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 id="2147483651" r:id="rId2"/>
  </p:sldMasterIdLst>
  <p:notesMasterIdLst>
    <p:notesMasterId r:id="rId68"/>
  </p:notesMasterIdLst>
  <p:handoutMasterIdLst>
    <p:handoutMasterId r:id="rId69"/>
  </p:handoutMasterIdLst>
  <p:sldIdLst>
    <p:sldId id="256" r:id="rId3"/>
    <p:sldId id="484" r:id="rId4"/>
    <p:sldId id="773" r:id="rId5"/>
    <p:sldId id="761" r:id="rId6"/>
    <p:sldId id="678" r:id="rId7"/>
    <p:sldId id="487" r:id="rId8"/>
    <p:sldId id="683" r:id="rId9"/>
    <p:sldId id="684" r:id="rId10"/>
    <p:sldId id="685" r:id="rId11"/>
    <p:sldId id="686" r:id="rId12"/>
    <p:sldId id="736" r:id="rId13"/>
    <p:sldId id="688" r:id="rId14"/>
    <p:sldId id="670" r:id="rId15"/>
    <p:sldId id="689" r:id="rId16"/>
    <p:sldId id="690" r:id="rId17"/>
    <p:sldId id="692" r:id="rId18"/>
    <p:sldId id="691" r:id="rId19"/>
    <p:sldId id="491" r:id="rId20"/>
    <p:sldId id="772" r:id="rId21"/>
    <p:sldId id="637" r:id="rId22"/>
    <p:sldId id="760" r:id="rId23"/>
    <p:sldId id="642" r:id="rId24"/>
    <p:sldId id="643" r:id="rId25"/>
    <p:sldId id="758" r:id="rId26"/>
    <p:sldId id="747" r:id="rId27"/>
    <p:sldId id="748" r:id="rId28"/>
    <p:sldId id="750" r:id="rId29"/>
    <p:sldId id="768" r:id="rId30"/>
    <p:sldId id="759" r:id="rId31"/>
    <p:sldId id="769" r:id="rId32"/>
    <p:sldId id="739" r:id="rId33"/>
    <p:sldId id="740" r:id="rId34"/>
    <p:sldId id="741" r:id="rId35"/>
    <p:sldId id="742" r:id="rId36"/>
    <p:sldId id="771" r:id="rId37"/>
    <p:sldId id="743" r:id="rId38"/>
    <p:sldId id="745" r:id="rId39"/>
    <p:sldId id="520" r:id="rId40"/>
    <p:sldId id="523" r:id="rId41"/>
    <p:sldId id="708" r:id="rId42"/>
    <p:sldId id="524" r:id="rId43"/>
    <p:sldId id="756" r:id="rId44"/>
    <p:sldId id="645" r:id="rId45"/>
    <p:sldId id="713" r:id="rId46"/>
    <p:sldId id="712" r:id="rId47"/>
    <p:sldId id="668" r:id="rId48"/>
    <p:sldId id="711" r:id="rId49"/>
    <p:sldId id="710" r:id="rId50"/>
    <p:sldId id="709" r:id="rId51"/>
    <p:sldId id="655" r:id="rId52"/>
    <p:sldId id="757" r:id="rId53"/>
    <p:sldId id="548" r:id="rId54"/>
    <p:sldId id="554" r:id="rId55"/>
    <p:sldId id="634" r:id="rId56"/>
    <p:sldId id="555" r:id="rId57"/>
    <p:sldId id="556" r:id="rId58"/>
    <p:sldId id="558" r:id="rId59"/>
    <p:sldId id="564" r:id="rId60"/>
    <p:sldId id="565" r:id="rId61"/>
    <p:sldId id="762" r:id="rId62"/>
    <p:sldId id="763" r:id="rId63"/>
    <p:sldId id="764" r:id="rId64"/>
    <p:sldId id="765" r:id="rId65"/>
    <p:sldId id="766" r:id="rId66"/>
    <p:sldId id="767" r:id="rId67"/>
  </p:sldIdLst>
  <p:sldSz cx="9144000" cy="6858000" type="screen4x3"/>
  <p:notesSz cx="6735763" cy="986948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預設章節" id="{63722170-C9AF-446D-B64C-23AEC6DB3797}">
          <p14:sldIdLst>
            <p14:sldId id="256"/>
            <p14:sldId id="484"/>
            <p14:sldId id="773"/>
            <p14:sldId id="761"/>
            <p14:sldId id="678"/>
            <p14:sldId id="487"/>
            <p14:sldId id="683"/>
            <p14:sldId id="684"/>
            <p14:sldId id="685"/>
            <p14:sldId id="686"/>
            <p14:sldId id="736"/>
            <p14:sldId id="688"/>
            <p14:sldId id="670"/>
            <p14:sldId id="689"/>
            <p14:sldId id="690"/>
            <p14:sldId id="692"/>
            <p14:sldId id="691"/>
            <p14:sldId id="491"/>
            <p14:sldId id="772"/>
            <p14:sldId id="637"/>
            <p14:sldId id="760"/>
            <p14:sldId id="642"/>
            <p14:sldId id="643"/>
            <p14:sldId id="758"/>
            <p14:sldId id="747"/>
            <p14:sldId id="748"/>
            <p14:sldId id="750"/>
            <p14:sldId id="768"/>
            <p14:sldId id="759"/>
            <p14:sldId id="769"/>
            <p14:sldId id="739"/>
            <p14:sldId id="740"/>
            <p14:sldId id="741"/>
            <p14:sldId id="742"/>
            <p14:sldId id="771"/>
            <p14:sldId id="743"/>
            <p14:sldId id="745"/>
            <p14:sldId id="520"/>
            <p14:sldId id="523"/>
            <p14:sldId id="708"/>
            <p14:sldId id="524"/>
            <p14:sldId id="756"/>
            <p14:sldId id="645"/>
            <p14:sldId id="713"/>
            <p14:sldId id="712"/>
            <p14:sldId id="668"/>
            <p14:sldId id="711"/>
            <p14:sldId id="710"/>
            <p14:sldId id="709"/>
            <p14:sldId id="655"/>
            <p14:sldId id="757"/>
            <p14:sldId id="548"/>
            <p14:sldId id="554"/>
            <p14:sldId id="634"/>
            <p14:sldId id="555"/>
            <p14:sldId id="556"/>
            <p14:sldId id="558"/>
            <p14:sldId id="564"/>
          </p14:sldIdLst>
        </p14:section>
        <p14:section name="未命名的章節" id="{EC7D72A9-2402-4B77-9187-FE96E6A47E77}">
          <p14:sldIdLst>
            <p14:sldId id="565"/>
            <p14:sldId id="762"/>
            <p14:sldId id="763"/>
            <p14:sldId id="764"/>
            <p14:sldId id="765"/>
            <p14:sldId id="766"/>
            <p14:sldId id="76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09">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1EA"/>
    <a:srgbClr val="FECEB4"/>
    <a:srgbClr val="EDF2F9"/>
    <a:srgbClr val="EDF3F9"/>
    <a:srgbClr val="E5EEF7"/>
    <a:srgbClr val="F3F7FB"/>
    <a:srgbClr val="FFFFFF"/>
    <a:srgbClr val="EEEEEE"/>
    <a:srgbClr val="E9EDF4"/>
    <a:srgbClr val="FFDC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3C2FFA5D-87B4-456A-9821-1D502468CF0F}" styleName="佈景主題樣式 1 - 輔色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C89EF96-8CEA-46FF-86C4-4CE0E7609802}" styleName="淺色樣式 3 - 輔色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等深淺樣式 1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中等深淺樣式 4 - 輔色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B301B821-A1FF-4177-AEE7-76D212191A09}" styleName="中等深淺樣式 1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CF1AB2-1976-4502-BF36-3FF5EA218861}" styleName="中等深淺樣式 4 - 輔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034E78-7F5D-4C2E-B375-FC64B27BC917}" styleName="深色樣式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深色樣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深色樣式 2 - 輔色 1/輔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深色樣式 2 - 輔色 3/輔色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淺色樣式 3 - 輔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25E5076-3810-47DD-B79F-674D7AD40C01}" styleName="深色樣式 1 - 輔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57" autoAdjust="0"/>
    <p:restoredTop sz="98889" autoAdjust="0"/>
  </p:normalViewPr>
  <p:slideViewPr>
    <p:cSldViewPr>
      <p:cViewPr varScale="1">
        <p:scale>
          <a:sx n="83" d="100"/>
          <a:sy n="83" d="100"/>
        </p:scale>
        <p:origin x="-1248"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4194"/>
    </p:cViewPr>
  </p:sorterViewPr>
  <p:notesViewPr>
    <p:cSldViewPr>
      <p:cViewPr varScale="1">
        <p:scale>
          <a:sx n="64" d="100"/>
          <a:sy n="64" d="100"/>
        </p:scale>
        <p:origin x="-3096" y="-67"/>
      </p:cViewPr>
      <p:guideLst>
        <p:guide orient="horz" pos="3109"/>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0"/>
            <a:ext cx="2918831" cy="493474"/>
          </a:xfrm>
          <a:prstGeom prst="rect">
            <a:avLst/>
          </a:prstGeom>
        </p:spPr>
        <p:txBody>
          <a:bodyPr vert="horz" lIns="91420" tIns="45710" rIns="91420" bIns="45710" rtlCol="0"/>
          <a:lstStyle>
            <a:lvl1pPr algn="l">
              <a:defRPr sz="1200"/>
            </a:lvl1pPr>
          </a:lstStyle>
          <a:p>
            <a:endParaRPr lang="zh-TW" altLang="en-US"/>
          </a:p>
        </p:txBody>
      </p:sp>
      <p:sp>
        <p:nvSpPr>
          <p:cNvPr id="3" name="日期版面配置區 2"/>
          <p:cNvSpPr>
            <a:spLocks noGrp="1"/>
          </p:cNvSpPr>
          <p:nvPr>
            <p:ph type="dt" sz="quarter" idx="1"/>
          </p:nvPr>
        </p:nvSpPr>
        <p:spPr>
          <a:xfrm>
            <a:off x="3815375" y="0"/>
            <a:ext cx="2918831" cy="493474"/>
          </a:xfrm>
          <a:prstGeom prst="rect">
            <a:avLst/>
          </a:prstGeom>
        </p:spPr>
        <p:txBody>
          <a:bodyPr vert="horz" lIns="91420" tIns="45710" rIns="91420" bIns="45710" rtlCol="0"/>
          <a:lstStyle>
            <a:lvl1pPr algn="r">
              <a:defRPr sz="1200"/>
            </a:lvl1pPr>
          </a:lstStyle>
          <a:p>
            <a:fld id="{07C7C09B-0F16-4B04-B7DE-6BBFC75A9E3E}" type="datetimeFigureOut">
              <a:rPr lang="zh-TW" altLang="en-US" smtClean="0"/>
              <a:t>2022/11/28</a:t>
            </a:fld>
            <a:endParaRPr lang="zh-TW" altLang="en-US"/>
          </a:p>
        </p:txBody>
      </p:sp>
      <p:sp>
        <p:nvSpPr>
          <p:cNvPr id="4" name="頁尾版面配置區 3"/>
          <p:cNvSpPr>
            <a:spLocks noGrp="1"/>
          </p:cNvSpPr>
          <p:nvPr>
            <p:ph type="ftr" sz="quarter" idx="2"/>
          </p:nvPr>
        </p:nvSpPr>
        <p:spPr>
          <a:xfrm>
            <a:off x="2" y="9374303"/>
            <a:ext cx="2918831" cy="493474"/>
          </a:xfrm>
          <a:prstGeom prst="rect">
            <a:avLst/>
          </a:prstGeom>
        </p:spPr>
        <p:txBody>
          <a:bodyPr vert="horz" lIns="91420" tIns="45710" rIns="91420" bIns="45710"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15375" y="9374303"/>
            <a:ext cx="2918831" cy="493474"/>
          </a:xfrm>
          <a:prstGeom prst="rect">
            <a:avLst/>
          </a:prstGeom>
        </p:spPr>
        <p:txBody>
          <a:bodyPr vert="horz" lIns="91420" tIns="45710" rIns="91420" bIns="45710" rtlCol="0" anchor="b"/>
          <a:lstStyle>
            <a:lvl1pPr algn="r">
              <a:defRPr sz="1200"/>
            </a:lvl1pPr>
          </a:lstStyle>
          <a:p>
            <a:fld id="{81F749AC-3827-4490-BB89-060DB40600BD}" type="slidenum">
              <a:rPr lang="zh-TW" altLang="en-US" smtClean="0"/>
              <a:t>‹#›</a:t>
            </a:fld>
            <a:endParaRPr lang="zh-TW" altLang="en-US"/>
          </a:p>
        </p:txBody>
      </p:sp>
    </p:spTree>
    <p:extLst>
      <p:ext uri="{BB962C8B-B14F-4D97-AF65-F5344CB8AC3E}">
        <p14:creationId xmlns:p14="http://schemas.microsoft.com/office/powerpoint/2010/main" val="148564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2" y="0"/>
            <a:ext cx="2918831" cy="493474"/>
          </a:xfrm>
          <a:prstGeom prst="rect">
            <a:avLst/>
          </a:prstGeom>
        </p:spPr>
        <p:txBody>
          <a:bodyPr vert="horz" lIns="91420" tIns="45710" rIns="91420" bIns="45710" rtlCol="0"/>
          <a:lstStyle>
            <a:lvl1pPr algn="l">
              <a:defRPr sz="1200"/>
            </a:lvl1pPr>
          </a:lstStyle>
          <a:p>
            <a:endParaRPr lang="zh-TW" altLang="en-US"/>
          </a:p>
        </p:txBody>
      </p:sp>
      <p:sp>
        <p:nvSpPr>
          <p:cNvPr id="3" name="日期版面配置區 2"/>
          <p:cNvSpPr>
            <a:spLocks noGrp="1"/>
          </p:cNvSpPr>
          <p:nvPr>
            <p:ph type="dt" idx="1"/>
          </p:nvPr>
        </p:nvSpPr>
        <p:spPr>
          <a:xfrm>
            <a:off x="3815375" y="0"/>
            <a:ext cx="2918831" cy="493474"/>
          </a:xfrm>
          <a:prstGeom prst="rect">
            <a:avLst/>
          </a:prstGeom>
        </p:spPr>
        <p:txBody>
          <a:bodyPr vert="horz" lIns="91420" tIns="45710" rIns="91420" bIns="45710" rtlCol="0"/>
          <a:lstStyle>
            <a:lvl1pPr algn="r">
              <a:defRPr sz="1200"/>
            </a:lvl1pPr>
          </a:lstStyle>
          <a:p>
            <a:fld id="{0170A4EE-1C62-4070-85BE-5F1BE869A77B}" type="datetimeFigureOut">
              <a:rPr lang="zh-TW" altLang="en-US" smtClean="0"/>
              <a:t>2022/11/28</a:t>
            </a:fld>
            <a:endParaRPr lang="zh-TW" altLang="en-US"/>
          </a:p>
        </p:txBody>
      </p:sp>
      <p:sp>
        <p:nvSpPr>
          <p:cNvPr id="4" name="投影片圖像版面配置區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20" tIns="45710" rIns="91420" bIns="45710" rtlCol="0" anchor="ctr"/>
          <a:lstStyle/>
          <a:p>
            <a:endParaRPr lang="zh-TW" altLang="en-US"/>
          </a:p>
        </p:txBody>
      </p:sp>
      <p:sp>
        <p:nvSpPr>
          <p:cNvPr id="5" name="備忘稿版面配置區 4"/>
          <p:cNvSpPr>
            <a:spLocks noGrp="1"/>
          </p:cNvSpPr>
          <p:nvPr>
            <p:ph type="body" sz="quarter" idx="3"/>
          </p:nvPr>
        </p:nvSpPr>
        <p:spPr>
          <a:xfrm>
            <a:off x="673577" y="4688007"/>
            <a:ext cx="5388610" cy="4441270"/>
          </a:xfrm>
          <a:prstGeom prst="rect">
            <a:avLst/>
          </a:prstGeom>
        </p:spPr>
        <p:txBody>
          <a:bodyPr vert="horz" lIns="91420" tIns="45710" rIns="91420" bIns="4571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2" y="9374303"/>
            <a:ext cx="2918831" cy="493474"/>
          </a:xfrm>
          <a:prstGeom prst="rect">
            <a:avLst/>
          </a:prstGeom>
        </p:spPr>
        <p:txBody>
          <a:bodyPr vert="horz" lIns="91420" tIns="45710" rIns="91420" bIns="4571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15375" y="9374303"/>
            <a:ext cx="2918831" cy="493474"/>
          </a:xfrm>
          <a:prstGeom prst="rect">
            <a:avLst/>
          </a:prstGeom>
        </p:spPr>
        <p:txBody>
          <a:bodyPr vert="horz" lIns="91420" tIns="45710" rIns="91420" bIns="45710" rtlCol="0" anchor="b"/>
          <a:lstStyle>
            <a:lvl1pPr algn="r">
              <a:defRPr sz="1200"/>
            </a:lvl1pPr>
          </a:lstStyle>
          <a:p>
            <a:fld id="{110EC8D1-7831-4851-8625-9A66E917F566}" type="slidenum">
              <a:rPr lang="zh-TW" altLang="en-US" smtClean="0"/>
              <a:t>‹#›</a:t>
            </a:fld>
            <a:endParaRPr lang="zh-TW" altLang="en-US"/>
          </a:p>
        </p:txBody>
      </p:sp>
    </p:spTree>
    <p:extLst>
      <p:ext uri="{BB962C8B-B14F-4D97-AF65-F5344CB8AC3E}">
        <p14:creationId xmlns:p14="http://schemas.microsoft.com/office/powerpoint/2010/main" val="3606896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a:p>
        </p:txBody>
      </p:sp>
      <p:sp>
        <p:nvSpPr>
          <p:cNvPr id="4" name="投影片編號版面配置區 3"/>
          <p:cNvSpPr>
            <a:spLocks noGrp="1"/>
          </p:cNvSpPr>
          <p:nvPr>
            <p:ph type="sldNum" sz="quarter" idx="10"/>
          </p:nvPr>
        </p:nvSpPr>
        <p:spPr/>
        <p:txBody>
          <a:bodyPr/>
          <a:lstStyle/>
          <a:p>
            <a:fld id="{110EC8D1-7831-4851-8625-9A66E917F566}" type="slidenum">
              <a:rPr lang="zh-TW" altLang="en-US" smtClean="0"/>
              <a:t>2</a:t>
            </a:fld>
            <a:endParaRPr lang="zh-TW" altLang="en-US"/>
          </a:p>
        </p:txBody>
      </p:sp>
    </p:spTree>
    <p:extLst>
      <p:ext uri="{BB962C8B-B14F-4D97-AF65-F5344CB8AC3E}">
        <p14:creationId xmlns:p14="http://schemas.microsoft.com/office/powerpoint/2010/main" val="2006253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pic>
        <p:nvPicPr>
          <p:cNvPr id="7" name="圖片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403647" cy="464442"/>
          </a:xfrm>
          <a:prstGeom prst="rect">
            <a:avLst/>
          </a:prstGeom>
        </p:spPr>
      </p:pic>
      <p:sp>
        <p:nvSpPr>
          <p:cNvPr id="2" name="標題 1"/>
          <p:cNvSpPr>
            <a:spLocks noGrp="1"/>
          </p:cNvSpPr>
          <p:nvPr>
            <p:ph type="ctrTitle" hasCustomPrompt="1"/>
          </p:nvPr>
        </p:nvSpPr>
        <p:spPr>
          <a:xfrm>
            <a:off x="701824" y="1916832"/>
            <a:ext cx="7772400" cy="1470025"/>
          </a:xfrm>
        </p:spPr>
        <p:txBody>
          <a:bodyPr/>
          <a:lstStyle>
            <a:lvl1pPr algn="ctr">
              <a:defRPr baseline="0">
                <a:latin typeface="微軟正黑體" panose="020B0604030504040204" pitchFamily="34" charset="-120"/>
                <a:ea typeface="微軟正黑體" panose="020B0604030504040204" pitchFamily="34" charset="-120"/>
              </a:defRPr>
            </a:lvl1pPr>
          </a:lstStyle>
          <a:p>
            <a:r>
              <a:rPr lang="zh-TW" altLang="en-US" dirty="0"/>
              <a:t>母片標題樣式</a:t>
            </a:r>
          </a:p>
        </p:txBody>
      </p:sp>
      <p:sp>
        <p:nvSpPr>
          <p:cNvPr id="3" name="副標題 2"/>
          <p:cNvSpPr>
            <a:spLocks noGrp="1"/>
          </p:cNvSpPr>
          <p:nvPr>
            <p:ph type="subTitle" idx="1" hasCustomPrompt="1"/>
          </p:nvPr>
        </p:nvSpPr>
        <p:spPr>
          <a:xfrm>
            <a:off x="1397536" y="4653136"/>
            <a:ext cx="6400800" cy="1489720"/>
          </a:xfrm>
        </p:spPr>
        <p:txBody>
          <a:bodyPr>
            <a:normAutofit/>
          </a:bodyPr>
          <a:lstStyle>
            <a:lvl1pPr marL="0" indent="0" algn="ctr" defTabSz="914400" rtl="0" eaLnBrk="1" latinLnBrk="1" hangingPunct="1">
              <a:buNone/>
              <a:defRPr lang="zh-TW" altLang="en-US" sz="3600" b="1" kern="1200" baseline="0" dirty="0">
                <a:solidFill>
                  <a:schemeClr val="bg1">
                    <a:lumMod val="50000"/>
                  </a:schemeClr>
                </a:solidFill>
                <a:latin typeface="微軟正黑體" panose="020B0604030504040204" pitchFamily="34" charset="-120"/>
                <a:ea typeface="微軟正黑體" panose="020B0604030504040204" pitchFamily="34" charset="-12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z="3400" dirty="0"/>
              <a:t>資訊中心</a:t>
            </a:r>
          </a:p>
          <a:p>
            <a:r>
              <a:rPr lang="zh-TW" altLang="en-US" sz="3400" dirty="0"/>
              <a:t>○○年○○月○○日</a:t>
            </a:r>
          </a:p>
        </p:txBody>
      </p:sp>
    </p:spTree>
    <p:extLst>
      <p:ext uri="{BB962C8B-B14F-4D97-AF65-F5344CB8AC3E}">
        <p14:creationId xmlns:p14="http://schemas.microsoft.com/office/powerpoint/2010/main" val="3488544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標題投影片">
    <p:spTree>
      <p:nvGrpSpPr>
        <p:cNvPr id="1" name=""/>
        <p:cNvGrpSpPr/>
        <p:nvPr/>
      </p:nvGrpSpPr>
      <p:grpSpPr>
        <a:xfrm>
          <a:off x="0" y="0"/>
          <a:ext cx="0" cy="0"/>
          <a:chOff x="0" y="0"/>
          <a:chExt cx="0" cy="0"/>
        </a:xfrm>
      </p:grpSpPr>
      <p:pic>
        <p:nvPicPr>
          <p:cNvPr id="4" name="圖片 3"/>
          <p:cNvPicPr>
            <a:picLocks noChangeAspect="1"/>
          </p:cNvPicPr>
          <p:nvPr userDrawn="1"/>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1" y="0"/>
            <a:ext cx="9144000" cy="4365104"/>
          </a:xfrm>
          <a:prstGeom prst="rect">
            <a:avLst/>
          </a:prstGeom>
        </p:spPr>
      </p:pic>
      <p:pic>
        <p:nvPicPr>
          <p:cNvPr id="7" name="圖片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 y="0"/>
            <a:ext cx="1403647" cy="464442"/>
          </a:xfrm>
          <a:prstGeom prst="rect">
            <a:avLst/>
          </a:prstGeom>
        </p:spPr>
      </p:pic>
      <p:sp>
        <p:nvSpPr>
          <p:cNvPr id="2" name="標題 1"/>
          <p:cNvSpPr>
            <a:spLocks noGrp="1"/>
          </p:cNvSpPr>
          <p:nvPr>
            <p:ph type="ctrTitle" hasCustomPrompt="1"/>
          </p:nvPr>
        </p:nvSpPr>
        <p:spPr>
          <a:xfrm>
            <a:off x="701824" y="2887831"/>
            <a:ext cx="7772400" cy="1470025"/>
          </a:xfrm>
        </p:spPr>
        <p:txBody>
          <a:bodyPr/>
          <a:lstStyle>
            <a:lvl1pPr algn="ctr">
              <a:defRPr>
                <a:latin typeface="微軟正黑體" panose="020B0604030504040204" pitchFamily="34" charset="-120"/>
                <a:ea typeface="微軟正黑體" panose="020B0604030504040204" pitchFamily="34" charset="-120"/>
              </a:defRPr>
            </a:lvl1pPr>
          </a:lstStyle>
          <a:p>
            <a:r>
              <a:rPr lang="zh-TW" altLang="en-US" dirty="0"/>
              <a:t>母片標題樣式</a:t>
            </a:r>
          </a:p>
        </p:txBody>
      </p:sp>
      <p:sp>
        <p:nvSpPr>
          <p:cNvPr id="3" name="副標題 2"/>
          <p:cNvSpPr>
            <a:spLocks noGrp="1"/>
          </p:cNvSpPr>
          <p:nvPr>
            <p:ph type="subTitle" idx="1" hasCustomPrompt="1"/>
          </p:nvPr>
        </p:nvSpPr>
        <p:spPr>
          <a:xfrm>
            <a:off x="1397536" y="4653136"/>
            <a:ext cx="6400800" cy="1489720"/>
          </a:xfrm>
        </p:spPr>
        <p:txBody>
          <a:bodyPr>
            <a:normAutofit/>
          </a:bodyPr>
          <a:lstStyle>
            <a:lvl1pPr marL="0" indent="0" algn="ctr" defTabSz="914400" rtl="0" eaLnBrk="1" latinLnBrk="1" hangingPunct="1">
              <a:buNone/>
              <a:defRPr lang="zh-TW" altLang="en-US" sz="3600" b="1" kern="1200" dirty="0">
                <a:solidFill>
                  <a:schemeClr val="bg1">
                    <a:lumMod val="50000"/>
                  </a:schemeClr>
                </a:solidFill>
                <a:latin typeface="微軟正黑體" panose="020B0604030504040204" pitchFamily="34" charset="-120"/>
                <a:ea typeface="微軟正黑體" panose="020B0604030504040204" pitchFamily="34" charset="-12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z="3400" dirty="0"/>
              <a:t>資訊中心</a:t>
            </a:r>
          </a:p>
          <a:p>
            <a:r>
              <a:rPr lang="zh-TW" altLang="en-US" sz="3400" dirty="0"/>
              <a:t>○○年○○月○○日</a:t>
            </a:r>
          </a:p>
        </p:txBody>
      </p:sp>
      <p:sp>
        <p:nvSpPr>
          <p:cNvPr id="6" name="文字方塊 5"/>
          <p:cNvSpPr txBox="1"/>
          <p:nvPr userDrawn="1"/>
        </p:nvSpPr>
        <p:spPr>
          <a:xfrm>
            <a:off x="-35075" y="438780"/>
            <a:ext cx="1949573" cy="253916"/>
          </a:xfrm>
          <a:prstGeom prst="rect">
            <a:avLst/>
          </a:prstGeom>
          <a:noFill/>
        </p:spPr>
        <p:txBody>
          <a:bodyPr wrap="none" rtlCol="0">
            <a:spAutoFit/>
          </a:bodyPr>
          <a:lstStyle/>
          <a:p>
            <a:r>
              <a:rPr lang="en-US" altLang="zh-TW" sz="1050" dirty="0">
                <a:latin typeface="微軟正黑體" panose="020B0604030504040204" pitchFamily="34" charset="-120"/>
                <a:ea typeface="微軟正黑體" panose="020B0604030504040204" pitchFamily="34" charset="-120"/>
              </a:rPr>
              <a:t>Ministry of</a:t>
            </a:r>
            <a:r>
              <a:rPr lang="en-US" altLang="zh-TW" sz="1050" baseline="0" dirty="0">
                <a:latin typeface="微軟正黑體" panose="020B0604030504040204" pitchFamily="34" charset="-120"/>
                <a:ea typeface="微軟正黑體" panose="020B0604030504040204" pitchFamily="34" charset="-120"/>
              </a:rPr>
              <a:t> Economic Affairs</a:t>
            </a:r>
            <a:endParaRPr lang="zh-TW" altLang="en-US" sz="105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27882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2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778098"/>
          </a:xfrm>
        </p:spPr>
        <p:txBody>
          <a:bodyPr>
            <a:normAutofit/>
          </a:bodyPr>
          <a:lstStyle>
            <a:lvl1pPr algn="ctr">
              <a:defRPr sz="360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defRPr>
            </a:lvl1pPr>
          </a:lstStyle>
          <a:p>
            <a:r>
              <a:rPr lang="zh-TW" altLang="en-US" dirty="0"/>
              <a:t>按一下以編輯母片標題樣式</a:t>
            </a:r>
          </a:p>
        </p:txBody>
      </p:sp>
      <p:sp>
        <p:nvSpPr>
          <p:cNvPr id="3" name="內容版面配置區 2"/>
          <p:cNvSpPr>
            <a:spLocks noGrp="1"/>
          </p:cNvSpPr>
          <p:nvPr>
            <p:ph idx="1"/>
          </p:nvPr>
        </p:nvSpPr>
        <p:spPr>
          <a:xfrm>
            <a:off x="457200" y="1196752"/>
            <a:ext cx="8229600" cy="5112568"/>
          </a:xfrm>
          <a:prstGeom prst="rect">
            <a:avLst/>
          </a:prstGeom>
        </p:spPr>
        <p:txBody>
          <a:bodyPr/>
          <a:lstStyle>
            <a:lvl1pPr marL="742950" indent="-742950">
              <a:spcAft>
                <a:spcPts val="1200"/>
              </a:spcAft>
              <a:buFont typeface="+mj-ea"/>
              <a:buAutoNum type="ea1ChtPeriod"/>
              <a:defRPr>
                <a:solidFill>
                  <a:srgbClr val="000099"/>
                </a:solidFill>
                <a:latin typeface="微軟正黑體" panose="020B0604030504040204" pitchFamily="34" charset="-120"/>
                <a:ea typeface="微軟正黑體" panose="020B0604030504040204" pitchFamily="34" charset="-120"/>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baseline="0">
                <a:solidFill>
                  <a:srgbClr val="961EB2"/>
                </a:solidFill>
                <a:latin typeface="微軟正黑體" panose="020B0604030504040204" pitchFamily="34" charset="-120"/>
                <a:ea typeface="微軟正黑體" panose="020B0604030504040204" pitchFamily="34" charset="-120"/>
                <a:cs typeface="+mn-cs"/>
              </a:defRPr>
            </a:lvl2pPr>
            <a:lvl3pPr>
              <a:defRPr>
                <a:solidFill>
                  <a:schemeClr val="tx1"/>
                </a:solidFill>
                <a:latin typeface="微軟正黑體" panose="020B0604030504040204" pitchFamily="34" charset="-120"/>
                <a:ea typeface="微軟正黑體" panose="020B0604030504040204" pitchFamily="34" charset="-120"/>
              </a:defRPr>
            </a:lvl3pPr>
            <a:lvl4pPr>
              <a:defRPr>
                <a:latin typeface="微軟正黑體" panose="020B0604030504040204" pitchFamily="34" charset="-120"/>
                <a:ea typeface="微軟正黑體" panose="020B0604030504040204" pitchFamily="34" charset="-120"/>
              </a:defRPr>
            </a:lvl4pPr>
            <a:lvl5pPr>
              <a:defRPr>
                <a:latin typeface="微軟正黑體" panose="020B0604030504040204" pitchFamily="34" charset="-120"/>
                <a:ea typeface="微軟正黑體" panose="020B0604030504040204" pitchFamily="34" charset="-120"/>
              </a:defRPr>
            </a:lvl5pPr>
          </a:lstStyle>
          <a:p>
            <a:pPr lvl="0"/>
            <a:r>
              <a:rPr lang="zh-TW" altLang="en-US" dirty="0"/>
              <a:t>按一下以編輯母片文字樣式</a:t>
            </a:r>
          </a:p>
          <a:p>
            <a:pPr marL="625475" marR="0" lvl="1" indent="-260350" algn="l" defTabSz="914400" rtl="0" eaLnBrk="1" fontAlgn="auto" latinLnBrk="1" hangingPunct="1">
              <a:lnSpc>
                <a:spcPts val="4200"/>
              </a:lnSpc>
              <a:spcBef>
                <a:spcPct val="0"/>
              </a:spcBef>
              <a:spcAft>
                <a:spcPts val="0"/>
              </a:spcAft>
              <a:buClrTx/>
              <a:buSzTx/>
              <a:tabLst/>
              <a:defRPr/>
            </a:pPr>
            <a:r>
              <a:rPr kumimoji="1" lang="zh-TW" altLang="en-US" sz="3000" b="1" i="0" u="none" strike="noStrike" kern="1200" cap="none" spc="0" normalizeH="0" baseline="0" noProof="0" dirty="0">
                <a:ln>
                  <a:noFill/>
                </a:ln>
                <a:solidFill>
                  <a:srgbClr val="961EB2"/>
                </a:solidFill>
                <a:effectLst/>
                <a:uLnTx/>
                <a:uFillTx/>
                <a:latin typeface="Times New Roman" pitchFamily="18" charset="0"/>
                <a:ea typeface="標楷體" pitchFamily="65" charset="-120"/>
                <a:cs typeface="+mn-cs"/>
              </a:rPr>
              <a:t>第二層</a:t>
            </a:r>
          </a:p>
          <a:p>
            <a:pPr lvl="2"/>
            <a:r>
              <a:rPr lang="zh-TW" altLang="en-US" dirty="0"/>
              <a:t>第三層</a:t>
            </a:r>
          </a:p>
          <a:p>
            <a:pPr lvl="3"/>
            <a:r>
              <a:rPr lang="zh-TW" altLang="en-US" dirty="0"/>
              <a:t>第四層</a:t>
            </a:r>
          </a:p>
          <a:p>
            <a:pPr lvl="4"/>
            <a:r>
              <a:rPr lang="zh-TW" altLang="en-US" dirty="0"/>
              <a:t>第五層</a:t>
            </a:r>
          </a:p>
        </p:txBody>
      </p:sp>
      <p:sp>
        <p:nvSpPr>
          <p:cNvPr id="6" name="投影片編號版面配置區 5"/>
          <p:cNvSpPr>
            <a:spLocks noGrp="1"/>
          </p:cNvSpPr>
          <p:nvPr>
            <p:ph type="sldNum" sz="quarter" idx="4"/>
          </p:nvPr>
        </p:nvSpPr>
        <p:spPr>
          <a:xfrm>
            <a:off x="6830888" y="6356350"/>
            <a:ext cx="2133600" cy="365125"/>
          </a:xfrm>
          <a:prstGeom prst="rect">
            <a:avLst/>
          </a:prstGeom>
        </p:spPr>
        <p:txBody>
          <a:bodyPr vert="horz" lIns="91440" tIns="45720" rIns="91440" bIns="45720" rtlCol="0" anchor="ctr"/>
          <a:lstStyle>
            <a:lvl1pPr algn="r">
              <a:defRPr sz="1200" baseline="0">
                <a:solidFill>
                  <a:schemeClr val="tx1"/>
                </a:solidFill>
                <a:latin typeface="微軟正黑體" panose="020B0604030504040204" pitchFamily="34" charset="-120"/>
                <a:ea typeface="微軟正黑體" panose="020B0604030504040204" pitchFamily="34" charset="-120"/>
              </a:defRPr>
            </a:lvl1pPr>
          </a:lstStyle>
          <a:p>
            <a:fld id="{FB38DC22-E2C8-4860-938B-CEF6F87D8911}" type="slidenum">
              <a:rPr lang="zh-TW" altLang="en-US" smtClean="0"/>
              <a:pPr/>
              <a:t>‹#›</a:t>
            </a:fld>
            <a:endParaRPr lang="zh-TW" altLang="en-US" dirty="0"/>
          </a:p>
        </p:txBody>
      </p:sp>
      <p:cxnSp>
        <p:nvCxnSpPr>
          <p:cNvPr id="5" name="直線接點 4"/>
          <p:cNvCxnSpPr/>
          <p:nvPr userDrawn="1"/>
        </p:nvCxnSpPr>
        <p:spPr>
          <a:xfrm>
            <a:off x="1187624" y="1124744"/>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圖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04448" y="64064"/>
            <a:ext cx="504000" cy="484616"/>
          </a:xfrm>
          <a:prstGeom prst="rect">
            <a:avLst/>
          </a:prstGeom>
        </p:spPr>
      </p:pic>
      <p:sp>
        <p:nvSpPr>
          <p:cNvPr id="10" name="文字方塊 9"/>
          <p:cNvSpPr txBox="1"/>
          <p:nvPr userDrawn="1"/>
        </p:nvSpPr>
        <p:spPr>
          <a:xfrm>
            <a:off x="7610852" y="548680"/>
            <a:ext cx="1569660" cy="276999"/>
          </a:xfrm>
          <a:prstGeom prst="rect">
            <a:avLst/>
          </a:prstGeom>
          <a:noFill/>
        </p:spPr>
        <p:txBody>
          <a:bodyPr wrap="none" rtlCol="0">
            <a:spAutoFit/>
          </a:bodyPr>
          <a:lstStyle/>
          <a:p>
            <a:r>
              <a:rPr lang="zh-TW" altLang="en-US" sz="1200" dirty="0">
                <a:solidFill>
                  <a:schemeClr val="accent5"/>
                </a:solidFill>
                <a:latin typeface="微軟正黑體" panose="020B0604030504040204" pitchFamily="34" charset="-120"/>
                <a:ea typeface="微軟正黑體" panose="020B0604030504040204" pitchFamily="34" charset="-120"/>
              </a:rPr>
              <a:t>創新開放．安全共享</a:t>
            </a:r>
          </a:p>
        </p:txBody>
      </p:sp>
    </p:spTree>
    <p:extLst>
      <p:ext uri="{BB962C8B-B14F-4D97-AF65-F5344CB8AC3E}">
        <p14:creationId xmlns:p14="http://schemas.microsoft.com/office/powerpoint/2010/main" val="1338813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922114"/>
          </a:xfrm>
        </p:spPr>
        <p:txBody>
          <a:bodyPr>
            <a:normAutofit/>
          </a:bodyPr>
          <a:lstStyle>
            <a:lvl1pPr algn="ctr">
              <a:defRPr sz="4400" baseline="0">
                <a:latin typeface="微軟正黑體" panose="020B0604030504040204" pitchFamily="34" charset="-120"/>
                <a:ea typeface="微軟正黑體" panose="020B0604030504040204" pitchFamily="34" charset="-120"/>
              </a:defRPr>
            </a:lvl1pPr>
          </a:lstStyle>
          <a:p>
            <a:r>
              <a:rPr lang="zh-TW" altLang="en-US" dirty="0"/>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lvl1pPr marL="742950" indent="-742950">
              <a:spcAft>
                <a:spcPts val="1200"/>
              </a:spcAft>
              <a:buFont typeface="+mj-ea"/>
              <a:buAutoNum type="ea1ChtPeriod"/>
              <a:defRPr>
                <a:solidFill>
                  <a:srgbClr val="000099"/>
                </a:solidFill>
                <a:latin typeface="微軟正黑體" panose="020B0604030504040204" pitchFamily="34" charset="-120"/>
                <a:ea typeface="微軟正黑體" panose="020B0604030504040204" pitchFamily="34" charset="-120"/>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a:solidFill>
                  <a:srgbClr val="961EB2"/>
                </a:solidFill>
                <a:latin typeface="微軟正黑體" panose="020B0604030504040204" pitchFamily="34" charset="-120"/>
                <a:ea typeface="微軟正黑體" panose="020B0604030504040204" pitchFamily="34" charset="-120"/>
                <a:cs typeface="+mn-cs"/>
              </a:defRPr>
            </a:lvl2pPr>
            <a:lvl3pPr>
              <a:defRPr>
                <a:solidFill>
                  <a:schemeClr val="tx1"/>
                </a:solidFill>
                <a:latin typeface="微軟正黑體" panose="020B0604030504040204" pitchFamily="34" charset="-120"/>
                <a:ea typeface="微軟正黑體" panose="020B0604030504040204" pitchFamily="34" charset="-120"/>
              </a:defRPr>
            </a:lvl3pPr>
            <a:lvl4pPr>
              <a:defRPr>
                <a:latin typeface="微軟正黑體" panose="020B0604030504040204" pitchFamily="34" charset="-120"/>
                <a:ea typeface="微軟正黑體" panose="020B0604030504040204" pitchFamily="34" charset="-120"/>
              </a:defRPr>
            </a:lvl4pPr>
            <a:lvl5pPr>
              <a:defRPr>
                <a:latin typeface="微軟正黑體" panose="020B0604030504040204" pitchFamily="34" charset="-120"/>
                <a:ea typeface="微軟正黑體" panose="020B0604030504040204" pitchFamily="34" charset="-120"/>
              </a:defRPr>
            </a:lvl5pPr>
          </a:lstStyle>
          <a:p>
            <a:pPr lvl="0"/>
            <a:r>
              <a:rPr lang="zh-TW" altLang="en-US" dirty="0"/>
              <a:t>按一下以編輯母片文字樣式</a:t>
            </a:r>
          </a:p>
          <a:p>
            <a:pPr marL="625475" marR="0" lvl="1" indent="-260350" algn="l" defTabSz="914400" rtl="0" eaLnBrk="1" fontAlgn="auto" latinLnBrk="1" hangingPunct="1">
              <a:lnSpc>
                <a:spcPts val="4200"/>
              </a:lnSpc>
              <a:spcBef>
                <a:spcPct val="0"/>
              </a:spcBef>
              <a:spcAft>
                <a:spcPts val="0"/>
              </a:spcAft>
              <a:buClrTx/>
              <a:buSzTx/>
              <a:tabLst/>
              <a:defRPr/>
            </a:pPr>
            <a:r>
              <a:rPr kumimoji="1" lang="zh-TW" altLang="en-US" sz="3000" b="1" i="0" u="none" strike="noStrike" kern="1200" cap="none" spc="0" normalizeH="0" baseline="0" noProof="0" dirty="0">
                <a:ln>
                  <a:noFill/>
                </a:ln>
                <a:solidFill>
                  <a:srgbClr val="961EB2"/>
                </a:solidFill>
                <a:effectLst/>
                <a:uLnTx/>
                <a:uFillTx/>
                <a:latin typeface="Times New Roman" pitchFamily="18" charset="0"/>
                <a:ea typeface="標楷體" pitchFamily="65" charset="-120"/>
                <a:cs typeface="+mn-cs"/>
              </a:rPr>
              <a:t>第二層</a:t>
            </a:r>
          </a:p>
          <a:p>
            <a:pPr lvl="2"/>
            <a:r>
              <a:rPr lang="zh-TW" altLang="en-US" dirty="0"/>
              <a:t>第三層</a:t>
            </a:r>
          </a:p>
          <a:p>
            <a:pPr lvl="3"/>
            <a:r>
              <a:rPr lang="zh-TW" altLang="en-US" dirty="0"/>
              <a:t>第四層</a:t>
            </a:r>
          </a:p>
          <a:p>
            <a:pPr lvl="4"/>
            <a:r>
              <a:rPr lang="zh-TW" altLang="en-US" dirty="0"/>
              <a:t>第五層</a:t>
            </a:r>
          </a:p>
        </p:txBody>
      </p:sp>
      <p:sp>
        <p:nvSpPr>
          <p:cNvPr id="6" name="投影片編號版面配置區 5"/>
          <p:cNvSpPr>
            <a:spLocks noGrp="1"/>
          </p:cNvSpPr>
          <p:nvPr>
            <p:ph type="sldNum" sz="quarter" idx="4"/>
          </p:nvPr>
        </p:nvSpPr>
        <p:spPr>
          <a:xfrm>
            <a:off x="6830888" y="6356350"/>
            <a:ext cx="2133600" cy="365125"/>
          </a:xfrm>
          <a:prstGeom prst="rect">
            <a:avLst/>
          </a:prstGeom>
        </p:spPr>
        <p:txBody>
          <a:bodyPr vert="horz" lIns="91440" tIns="45720" rIns="91440" bIns="45720" rtlCol="0" anchor="ctr"/>
          <a:lstStyle>
            <a:lvl1pPr algn="r">
              <a:defRPr sz="1200" baseline="0">
                <a:solidFill>
                  <a:schemeClr val="tx1"/>
                </a:solidFill>
                <a:latin typeface="微軟正黑體" panose="020B0604030504040204" pitchFamily="34" charset="-120"/>
                <a:ea typeface="微軟正黑體" panose="020B0604030504040204" pitchFamily="34" charset="-120"/>
              </a:defRPr>
            </a:lvl1pPr>
          </a:lstStyle>
          <a:p>
            <a:fld id="{FB38DC22-E2C8-4860-938B-CEF6F87D8911}" type="slidenum">
              <a:rPr lang="zh-TW" altLang="en-US" smtClean="0"/>
              <a:pPr/>
              <a:t>‹#›</a:t>
            </a:fld>
            <a:endParaRPr lang="zh-TW" altLang="en-US" dirty="0"/>
          </a:p>
        </p:txBody>
      </p:sp>
      <p:cxnSp>
        <p:nvCxnSpPr>
          <p:cNvPr id="5" name="直線接點 4"/>
          <p:cNvCxnSpPr/>
          <p:nvPr userDrawn="1"/>
        </p:nvCxnSpPr>
        <p:spPr>
          <a:xfrm>
            <a:off x="1187624" y="1196752"/>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圖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04448" y="64064"/>
            <a:ext cx="504000" cy="484616"/>
          </a:xfrm>
          <a:prstGeom prst="rect">
            <a:avLst/>
          </a:prstGeom>
        </p:spPr>
      </p:pic>
      <p:sp>
        <p:nvSpPr>
          <p:cNvPr id="10" name="文字方塊 9"/>
          <p:cNvSpPr txBox="1"/>
          <p:nvPr userDrawn="1"/>
        </p:nvSpPr>
        <p:spPr>
          <a:xfrm>
            <a:off x="7610852" y="548680"/>
            <a:ext cx="1569660" cy="276999"/>
          </a:xfrm>
          <a:prstGeom prst="rect">
            <a:avLst/>
          </a:prstGeom>
          <a:noFill/>
        </p:spPr>
        <p:txBody>
          <a:bodyPr wrap="none" rtlCol="0">
            <a:spAutoFit/>
          </a:bodyPr>
          <a:lstStyle/>
          <a:p>
            <a:r>
              <a:rPr lang="zh-TW" altLang="en-US" sz="1200" dirty="0">
                <a:solidFill>
                  <a:schemeClr val="accent5"/>
                </a:solidFill>
                <a:latin typeface="微軟正黑體" panose="020B0604030504040204" pitchFamily="34" charset="-120"/>
                <a:ea typeface="微軟正黑體" panose="020B0604030504040204" pitchFamily="34" charset="-120"/>
              </a:rPr>
              <a:t>創新開放．安全共享</a:t>
            </a:r>
          </a:p>
        </p:txBody>
      </p:sp>
    </p:spTree>
    <p:extLst>
      <p:ext uri="{BB962C8B-B14F-4D97-AF65-F5344CB8AC3E}">
        <p14:creationId xmlns:p14="http://schemas.microsoft.com/office/powerpoint/2010/main" val="568243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2_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457200" y="274638"/>
            <a:ext cx="8229600" cy="778098"/>
          </a:xfrm>
        </p:spPr>
        <p:txBody>
          <a:bodyPr>
            <a:normAutofit/>
          </a:bodyPr>
          <a:lstStyle>
            <a:lvl1pPr algn="ctr">
              <a:defRPr sz="3600" baseline="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defRPr>
            </a:lvl1pPr>
          </a:lstStyle>
          <a:p>
            <a:r>
              <a:rPr lang="zh-TW" altLang="en-US" dirty="0"/>
              <a:t>按一下以編輯母片標題樣式</a:t>
            </a:r>
          </a:p>
        </p:txBody>
      </p:sp>
      <p:sp>
        <p:nvSpPr>
          <p:cNvPr id="3" name="內容版面配置區 2"/>
          <p:cNvSpPr>
            <a:spLocks noGrp="1"/>
          </p:cNvSpPr>
          <p:nvPr>
            <p:ph idx="1"/>
          </p:nvPr>
        </p:nvSpPr>
        <p:spPr>
          <a:xfrm>
            <a:off x="457200" y="1196752"/>
            <a:ext cx="8229600" cy="5112568"/>
          </a:xfrm>
          <a:prstGeom prst="rect">
            <a:avLst/>
          </a:prstGeom>
        </p:spPr>
        <p:txBody>
          <a:bodyPr/>
          <a:lstStyle>
            <a:lvl1pPr marL="450850" indent="-450850">
              <a:spcAft>
                <a:spcPts val="1200"/>
              </a:spcAft>
              <a:buFont typeface="Wingdings" panose="05000000000000000000" pitchFamily="2" charset="2"/>
              <a:buChar char="Ø"/>
              <a:defRPr sz="3600">
                <a:solidFill>
                  <a:srgbClr val="000099"/>
                </a:solidFill>
                <a:latin typeface="微軟正黑體" panose="020B0604030504040204" pitchFamily="34" charset="-120"/>
                <a:ea typeface="微軟正黑體" panose="020B0604030504040204" pitchFamily="34" charset="-120"/>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baseline="0">
                <a:solidFill>
                  <a:srgbClr val="961EB2"/>
                </a:solidFill>
                <a:latin typeface="微軟正黑體" panose="020B0604030504040204" pitchFamily="34" charset="-120"/>
                <a:ea typeface="微軟正黑體" panose="020B0604030504040204" pitchFamily="34" charset="-120"/>
                <a:cs typeface="+mn-cs"/>
              </a:defRPr>
            </a:lvl2pPr>
            <a:lvl3pPr>
              <a:defRPr>
                <a:solidFill>
                  <a:schemeClr val="tx1"/>
                </a:solidFill>
                <a:latin typeface="微軟正黑體" panose="020B0604030504040204" pitchFamily="34" charset="-120"/>
                <a:ea typeface="微軟正黑體" panose="020B0604030504040204" pitchFamily="34" charset="-120"/>
              </a:defRPr>
            </a:lvl3pPr>
            <a:lvl4pPr>
              <a:defRPr>
                <a:latin typeface="微軟正黑體" panose="020B0604030504040204" pitchFamily="34" charset="-120"/>
                <a:ea typeface="微軟正黑體" panose="020B0604030504040204" pitchFamily="34" charset="-120"/>
              </a:defRPr>
            </a:lvl4pPr>
            <a:lvl5pPr>
              <a:defRPr>
                <a:latin typeface="微軟正黑體" panose="020B0604030504040204" pitchFamily="34" charset="-120"/>
                <a:ea typeface="微軟正黑體" panose="020B0604030504040204" pitchFamily="34" charset="-120"/>
              </a:defRPr>
            </a:lvl5pPr>
          </a:lstStyle>
          <a:p>
            <a:pPr lvl="0"/>
            <a:r>
              <a:rPr lang="zh-TW" altLang="en-US" dirty="0"/>
              <a:t>按一下以編輯母片文字樣式</a:t>
            </a:r>
          </a:p>
          <a:p>
            <a:pPr marL="625475" marR="0" lvl="1" indent="-260350" algn="l" defTabSz="914400" rtl="0" eaLnBrk="1" fontAlgn="auto" latinLnBrk="1" hangingPunct="1">
              <a:lnSpc>
                <a:spcPts val="4200"/>
              </a:lnSpc>
              <a:spcBef>
                <a:spcPct val="0"/>
              </a:spcBef>
              <a:spcAft>
                <a:spcPts val="0"/>
              </a:spcAft>
              <a:buClrTx/>
              <a:buSzTx/>
              <a:tabLst/>
              <a:defRPr/>
            </a:pPr>
            <a:r>
              <a:rPr kumimoji="1" lang="zh-TW" altLang="en-US" sz="3000" b="1" i="0" u="none" strike="noStrike" kern="1200" cap="none" spc="0" normalizeH="0" baseline="0" noProof="0" dirty="0">
                <a:ln>
                  <a:noFill/>
                </a:ln>
                <a:solidFill>
                  <a:srgbClr val="961EB2"/>
                </a:solidFill>
                <a:effectLst/>
                <a:uLnTx/>
                <a:uFillTx/>
                <a:latin typeface="Times New Roman" pitchFamily="18" charset="0"/>
                <a:ea typeface="標楷體" pitchFamily="65" charset="-120"/>
                <a:cs typeface="+mn-cs"/>
              </a:rPr>
              <a:t>第二層</a:t>
            </a:r>
          </a:p>
          <a:p>
            <a:pPr lvl="2"/>
            <a:r>
              <a:rPr lang="zh-TW" altLang="en-US" dirty="0"/>
              <a:t>第三層</a:t>
            </a:r>
          </a:p>
          <a:p>
            <a:pPr lvl="3"/>
            <a:r>
              <a:rPr lang="zh-TW" altLang="en-US" dirty="0"/>
              <a:t>第四層</a:t>
            </a:r>
          </a:p>
          <a:p>
            <a:pPr lvl="4"/>
            <a:r>
              <a:rPr lang="zh-TW" altLang="en-US" dirty="0"/>
              <a:t>第五層</a:t>
            </a:r>
          </a:p>
        </p:txBody>
      </p:sp>
      <p:sp>
        <p:nvSpPr>
          <p:cNvPr id="6" name="投影片編號版面配置區 5"/>
          <p:cNvSpPr>
            <a:spLocks noGrp="1"/>
          </p:cNvSpPr>
          <p:nvPr>
            <p:ph type="sldNum" sz="quarter" idx="4"/>
          </p:nvPr>
        </p:nvSpPr>
        <p:spPr>
          <a:xfrm>
            <a:off x="6830888" y="6356350"/>
            <a:ext cx="2133600" cy="365125"/>
          </a:xfrm>
          <a:prstGeom prst="rect">
            <a:avLst/>
          </a:prstGeom>
        </p:spPr>
        <p:txBody>
          <a:bodyPr vert="horz" lIns="91440" tIns="45720" rIns="91440" bIns="45720" rtlCol="0" anchor="ctr"/>
          <a:lstStyle>
            <a:lvl1pPr algn="r">
              <a:defRPr sz="1200" baseline="0">
                <a:solidFill>
                  <a:schemeClr val="tx1"/>
                </a:solidFill>
                <a:latin typeface="微軟正黑體" panose="020B0604030504040204" pitchFamily="34" charset="-120"/>
                <a:ea typeface="微軟正黑體" panose="020B0604030504040204" pitchFamily="34" charset="-120"/>
              </a:defRPr>
            </a:lvl1pPr>
          </a:lstStyle>
          <a:p>
            <a:fld id="{FB38DC22-E2C8-4860-938B-CEF6F87D8911}" type="slidenum">
              <a:rPr lang="zh-TW" altLang="en-US" smtClean="0"/>
              <a:pPr/>
              <a:t>‹#›</a:t>
            </a:fld>
            <a:endParaRPr lang="zh-TW" altLang="en-US" dirty="0"/>
          </a:p>
        </p:txBody>
      </p:sp>
      <p:cxnSp>
        <p:nvCxnSpPr>
          <p:cNvPr id="5" name="直線接點 4"/>
          <p:cNvCxnSpPr/>
          <p:nvPr userDrawn="1"/>
        </p:nvCxnSpPr>
        <p:spPr>
          <a:xfrm>
            <a:off x="1187624" y="1124744"/>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9" name="圖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604448" y="64064"/>
            <a:ext cx="504000" cy="484616"/>
          </a:xfrm>
          <a:prstGeom prst="rect">
            <a:avLst/>
          </a:prstGeom>
        </p:spPr>
      </p:pic>
      <p:sp>
        <p:nvSpPr>
          <p:cNvPr id="10" name="文字方塊 9"/>
          <p:cNvSpPr txBox="1"/>
          <p:nvPr userDrawn="1"/>
        </p:nvSpPr>
        <p:spPr>
          <a:xfrm>
            <a:off x="7610852" y="548680"/>
            <a:ext cx="1569660" cy="276999"/>
          </a:xfrm>
          <a:prstGeom prst="rect">
            <a:avLst/>
          </a:prstGeom>
          <a:noFill/>
        </p:spPr>
        <p:txBody>
          <a:bodyPr wrap="none" rtlCol="0">
            <a:spAutoFit/>
          </a:bodyPr>
          <a:lstStyle/>
          <a:p>
            <a:r>
              <a:rPr lang="zh-TW" altLang="en-US" sz="1200" dirty="0">
                <a:solidFill>
                  <a:schemeClr val="accent5"/>
                </a:solidFill>
                <a:latin typeface="微軟正黑體" panose="020B0604030504040204" pitchFamily="34" charset="-120"/>
                <a:ea typeface="微軟正黑體" panose="020B0604030504040204" pitchFamily="34" charset="-120"/>
              </a:rPr>
              <a:t>創新開放．安全共享</a:t>
            </a:r>
          </a:p>
        </p:txBody>
      </p:sp>
    </p:spTree>
    <p:extLst>
      <p:ext uri="{BB962C8B-B14F-4D97-AF65-F5344CB8AC3E}">
        <p14:creationId xmlns:p14="http://schemas.microsoft.com/office/powerpoint/2010/main" val="2991888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訂版面配置">
    <p:spTree>
      <p:nvGrpSpPr>
        <p:cNvPr id="1" name=""/>
        <p:cNvGrpSpPr/>
        <p:nvPr/>
      </p:nvGrpSpPr>
      <p:grpSpPr>
        <a:xfrm>
          <a:off x="0" y="0"/>
          <a:ext cx="0" cy="0"/>
          <a:chOff x="0" y="0"/>
          <a:chExt cx="0" cy="0"/>
        </a:xfrm>
      </p:grpSpPr>
      <p:sp>
        <p:nvSpPr>
          <p:cNvPr id="3" name="投影片編號版面配置區 2"/>
          <p:cNvSpPr>
            <a:spLocks noGrp="1"/>
          </p:cNvSpPr>
          <p:nvPr>
            <p:ph type="sldNum" sz="quarter" idx="10"/>
          </p:nvPr>
        </p:nvSpPr>
        <p:spPr/>
        <p:txBody>
          <a:bodyPr/>
          <a:lstStyle>
            <a:lvl1pPr>
              <a:defRPr baseline="0">
                <a:latin typeface="微軟正黑體" panose="020B0604030504040204" pitchFamily="34" charset="-120"/>
              </a:defRPr>
            </a:lvl1pPr>
          </a:lstStyle>
          <a:p>
            <a:fld id="{FB38DC22-E2C8-4860-938B-CEF6F87D8911}" type="slidenum">
              <a:rPr lang="zh-TW" altLang="en-US" smtClean="0"/>
              <a:pPr/>
              <a:t>‹#›</a:t>
            </a:fld>
            <a:endParaRPr lang="zh-TW" altLang="en-US" dirty="0"/>
          </a:p>
        </p:txBody>
      </p:sp>
      <p:sp>
        <p:nvSpPr>
          <p:cNvPr id="4" name="標題 1"/>
          <p:cNvSpPr>
            <a:spLocks noGrp="1"/>
          </p:cNvSpPr>
          <p:nvPr>
            <p:ph type="title"/>
          </p:nvPr>
        </p:nvSpPr>
        <p:spPr>
          <a:xfrm>
            <a:off x="457200" y="274638"/>
            <a:ext cx="8229600" cy="778098"/>
          </a:xfrm>
        </p:spPr>
        <p:txBody>
          <a:bodyPr>
            <a:normAutofit/>
          </a:bodyPr>
          <a:lstStyle>
            <a:lvl1pPr algn="ctr">
              <a:defRPr sz="3600" baseline="0">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defRPr>
            </a:lvl1pPr>
          </a:lstStyle>
          <a:p>
            <a:r>
              <a:rPr lang="zh-TW" altLang="en-US" dirty="0"/>
              <a:t>按一下以編輯母片標題樣式</a:t>
            </a:r>
          </a:p>
        </p:txBody>
      </p:sp>
      <p:cxnSp>
        <p:nvCxnSpPr>
          <p:cNvPr id="5" name="直線接點 4"/>
          <p:cNvCxnSpPr/>
          <p:nvPr userDrawn="1"/>
        </p:nvCxnSpPr>
        <p:spPr>
          <a:xfrm>
            <a:off x="1187624" y="1124744"/>
            <a:ext cx="6984776"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8" name="圖片版面配置區 4"/>
          <p:cNvSpPr>
            <a:spLocks noGrp="1"/>
          </p:cNvSpPr>
          <p:nvPr>
            <p:ph type="pic" sz="quarter" idx="11"/>
          </p:nvPr>
        </p:nvSpPr>
        <p:spPr>
          <a:xfrm>
            <a:off x="467544" y="1268760"/>
            <a:ext cx="8207375" cy="4988527"/>
          </a:xfrm>
        </p:spPr>
        <p:txBody>
          <a:bodyPr/>
          <a:lstStyle>
            <a:lvl1pPr>
              <a:defRPr baseline="0">
                <a:latin typeface="微軟正黑體" panose="020B0604030504040204" pitchFamily="34" charset="-120"/>
                <a:ea typeface="微軟正黑體" panose="020B0604030504040204" pitchFamily="34" charset="-120"/>
              </a:defRPr>
            </a:lvl1pPr>
          </a:lstStyle>
          <a:p>
            <a:endParaRPr lang="zh-TW" altLang="en-US" dirty="0"/>
          </a:p>
        </p:txBody>
      </p:sp>
    </p:spTree>
    <p:extLst>
      <p:ext uri="{BB962C8B-B14F-4D97-AF65-F5344CB8AC3E}">
        <p14:creationId xmlns:p14="http://schemas.microsoft.com/office/powerpoint/2010/main" val="3375271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lvl1pPr algn="ctr">
              <a:defRPr sz="4400" baseline="0">
                <a:latin typeface="微軟正黑體" panose="020B0604030504040204" pitchFamily="34" charset="-120"/>
                <a:ea typeface="微軟正黑體" panose="020B0604030504040204" pitchFamily="34" charset="-120"/>
              </a:defRPr>
            </a:lvl1pPr>
          </a:lstStyle>
          <a:p>
            <a:r>
              <a:rPr lang="zh-TW" altLang="en-US" dirty="0"/>
              <a:t>按一下以編輯母片標題樣式</a:t>
            </a:r>
          </a:p>
        </p:txBody>
      </p:sp>
      <p:sp>
        <p:nvSpPr>
          <p:cNvPr id="3" name="內容版面配置區 2"/>
          <p:cNvSpPr>
            <a:spLocks noGrp="1"/>
          </p:cNvSpPr>
          <p:nvPr>
            <p:ph idx="1"/>
          </p:nvPr>
        </p:nvSpPr>
        <p:spPr>
          <a:xfrm>
            <a:off x="457200" y="1600200"/>
            <a:ext cx="8229600" cy="4525963"/>
          </a:xfrm>
          <a:prstGeom prst="rect">
            <a:avLst/>
          </a:prstGeom>
        </p:spPr>
        <p:txBody>
          <a:bodyPr/>
          <a:lstStyle>
            <a:lvl1pPr marL="742950" indent="-742950">
              <a:spcAft>
                <a:spcPts val="1200"/>
              </a:spcAft>
              <a:buFont typeface="+mj-ea"/>
              <a:buAutoNum type="ea1ChtPeriod"/>
              <a:defRPr>
                <a:solidFill>
                  <a:srgbClr val="000099"/>
                </a:solidFill>
                <a:latin typeface="微軟正黑體" panose="020B0604030504040204" pitchFamily="34" charset="-120"/>
                <a:ea typeface="微軟正黑體" panose="020B0604030504040204" pitchFamily="34" charset="-120"/>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a:solidFill>
                  <a:srgbClr val="961EB2"/>
                </a:solidFill>
                <a:latin typeface="微軟正黑體" panose="020B0604030504040204" pitchFamily="34" charset="-120"/>
                <a:ea typeface="微軟正黑體" panose="020B0604030504040204" pitchFamily="34" charset="-120"/>
                <a:cs typeface="+mn-cs"/>
              </a:defRPr>
            </a:lvl2pPr>
            <a:lvl3pPr>
              <a:defRPr>
                <a:solidFill>
                  <a:schemeClr val="tx1"/>
                </a:solidFill>
                <a:latin typeface="微軟正黑體" panose="020B0604030504040204" pitchFamily="34" charset="-120"/>
                <a:ea typeface="微軟正黑體" panose="020B0604030504040204" pitchFamily="34" charset="-120"/>
              </a:defRPr>
            </a:lvl3pPr>
            <a:lvl4pPr>
              <a:defRPr>
                <a:latin typeface="微軟正黑體" panose="020B0604030504040204" pitchFamily="34" charset="-120"/>
                <a:ea typeface="微軟正黑體" panose="020B0604030504040204" pitchFamily="34" charset="-120"/>
              </a:defRPr>
            </a:lvl4pPr>
            <a:lvl5pPr>
              <a:defRPr>
                <a:latin typeface="微軟正黑體" panose="020B0604030504040204" pitchFamily="34" charset="-120"/>
                <a:ea typeface="微軟正黑體" panose="020B0604030504040204" pitchFamily="34" charset="-120"/>
              </a:defRPr>
            </a:lvl5pPr>
          </a:lstStyle>
          <a:p>
            <a:pPr lvl="0"/>
            <a:r>
              <a:rPr lang="zh-TW" altLang="en-US" dirty="0"/>
              <a:t>按一下以編輯母片文字樣式</a:t>
            </a:r>
          </a:p>
          <a:p>
            <a:pPr marL="625475" marR="0" lvl="1" indent="-260350" algn="l" defTabSz="914400" rtl="0" eaLnBrk="1" fontAlgn="auto" latinLnBrk="1" hangingPunct="1">
              <a:lnSpc>
                <a:spcPts val="4200"/>
              </a:lnSpc>
              <a:spcBef>
                <a:spcPct val="0"/>
              </a:spcBef>
              <a:spcAft>
                <a:spcPts val="0"/>
              </a:spcAft>
              <a:buClrTx/>
              <a:buSzTx/>
              <a:tabLst/>
              <a:defRPr/>
            </a:pPr>
            <a:r>
              <a:rPr kumimoji="1" lang="zh-TW" altLang="en-US" sz="3000" b="1" i="0" u="none" strike="noStrike" kern="1200" cap="none" spc="0" normalizeH="0" baseline="0" noProof="0" dirty="0">
                <a:ln>
                  <a:noFill/>
                </a:ln>
                <a:solidFill>
                  <a:srgbClr val="961EB2"/>
                </a:solidFill>
                <a:effectLst/>
                <a:uLnTx/>
                <a:uFillTx/>
                <a:latin typeface="Times New Roman" pitchFamily="18" charset="0"/>
                <a:ea typeface="標楷體" pitchFamily="65" charset="-120"/>
                <a:cs typeface="+mn-cs"/>
              </a:rPr>
              <a:t>第二層</a:t>
            </a:r>
          </a:p>
          <a:p>
            <a:pPr lvl="2"/>
            <a:r>
              <a:rPr lang="zh-TW" altLang="en-US" dirty="0"/>
              <a:t>第三層</a:t>
            </a:r>
          </a:p>
          <a:p>
            <a:pPr lvl="3"/>
            <a:r>
              <a:rPr lang="zh-TW" altLang="en-US" dirty="0"/>
              <a:t>第四層</a:t>
            </a:r>
          </a:p>
          <a:p>
            <a:pPr lvl="4"/>
            <a:r>
              <a:rPr lang="zh-TW" altLang="en-US" dirty="0"/>
              <a:t>第五層</a:t>
            </a:r>
          </a:p>
        </p:txBody>
      </p:sp>
      <p:sp>
        <p:nvSpPr>
          <p:cNvPr id="6" name="投影片編號版面配置區 5"/>
          <p:cNvSpPr>
            <a:spLocks noGrp="1"/>
          </p:cNvSpPr>
          <p:nvPr>
            <p:ph type="sldNum" sz="quarter" idx="4"/>
          </p:nvPr>
        </p:nvSpPr>
        <p:spPr>
          <a:xfrm>
            <a:off x="6830888" y="6356350"/>
            <a:ext cx="2133600" cy="365125"/>
          </a:xfrm>
          <a:prstGeom prst="rect">
            <a:avLst/>
          </a:prstGeom>
        </p:spPr>
        <p:txBody>
          <a:bodyPr vert="horz" lIns="91440" tIns="45720" rIns="91440" bIns="45720" rtlCol="0" anchor="ctr"/>
          <a:lstStyle>
            <a:lvl1pPr algn="r">
              <a:defRPr sz="1200" baseline="0">
                <a:solidFill>
                  <a:schemeClr val="tx1"/>
                </a:solidFill>
                <a:latin typeface="微軟正黑體" panose="020B0604030504040204" pitchFamily="34" charset="-120"/>
                <a:ea typeface="微軟正黑體" panose="020B0604030504040204" pitchFamily="34" charset="-120"/>
              </a:defRPr>
            </a:lvl1pPr>
          </a:lstStyle>
          <a:p>
            <a:fld id="{FB38DC22-E2C8-4860-938B-CEF6F87D8911}" type="slidenum">
              <a:rPr lang="zh-TW" altLang="en-US" smtClean="0"/>
              <a:pPr/>
              <a:t>‹#›</a:t>
            </a:fld>
            <a:endParaRPr lang="zh-TW" altLang="en-US" dirty="0"/>
          </a:p>
        </p:txBody>
      </p:sp>
    </p:spTree>
    <p:extLst>
      <p:ext uri="{BB962C8B-B14F-4D97-AF65-F5344CB8AC3E}">
        <p14:creationId xmlns:p14="http://schemas.microsoft.com/office/powerpoint/2010/main" val="3283716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 name="圖片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 y="0"/>
            <a:ext cx="1403647" cy="464442"/>
          </a:xfrm>
          <a:prstGeom prst="rect">
            <a:avLst/>
          </a:prstGeom>
        </p:spPr>
      </p:pic>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dirty="0"/>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a:t>按一下以編輯母片文字樣式</a:t>
            </a:r>
          </a:p>
          <a:p>
            <a:pPr lvl="1"/>
            <a:r>
              <a:rPr lang="zh-TW" altLang="en-US" dirty="0"/>
              <a:t>第二層</a:t>
            </a:r>
          </a:p>
          <a:p>
            <a:pPr lvl="2"/>
            <a:r>
              <a:rPr lang="zh-TW" altLang="en-US" dirty="0"/>
              <a:t>第三層</a:t>
            </a:r>
          </a:p>
          <a:p>
            <a:pPr lvl="3"/>
            <a:r>
              <a:rPr lang="zh-TW" altLang="en-US" dirty="0"/>
              <a:t>第四層</a:t>
            </a:r>
          </a:p>
          <a:p>
            <a:pPr lvl="4"/>
            <a:r>
              <a:rPr lang="zh-TW" altLang="en-US" dirty="0"/>
              <a:t>第五層</a:t>
            </a:r>
          </a:p>
        </p:txBody>
      </p:sp>
      <p:sp>
        <p:nvSpPr>
          <p:cNvPr id="5" name="頁尾版面配置區 4"/>
          <p:cNvSpPr>
            <a:spLocks noGrp="1"/>
          </p:cNvSpPr>
          <p:nvPr>
            <p:ph type="ftr" sz="quarter" idx="3"/>
          </p:nvPr>
        </p:nvSpPr>
        <p:spPr>
          <a:xfrm>
            <a:off x="6004560" y="6371590"/>
            <a:ext cx="2895600" cy="365125"/>
          </a:xfrm>
          <a:prstGeom prst="rect">
            <a:avLst/>
          </a:prstGeom>
        </p:spPr>
        <p:txBody>
          <a:bodyPr vert="horz" lIns="91440" tIns="45720" rIns="91440" bIns="45720" rtlCol="0" anchor="ctr"/>
          <a:lstStyle>
            <a:lvl1pPr algn="r">
              <a:defRPr sz="120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defRPr>
            </a:lvl1pPr>
          </a:lstStyle>
          <a:p>
            <a:endParaRPr lang="zh-TW" altLang="en-US" dirty="0"/>
          </a:p>
        </p:txBody>
      </p:sp>
      <p:sp>
        <p:nvSpPr>
          <p:cNvPr id="4" name="文字方塊 3"/>
          <p:cNvSpPr txBox="1"/>
          <p:nvPr userDrawn="1"/>
        </p:nvSpPr>
        <p:spPr>
          <a:xfrm>
            <a:off x="-35075" y="438780"/>
            <a:ext cx="1949573" cy="253916"/>
          </a:xfrm>
          <a:prstGeom prst="rect">
            <a:avLst/>
          </a:prstGeom>
          <a:noFill/>
        </p:spPr>
        <p:txBody>
          <a:bodyPr wrap="none" rtlCol="0">
            <a:spAutoFit/>
          </a:bodyPr>
          <a:lstStyle/>
          <a:p>
            <a:r>
              <a:rPr lang="en-US" altLang="zh-TW" sz="1050" dirty="0">
                <a:latin typeface="微軟正黑體" panose="020B0604030504040204" pitchFamily="34" charset="-120"/>
                <a:ea typeface="微軟正黑體" panose="020B0604030504040204" pitchFamily="34" charset="-120"/>
              </a:rPr>
              <a:t>Ministry of</a:t>
            </a:r>
            <a:r>
              <a:rPr lang="en-US" altLang="zh-TW" sz="1050" baseline="0" dirty="0">
                <a:latin typeface="微軟正黑體" panose="020B0604030504040204" pitchFamily="34" charset="-120"/>
                <a:ea typeface="微軟正黑體" panose="020B0604030504040204" pitchFamily="34" charset="-120"/>
              </a:rPr>
              <a:t> Economic Affairs</a:t>
            </a:r>
            <a:endParaRPr lang="zh-TW" altLang="en-US" sz="105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139881103"/>
      </p:ext>
    </p:extLst>
  </p:cSld>
  <p:clrMap bg1="lt1" tx1="dk1" bg2="lt2" tx2="dk2" accent1="accent1" accent2="accent2" accent3="accent3" accent4="accent4" accent5="accent5" accent6="accent6" hlink="hlink" folHlink="folHlink"/>
  <p:sldLayoutIdLst>
    <p:sldLayoutId id="2147483664" r:id="rId1"/>
    <p:sldLayoutId id="2147483666" r:id="rId2"/>
    <p:sldLayoutId id="2147483669" r:id="rId3"/>
  </p:sldLayoutIdLst>
  <p:hf hdr="0" ftr="0" dt="0"/>
  <p:txStyles>
    <p:titleStyle>
      <a:lvl1pPr marL="0" algn="ctr" defTabSz="914400" rtl="0" eaLnBrk="1" latinLnBrk="1" hangingPunct="1">
        <a:spcBef>
          <a:spcPct val="0"/>
        </a:spcBef>
        <a:buNone/>
        <a:defRPr lang="zh-TW" altLang="en-US" sz="3600" b="1" kern="1200" dirty="0">
          <a:solidFill>
            <a:srgbClr val="000099"/>
          </a:solidFill>
          <a:latin typeface="微軟正黑體" panose="020B0604030504040204" pitchFamily="34" charset="-120"/>
          <a:ea typeface="微軟正黑體" panose="020B0604030504040204" pitchFamily="34" charset="-120"/>
          <a:cs typeface="Arial" pitchFamily="34" charset="0"/>
        </a:defRPr>
      </a:lvl1pPr>
    </p:titleStyle>
    <p:bodyStyle>
      <a:lvl1pPr marL="0" indent="0" algn="ctr" defTabSz="914400" rtl="0" eaLnBrk="1" latinLnBrk="1" hangingPunct="1">
        <a:spcBef>
          <a:spcPct val="0"/>
        </a:spcBef>
        <a:spcAft>
          <a:spcPts val="1200"/>
        </a:spcAft>
        <a:buClrTx/>
        <a:buSzTx/>
        <a:buFontTx/>
        <a:buNone/>
        <a:defRPr kumimoji="1" lang="zh-TW" altLang="en-US" sz="4000" b="1" kern="1200" dirty="0" smtClean="0">
          <a:solidFill>
            <a:srgbClr val="0070C0"/>
          </a:solidFill>
          <a:latin typeface="微軟正黑體" panose="020B0604030504040204" pitchFamily="34" charset="-120"/>
          <a:ea typeface="微軟正黑體" panose="020B0604030504040204" pitchFamily="34" charset="-120"/>
          <a:cs typeface="+mn-cs"/>
        </a:defRPr>
      </a:lvl1pPr>
      <a:lvl2pPr marL="808038" indent="-442913" algn="l" defTabSz="914400" rtl="0" eaLnBrk="1" latinLnBrk="1" hangingPunct="1">
        <a:lnSpc>
          <a:spcPts val="4200"/>
        </a:lnSpc>
        <a:spcBef>
          <a:spcPct val="0"/>
        </a:spcBef>
        <a:buClrTx/>
        <a:buSzTx/>
        <a:buFont typeface="Wingdings" pitchFamily="2" charset="2"/>
        <a:buChar char="u"/>
        <a:defRPr kumimoji="1" lang="zh-TW" altLang="en-US" sz="3000" b="1" kern="1200" dirty="0" smtClean="0">
          <a:solidFill>
            <a:srgbClr val="961EB2"/>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kumimoji="1" lang="zh-TW" altLang="en-US" sz="2400" b="1" kern="1200" dirty="0" smtClean="0">
          <a:solidFill>
            <a:srgbClr val="000099"/>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kumimoji="1" lang="zh-TW" altLang="en-US" sz="2400" b="1" i="0" u="none" strike="noStrike" kern="0" cap="none" spc="0" normalizeH="0" baseline="0" dirty="0" smtClean="0">
          <a:ln>
            <a:noFill/>
          </a:ln>
          <a:solidFill>
            <a:srgbClr val="0070C0"/>
          </a:solidFill>
          <a:effectLst/>
          <a:uLnTx/>
          <a:uFillTx/>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kumimoji="1" lang="zh-TW" altLang="en-US" sz="1600" b="1" i="0" u="none" strike="noStrike" kern="0" cap="none" spc="0" normalizeH="0" baseline="0" dirty="0">
          <a:ln>
            <a:noFill/>
          </a:ln>
          <a:solidFill>
            <a:schemeClr val="tx1"/>
          </a:solidFill>
          <a:effectLst/>
          <a:uLnTx/>
          <a:uFillTx/>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圖片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 y="0"/>
            <a:ext cx="1403647" cy="464442"/>
          </a:xfrm>
          <a:prstGeom prst="rect">
            <a:avLst/>
          </a:prstGeom>
        </p:spPr>
      </p:pic>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marL="0" lvl="0" indent="0" algn="ctr" defTabSz="914400" rtl="0" eaLnBrk="1" latinLnBrk="1" hangingPunct="1">
              <a:spcBef>
                <a:spcPct val="0"/>
              </a:spcBef>
              <a:spcAft>
                <a:spcPts val="600"/>
              </a:spcAft>
              <a:buClrTx/>
              <a:buSzTx/>
              <a:buFontTx/>
              <a:buNone/>
            </a:pPr>
            <a:r>
              <a:rPr lang="zh-TW" altLang="en-US" dirty="0"/>
              <a:t>按一下以編輯母片標題樣式</a:t>
            </a:r>
          </a:p>
        </p:txBody>
      </p:sp>
      <p:sp>
        <p:nvSpPr>
          <p:cNvPr id="7"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742950" marR="0" lvl="0" indent="-742950" algn="l" defTabSz="914400" rtl="0" eaLnBrk="1" fontAlgn="auto" latinLnBrk="0" hangingPunct="1">
              <a:lnSpc>
                <a:spcPct val="100000"/>
              </a:lnSpc>
              <a:spcBef>
                <a:spcPts val="0"/>
              </a:spcBef>
              <a:spcAft>
                <a:spcPts val="1200"/>
              </a:spcAft>
              <a:buClrTx/>
              <a:buSzTx/>
              <a:buFont typeface="+mj-ea"/>
              <a:buAutoNum type="ea1ChtPeriod"/>
              <a:tabLst/>
              <a:defRPr/>
            </a:pPr>
            <a:r>
              <a:rPr kumimoji="1" lang="zh-TW" altLang="en-US" sz="4000" b="1" i="0" u="none" strike="noStrike" kern="1200" cap="none" spc="0" normalizeH="0" baseline="0" noProof="0" dirty="0">
                <a:ln>
                  <a:noFill/>
                </a:ln>
                <a:solidFill>
                  <a:srgbClr val="0070C0"/>
                </a:solidFill>
                <a:effectLst/>
                <a:uLnTx/>
                <a:uFillTx/>
                <a:latin typeface="Times New Roman" pitchFamily="18" charset="0"/>
                <a:ea typeface="標楷體" pitchFamily="65" charset="-120"/>
                <a:cs typeface="+mn-cs"/>
              </a:rPr>
              <a:t>按一下以編輯母片文字樣式</a:t>
            </a:r>
          </a:p>
          <a:p>
            <a:pPr marL="625475" marR="0" lvl="1" indent="-260350" algn="l" defTabSz="914400" rtl="0" eaLnBrk="1" fontAlgn="auto" latinLnBrk="1" hangingPunct="1">
              <a:lnSpc>
                <a:spcPts val="4200"/>
              </a:lnSpc>
              <a:spcBef>
                <a:spcPct val="0"/>
              </a:spcBef>
              <a:spcAft>
                <a:spcPts val="0"/>
              </a:spcAft>
              <a:buClrTx/>
              <a:buSzTx/>
              <a:tabLst/>
              <a:defRPr/>
            </a:pPr>
            <a:r>
              <a:rPr kumimoji="1" lang="zh-TW" altLang="en-US" sz="3000" b="1" i="0" u="none" strike="noStrike" kern="1200" cap="none" spc="0" normalizeH="0" baseline="0" noProof="0" dirty="0">
                <a:ln>
                  <a:noFill/>
                </a:ln>
                <a:solidFill>
                  <a:srgbClr val="961EB2"/>
                </a:solidFill>
                <a:effectLst/>
                <a:uLnTx/>
                <a:uFillTx/>
                <a:latin typeface="Times New Roman" pitchFamily="18" charset="0"/>
                <a:ea typeface="標楷體" pitchFamily="65" charset="-120"/>
                <a:cs typeface="+mn-cs"/>
              </a:rPr>
              <a:t>第二層</a:t>
            </a:r>
          </a:p>
          <a:p>
            <a:pPr lvl="2"/>
            <a:r>
              <a:rPr lang="zh-TW" altLang="en-US" dirty="0"/>
              <a:t>第三層</a:t>
            </a:r>
          </a:p>
          <a:p>
            <a:pPr lvl="3"/>
            <a:r>
              <a:rPr lang="zh-TW" altLang="en-US" dirty="0"/>
              <a:t>第四層</a:t>
            </a:r>
          </a:p>
          <a:p>
            <a:pPr lvl="4"/>
            <a:r>
              <a:rPr lang="zh-TW" altLang="en-US" dirty="0"/>
              <a:t>第五層</a:t>
            </a:r>
          </a:p>
        </p:txBody>
      </p:sp>
      <p:sp>
        <p:nvSpPr>
          <p:cNvPr id="8" name="投影片編號版面配置區 5"/>
          <p:cNvSpPr>
            <a:spLocks noGrp="1"/>
          </p:cNvSpPr>
          <p:nvPr>
            <p:ph type="sldNum" sz="quarter" idx="4"/>
          </p:nvPr>
        </p:nvSpPr>
        <p:spPr>
          <a:xfrm>
            <a:off x="6830888" y="6356350"/>
            <a:ext cx="2133600" cy="365125"/>
          </a:xfrm>
          <a:prstGeom prst="rect">
            <a:avLst/>
          </a:prstGeom>
        </p:spPr>
        <p:txBody>
          <a:bodyPr vert="horz" lIns="91440" tIns="45720" rIns="91440" bIns="45720" rtlCol="0" anchor="ctr"/>
          <a:lstStyle>
            <a:lvl1pPr algn="r">
              <a:defRPr sz="1200" baseline="0">
                <a:solidFill>
                  <a:schemeClr val="tx1"/>
                </a:solidFill>
                <a:latin typeface="微軟正黑體" panose="020B0604030504040204" pitchFamily="34" charset="-120"/>
                <a:ea typeface="微軟正黑體" panose="020B0604030504040204" pitchFamily="34" charset="-120"/>
              </a:defRPr>
            </a:lvl1pPr>
          </a:lstStyle>
          <a:p>
            <a:fld id="{FB38DC22-E2C8-4860-938B-CEF6F87D8911}" type="slidenum">
              <a:rPr lang="zh-TW" altLang="en-US" smtClean="0"/>
              <a:pPr/>
              <a:t>‹#›</a:t>
            </a:fld>
            <a:endParaRPr lang="zh-TW" altLang="en-US" dirty="0"/>
          </a:p>
        </p:txBody>
      </p:sp>
      <p:sp>
        <p:nvSpPr>
          <p:cNvPr id="9" name="文字方塊 8"/>
          <p:cNvSpPr txBox="1"/>
          <p:nvPr userDrawn="1"/>
        </p:nvSpPr>
        <p:spPr>
          <a:xfrm>
            <a:off x="-35075" y="438780"/>
            <a:ext cx="1949573" cy="253916"/>
          </a:xfrm>
          <a:prstGeom prst="rect">
            <a:avLst/>
          </a:prstGeom>
          <a:noFill/>
        </p:spPr>
        <p:txBody>
          <a:bodyPr wrap="none" rtlCol="0">
            <a:spAutoFit/>
          </a:bodyPr>
          <a:lstStyle/>
          <a:p>
            <a:r>
              <a:rPr lang="en-US" altLang="zh-TW" sz="1050" dirty="0">
                <a:latin typeface="微軟正黑體" panose="020B0604030504040204" pitchFamily="34" charset="-120"/>
                <a:ea typeface="微軟正黑體" panose="020B0604030504040204" pitchFamily="34" charset="-120"/>
              </a:rPr>
              <a:t>Ministry of</a:t>
            </a:r>
            <a:r>
              <a:rPr lang="en-US" altLang="zh-TW" sz="1050" baseline="0" dirty="0">
                <a:latin typeface="微軟正黑體" panose="020B0604030504040204" pitchFamily="34" charset="-120"/>
                <a:ea typeface="微軟正黑體" panose="020B0604030504040204" pitchFamily="34" charset="-120"/>
              </a:rPr>
              <a:t> Economic Affairs</a:t>
            </a:r>
            <a:endParaRPr lang="zh-TW" altLang="en-US" sz="105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07680135"/>
      </p:ext>
    </p:extLst>
  </p:cSld>
  <p:clrMap bg1="lt1" tx1="dk1" bg2="lt2" tx2="dk2" accent1="accent1" accent2="accent2" accent3="accent3" accent4="accent4" accent5="accent5" accent6="accent6" hlink="hlink" folHlink="folHlink"/>
  <p:sldLayoutIdLst>
    <p:sldLayoutId id="2147483653" r:id="rId1"/>
    <p:sldLayoutId id="2147483667" r:id="rId2"/>
    <p:sldLayoutId id="2147483668" r:id="rId3"/>
    <p:sldLayoutId id="2147483665" r:id="rId4"/>
  </p:sldLayoutIdLst>
  <p:hf hdr="0" ftr="0" dt="0"/>
  <p:txStyles>
    <p:titleStyle>
      <a:lvl1pPr marL="0" algn="r" defTabSz="914400" rtl="0" eaLnBrk="1" latinLnBrk="1" hangingPunct="1">
        <a:spcBef>
          <a:spcPct val="0"/>
        </a:spcBef>
        <a:buNone/>
        <a:defRPr kumimoji="1" lang="zh-TW" altLang="en-US" sz="3600" b="1" kern="1200" baseline="0" dirty="0" smtClean="0">
          <a:solidFill>
            <a:srgbClr val="000099"/>
          </a:solidFill>
          <a:latin typeface="微軟正黑體" panose="020B0604030504040204" pitchFamily="34" charset="-120"/>
          <a:ea typeface="微軟正黑體" panose="020B0604030504040204" pitchFamily="34" charset="-120"/>
          <a:cs typeface="+mn-cs"/>
        </a:defRPr>
      </a:lvl1pPr>
    </p:titleStyle>
    <p:bodyStyle>
      <a:lvl1pPr marL="342900" marR="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kumimoji="1" lang="zh-TW" altLang="en-US" sz="4000" b="1" kern="1200" noProof="0" dirty="0" smtClean="0">
          <a:solidFill>
            <a:srgbClr val="0033CC"/>
          </a:solidFill>
          <a:latin typeface="微軟正黑體" panose="020B0604030504040204" pitchFamily="34" charset="-120"/>
          <a:ea typeface="微軟正黑體" panose="020B0604030504040204" pitchFamily="34" charset="-120"/>
          <a:cs typeface="+mn-cs"/>
        </a:defRPr>
      </a:lvl1pPr>
      <a:lvl2pPr marL="898525" marR="0" indent="-533400" algn="l" defTabSz="914400" rtl="0" eaLnBrk="1" fontAlgn="auto" latinLnBrk="1" hangingPunct="1">
        <a:lnSpc>
          <a:spcPct val="100000"/>
        </a:lnSpc>
        <a:spcBef>
          <a:spcPts val="0"/>
        </a:spcBef>
        <a:spcAft>
          <a:spcPts val="0"/>
        </a:spcAft>
        <a:buClrTx/>
        <a:buSzTx/>
        <a:buFont typeface="Wingdings" pitchFamily="2" charset="2"/>
        <a:buChar char="u"/>
        <a:tabLst>
          <a:tab pos="898525" algn="l"/>
        </a:tabLst>
        <a:defRPr kumimoji="1" lang="zh-TW" altLang="en-US" sz="3000" b="1" kern="1200" dirty="0" smtClean="0">
          <a:solidFill>
            <a:srgbClr val="961EB2"/>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lnSpc>
          <a:spcPct val="100000"/>
        </a:lnSpc>
        <a:spcBef>
          <a:spcPts val="0"/>
        </a:spcBef>
        <a:spcAft>
          <a:spcPts val="0"/>
        </a:spcAft>
        <a:buFont typeface="Arial" panose="020B0604020202020204" pitchFamily="34" charset="0"/>
        <a:buChar char="•"/>
        <a:defRPr kumimoji="1" lang="zh-TW" altLang="en-US" sz="2400" b="1" kern="1200" dirty="0" smtClean="0">
          <a:solidFill>
            <a:srgbClr val="000099"/>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lnSpc>
          <a:spcPct val="100000"/>
        </a:lnSpc>
        <a:spcBef>
          <a:spcPts val="0"/>
        </a:spcBef>
        <a:spcAft>
          <a:spcPts val="0"/>
        </a:spcAft>
        <a:buFont typeface="Arial" panose="020B0604020202020204" pitchFamily="34" charset="0"/>
        <a:buChar char="–"/>
        <a:defRPr kumimoji="1" lang="zh-TW" altLang="en-US" sz="2400" b="1" i="0" u="none" strike="noStrike" kern="0" cap="none" spc="0" normalizeH="0" baseline="0" dirty="0" smtClean="0">
          <a:ln>
            <a:noFill/>
          </a:ln>
          <a:solidFill>
            <a:srgbClr val="0070C0"/>
          </a:solidFill>
          <a:effectLst/>
          <a:uLnTx/>
          <a:uFillTx/>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lnSpc>
          <a:spcPct val="100000"/>
        </a:lnSpc>
        <a:spcBef>
          <a:spcPts val="0"/>
        </a:spcBef>
        <a:spcAft>
          <a:spcPts val="0"/>
        </a:spcAft>
        <a:buFont typeface="Arial" panose="020B0604020202020204" pitchFamily="34" charset="0"/>
        <a:buChar char="»"/>
        <a:defRPr kumimoji="1" lang="zh-TW" altLang="en-US" sz="1800" b="1" i="0" u="none" strike="noStrike" kern="1200" cap="none" spc="0" normalizeH="0" baseline="0" dirty="0">
          <a:ln>
            <a:noFill/>
          </a:ln>
          <a:solidFill>
            <a:srgbClr val="000000"/>
          </a:solidFill>
          <a:effectLst/>
          <a:uLnTx/>
          <a:uFillTx/>
          <a:latin typeface="微軟正黑體" panose="020B0604030504040204" pitchFamily="34" charset="-120"/>
          <a:ea typeface="微軟正黑體" panose="020B0604030504040204" pitchFamily="34" charset="-120"/>
          <a:cs typeface="Times New Roman" panose="02020603050405020304" pitchFamily="18"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7.png"/><Relationship Id="rId7" Type="http://schemas.microsoft.com/office/2007/relationships/hdphoto" Target="../media/hdphoto4.wdp"/><Relationship Id="rId2"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3.wdp"/><Relationship Id="rId9"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6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539552" y="1772815"/>
            <a:ext cx="7918648" cy="1827635"/>
          </a:xfrm>
        </p:spPr>
        <p:txBody>
          <a:bodyPr>
            <a:noAutofit/>
          </a:bodyPr>
          <a:lstStyle/>
          <a:p>
            <a:pPr>
              <a:defRPr/>
            </a:pPr>
            <a:r>
              <a:rPr lang="zh-TW" altLang="en-US" sz="60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經濟部政府資料開放</a:t>
            </a:r>
            <a:r>
              <a:rPr lang="en-US" altLang="zh-TW" sz="60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
            </a:r>
            <a:br>
              <a:rPr lang="en-US" altLang="zh-TW" sz="60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br>
            <a:r>
              <a:rPr lang="zh-TW" altLang="en-US" sz="54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諮詢小組第</a:t>
            </a:r>
            <a:r>
              <a:rPr lang="en-US" altLang="zh-TW" sz="54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rPr>
              <a:t>8</a:t>
            </a:r>
            <a:r>
              <a:rPr lang="zh-TW" altLang="en-US" sz="54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屆第</a:t>
            </a:r>
            <a:r>
              <a:rPr lang="en-US" altLang="zh-TW" sz="54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1</a:t>
            </a:r>
            <a:r>
              <a:rPr lang="zh-TW" altLang="en-US" sz="5400" dirty="0">
                <a:ln w="19050">
                  <a:solidFill>
                    <a:schemeClr val="tx2">
                      <a:tint val="1000"/>
                    </a:schemeClr>
                  </a:solidFill>
                  <a:prstDash val="solid"/>
                </a:ln>
                <a:solidFill>
                  <a:srgbClr val="0033CC"/>
                </a:solidFill>
                <a:effectLst>
                  <a:outerShdw blurRad="50000" dist="50800" dir="7500000" algn="tl">
                    <a:srgbClr val="000000">
                      <a:shade val="5000"/>
                      <a:alpha val="35000"/>
                    </a:srgbClr>
                  </a:outerShdw>
                </a:effectLst>
                <a:latin typeface="微軟正黑體" pitchFamily="34" charset="-120"/>
                <a:ea typeface="微軟正黑體" pitchFamily="34" charset="-120"/>
              </a:rPr>
              <a:t>次會議</a:t>
            </a:r>
          </a:p>
        </p:txBody>
      </p:sp>
      <p:sp>
        <p:nvSpPr>
          <p:cNvPr id="6" name="副標題 2"/>
          <p:cNvSpPr>
            <a:spLocks noGrp="1"/>
          </p:cNvSpPr>
          <p:nvPr>
            <p:ph type="subTitle" idx="1"/>
          </p:nvPr>
        </p:nvSpPr>
        <p:spPr>
          <a:xfrm>
            <a:off x="1403648" y="4869160"/>
            <a:ext cx="6400800" cy="1368152"/>
          </a:xfrm>
        </p:spPr>
        <p:txBody>
          <a:bodyPr>
            <a:normAutofit/>
          </a:bodyPr>
          <a:lstStyle/>
          <a:p>
            <a:r>
              <a:rPr lang="zh-TW" altLang="en-US" sz="3400" dirty="0">
                <a:latin typeface="微軟正黑體" panose="020B0604030504040204" pitchFamily="34" charset="-120"/>
                <a:ea typeface="微軟正黑體" panose="020B0604030504040204" pitchFamily="34" charset="-120"/>
              </a:rPr>
              <a:t>資訊中心</a:t>
            </a:r>
          </a:p>
          <a:p>
            <a:r>
              <a:rPr lang="en-US" altLang="zh-TW" sz="3400" dirty="0">
                <a:latin typeface="微軟正黑體" panose="020B0604030504040204" pitchFamily="34" charset="-120"/>
                <a:ea typeface="微軟正黑體" panose="020B0604030504040204" pitchFamily="34" charset="-120"/>
              </a:rPr>
              <a:t>111</a:t>
            </a:r>
            <a:r>
              <a:rPr lang="zh-TW" altLang="en-US" sz="3400" dirty="0">
                <a:latin typeface="微軟正黑體" panose="020B0604030504040204" pitchFamily="34" charset="-120"/>
                <a:ea typeface="微軟正黑體" panose="020B0604030504040204" pitchFamily="34" charset="-120"/>
              </a:rPr>
              <a:t>年</a:t>
            </a:r>
            <a:r>
              <a:rPr lang="en-US" altLang="zh-TW" sz="3400" dirty="0">
                <a:latin typeface="微軟正黑體" panose="020B0604030504040204" pitchFamily="34" charset="-120"/>
                <a:ea typeface="微軟正黑體" panose="020B0604030504040204" pitchFamily="34" charset="-120"/>
              </a:rPr>
              <a:t>11</a:t>
            </a:r>
            <a:r>
              <a:rPr lang="zh-TW" altLang="en-US" sz="3400" dirty="0">
                <a:latin typeface="微軟正黑體" panose="020B0604030504040204" pitchFamily="34" charset="-120"/>
                <a:ea typeface="微軟正黑體" panose="020B0604030504040204" pitchFamily="34" charset="-120"/>
              </a:rPr>
              <a:t>月</a:t>
            </a:r>
            <a:r>
              <a:rPr lang="en-US" altLang="zh-TW" sz="3400"/>
              <a:t>28</a:t>
            </a:r>
            <a:r>
              <a:rPr lang="zh-TW" altLang="en-US" sz="3400">
                <a:latin typeface="微軟正黑體" panose="020B0604030504040204" pitchFamily="34" charset="-120"/>
                <a:ea typeface="微軟正黑體" panose="020B0604030504040204" pitchFamily="34" charset="-120"/>
              </a:rPr>
              <a:t>日</a:t>
            </a:r>
            <a:endParaRPr lang="zh-TW" altLang="en-US" sz="3400" dirty="0">
              <a:latin typeface="微軟正黑體" panose="020B0604030504040204" pitchFamily="34" charset="-120"/>
              <a:ea typeface="微軟正黑體" panose="020B0604030504040204" pitchFamily="34" charset="-120"/>
            </a:endParaRPr>
          </a:p>
        </p:txBody>
      </p:sp>
      <p:cxnSp>
        <p:nvCxnSpPr>
          <p:cNvPr id="5" name="直線接點 4"/>
          <p:cNvCxnSpPr/>
          <p:nvPr/>
        </p:nvCxnSpPr>
        <p:spPr>
          <a:xfrm>
            <a:off x="1619672" y="4005064"/>
            <a:ext cx="5904656" cy="0"/>
          </a:xfrm>
          <a:prstGeom prst="line">
            <a:avLst/>
          </a:prstGeom>
          <a:ln>
            <a:solidFill>
              <a:srgbClr val="0091EA"/>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3868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投影片編號版面配置區 7"/>
          <p:cNvSpPr txBox="1">
            <a:spLocks/>
          </p:cNvSpPr>
          <p:nvPr/>
        </p:nvSpPr>
        <p:spPr>
          <a:xfrm>
            <a:off x="6983288" y="6508750"/>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200" kern="1200" baseline="0">
                <a:solidFill>
                  <a:schemeClr val="tx1"/>
                </a:solidFill>
                <a:latin typeface="微軟正黑體" panose="020B0604030504040204" pitchFamily="34" charset="-120"/>
                <a:ea typeface="微軟正黑體" panose="020B0604030504040204" pitchFamily="34" charset="-120"/>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FB38DC22-E2C8-4860-938B-CEF6F87D8911}" type="slidenum">
              <a:rPr lang="zh-TW" altLang="en-US" smtClean="0"/>
              <a:pPr/>
              <a:t>10</a:t>
            </a:fld>
            <a:endParaRPr lang="zh-TW" altLang="en-US" dirty="0"/>
          </a:p>
        </p:txBody>
      </p:sp>
      <p:sp>
        <p:nvSpPr>
          <p:cNvPr id="9" name="AutoShape 11"/>
          <p:cNvSpPr>
            <a:spLocks noChangeArrowheads="1"/>
          </p:cNvSpPr>
          <p:nvPr/>
        </p:nvSpPr>
        <p:spPr bwMode="auto">
          <a:xfrm>
            <a:off x="2253604" y="980728"/>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1.</a:t>
            </a:r>
            <a:r>
              <a:rPr lang="zh-TW" altLang="en-US" sz="2400" b="1" dirty="0">
                <a:latin typeface="微軟正黑體" pitchFamily="34" charset="-120"/>
                <a:ea typeface="微軟正黑體" pitchFamily="34" charset="-120"/>
              </a:rPr>
              <a:t>研議主題式開放資料推動策略</a:t>
            </a:r>
          </a:p>
        </p:txBody>
      </p:sp>
      <p:sp>
        <p:nvSpPr>
          <p:cNvPr id="7" name="內容版面配置區 2"/>
          <p:cNvSpPr>
            <a:spLocks noGrp="1"/>
          </p:cNvSpPr>
          <p:nvPr>
            <p:ph idx="1"/>
          </p:nvPr>
        </p:nvSpPr>
        <p:spPr>
          <a:xfrm>
            <a:off x="611560" y="1484784"/>
            <a:ext cx="7092762" cy="1319198"/>
          </a:xfrm>
          <a:noFill/>
          <a:ln>
            <a:noFill/>
          </a:ln>
        </p:spPr>
        <p:txBody>
          <a:bodyPr wrap="square" lIns="36000" tIns="36000" rIns="36000" bIns="36000" anchor="ctr" anchorCtr="0">
            <a:spAutoFit/>
          </a:bodyPr>
          <a:lstStyle/>
          <a:p>
            <a:pPr marL="157163" indent="0" algn="l">
              <a:spcAft>
                <a:spcPts val="600"/>
              </a:spcAft>
              <a:buNone/>
              <a:defRPr/>
            </a:pPr>
            <a:r>
              <a:rPr lang="zh-TW" altLang="en-US" sz="1800" dirty="0">
                <a:solidFill>
                  <a:schemeClr val="tx1"/>
                </a:solidFill>
              </a:rPr>
              <a:t>各單位訂定</a:t>
            </a:r>
            <a:r>
              <a:rPr lang="zh-TW" altLang="en-US" sz="1800" dirty="0">
                <a:solidFill>
                  <a:srgbClr val="FF0000"/>
                </a:solidFill>
              </a:rPr>
              <a:t>主題式開放策略</a:t>
            </a:r>
            <a:r>
              <a:rPr lang="zh-TW" altLang="en-US" sz="1800" dirty="0">
                <a:solidFill>
                  <a:schemeClr val="tx1"/>
                </a:solidFill>
              </a:rPr>
              <a:t>並據以開放，規劃重點</a:t>
            </a:r>
            <a:r>
              <a:rPr lang="zh-TW" altLang="en-US" sz="1800" dirty="0"/>
              <a:t>：</a:t>
            </a:r>
            <a:endParaRPr lang="en-US" altLang="zh-TW" sz="1800" dirty="0"/>
          </a:p>
          <a:p>
            <a:pPr marL="442913" indent="-285750" algn="l">
              <a:spcAft>
                <a:spcPts val="600"/>
              </a:spcAft>
              <a:buFont typeface="Arial" panose="020B0604020202020204" pitchFamily="34" charset="0"/>
              <a:buChar char="•"/>
              <a:defRPr/>
            </a:pPr>
            <a:r>
              <a:rPr lang="zh-TW" altLang="en-US" sz="1600" b="0" dirty="0">
                <a:solidFill>
                  <a:schemeClr val="tx1"/>
                </a:solidFill>
              </a:rPr>
              <a:t>環境變化及外部需求</a:t>
            </a:r>
            <a:r>
              <a:rPr lang="en-US" altLang="zh-TW" sz="1600" b="0" dirty="0">
                <a:solidFill>
                  <a:schemeClr val="tx1"/>
                </a:solidFill>
              </a:rPr>
              <a:t>(</a:t>
            </a:r>
            <a:r>
              <a:rPr lang="zh-TW" altLang="en-US" sz="1600" b="0" dirty="0">
                <a:solidFill>
                  <a:schemeClr val="tx1"/>
                </a:solidFill>
              </a:rPr>
              <a:t>整體環境競爭力、本部策略、利害關係人等需求</a:t>
            </a:r>
            <a:r>
              <a:rPr lang="en-US" altLang="zh-TW" sz="1600" b="0" dirty="0">
                <a:solidFill>
                  <a:schemeClr val="tx1"/>
                </a:solidFill>
              </a:rPr>
              <a:t>)</a:t>
            </a:r>
          </a:p>
          <a:p>
            <a:pPr marL="442913" indent="-285750" algn="l">
              <a:spcAft>
                <a:spcPts val="600"/>
              </a:spcAft>
              <a:buFont typeface="Arial" panose="020B0604020202020204" pitchFamily="34" charset="0"/>
              <a:buChar char="•"/>
              <a:defRPr/>
            </a:pPr>
            <a:r>
              <a:rPr lang="zh-TW" altLang="en-US" sz="1600" b="0" dirty="0">
                <a:solidFill>
                  <a:schemeClr val="tx1"/>
                </a:solidFill>
              </a:rPr>
              <a:t>已開放及未來</a:t>
            </a:r>
            <a:r>
              <a:rPr lang="en-US" altLang="zh-TW" sz="1600" b="0" dirty="0">
                <a:solidFill>
                  <a:schemeClr val="tx1"/>
                </a:solidFill>
              </a:rPr>
              <a:t>3</a:t>
            </a:r>
            <a:r>
              <a:rPr lang="zh-TW" altLang="en-US" sz="1600" b="0" dirty="0">
                <a:solidFill>
                  <a:schemeClr val="tx1"/>
                </a:solidFill>
              </a:rPr>
              <a:t>年開放哪些資料</a:t>
            </a:r>
            <a:r>
              <a:rPr lang="en-US" altLang="zh-TW" sz="1600" b="0" dirty="0">
                <a:solidFill>
                  <a:schemeClr val="tx1"/>
                </a:solidFill>
              </a:rPr>
              <a:t>(</a:t>
            </a:r>
            <a:r>
              <a:rPr lang="zh-TW" altLang="en-US" sz="1600" b="0" dirty="0">
                <a:solidFill>
                  <a:schemeClr val="tx1"/>
                </a:solidFill>
              </a:rPr>
              <a:t>符合環境變化及外部需求的需求</a:t>
            </a:r>
            <a:r>
              <a:rPr lang="en-US" altLang="zh-TW" sz="1600" b="0" dirty="0">
                <a:solidFill>
                  <a:schemeClr val="tx1"/>
                </a:solidFill>
              </a:rPr>
              <a:t>)</a:t>
            </a:r>
          </a:p>
          <a:p>
            <a:pPr marL="442913" indent="-285750" algn="l">
              <a:spcAft>
                <a:spcPts val="600"/>
              </a:spcAft>
              <a:buFont typeface="Arial" panose="020B0604020202020204" pitchFamily="34" charset="0"/>
              <a:buChar char="•"/>
              <a:defRPr/>
            </a:pPr>
            <a:r>
              <a:rPr lang="zh-TW" altLang="en-US" sz="1600" b="0" dirty="0">
                <a:solidFill>
                  <a:schemeClr val="tx1"/>
                </a:solidFill>
              </a:rPr>
              <a:t>專家及資料應用</a:t>
            </a:r>
            <a:r>
              <a:rPr lang="en-US" altLang="zh-TW" sz="1600" b="0" dirty="0">
                <a:solidFill>
                  <a:schemeClr val="tx1"/>
                </a:solidFill>
              </a:rPr>
              <a:t>/</a:t>
            </a:r>
            <a:r>
              <a:rPr lang="zh-TW" altLang="en-US" sz="1600" b="0" dirty="0">
                <a:solidFill>
                  <a:schemeClr val="tx1"/>
                </a:solidFill>
              </a:rPr>
              <a:t>服務業者的建議、跨單位需求</a:t>
            </a:r>
          </a:p>
        </p:txBody>
      </p:sp>
      <p:sp>
        <p:nvSpPr>
          <p:cNvPr id="13"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14" name="表格 13"/>
          <p:cNvGraphicFramePr>
            <a:graphicFrameLocks noGrp="1"/>
          </p:cNvGraphicFramePr>
          <p:nvPr>
            <p:extLst>
              <p:ext uri="{D42A27DB-BD31-4B8C-83A1-F6EECF244321}">
                <p14:modId xmlns:p14="http://schemas.microsoft.com/office/powerpoint/2010/main" val="3723078326"/>
              </p:ext>
            </p:extLst>
          </p:nvPr>
        </p:nvGraphicFramePr>
        <p:xfrm>
          <a:off x="273384" y="2823094"/>
          <a:ext cx="3960440" cy="3695283"/>
        </p:xfrm>
        <a:graphic>
          <a:graphicData uri="http://schemas.openxmlformats.org/drawingml/2006/table">
            <a:tbl>
              <a:tblPr firstRow="1" bandRow="1">
                <a:tableStyleId>{5C22544A-7EE6-4342-B048-85BDC9FD1C3A}</a:tableStyleId>
              </a:tblPr>
              <a:tblGrid>
                <a:gridCol w="1202272">
                  <a:extLst>
                    <a:ext uri="{9D8B030D-6E8A-4147-A177-3AD203B41FA5}">
                      <a16:colId xmlns:a16="http://schemas.microsoft.com/office/drawing/2014/main" xmlns="" val="20000"/>
                    </a:ext>
                  </a:extLst>
                </a:gridCol>
                <a:gridCol w="2088232">
                  <a:extLst>
                    <a:ext uri="{9D8B030D-6E8A-4147-A177-3AD203B41FA5}">
                      <a16:colId xmlns:a16="http://schemas.microsoft.com/office/drawing/2014/main" xmlns="" val="20001"/>
                    </a:ext>
                  </a:extLst>
                </a:gridCol>
                <a:gridCol w="669936">
                  <a:extLst>
                    <a:ext uri="{9D8B030D-6E8A-4147-A177-3AD203B41FA5}">
                      <a16:colId xmlns:a16="http://schemas.microsoft.com/office/drawing/2014/main" xmlns="" val="20002"/>
                    </a:ext>
                  </a:extLst>
                </a:gridCol>
              </a:tblGrid>
              <a:tr h="265274">
                <a:tc>
                  <a:txBody>
                    <a:bodyPr/>
                    <a:lstStyle/>
                    <a:p>
                      <a:pPr algn="ctr" fontAlgn="ctr"/>
                      <a:r>
                        <a:rPr lang="zh-TW" altLang="en-US" sz="1200" u="none" strike="noStrike" baseline="0" dirty="0">
                          <a:solidFill>
                            <a:schemeClr val="bg1"/>
                          </a:solidFill>
                          <a:effectLst/>
                          <a:latin typeface="微軟正黑體" panose="020B0604030504040204" pitchFamily="34" charset="-120"/>
                          <a:ea typeface="微軟正黑體" panose="020B0604030504040204" pitchFamily="34" charset="-120"/>
                        </a:rPr>
                        <a:t>單位名稱</a:t>
                      </a:r>
                      <a:endPar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endParaRPr>
                    </a:p>
                  </a:txBody>
                  <a:tcPr marL="7667" marR="7667" marT="7668" marB="0" anchor="ctr"/>
                </a:tc>
                <a:tc>
                  <a:txBody>
                    <a:bodyPr/>
                    <a:lstStyle/>
                    <a:p>
                      <a:pPr algn="ctr" fontAlgn="ctr"/>
                      <a:r>
                        <a:rPr lang="zh-TW" altLang="en-US" sz="1200" u="none" strike="noStrike" baseline="0" dirty="0">
                          <a:solidFill>
                            <a:schemeClr val="bg1"/>
                          </a:solidFill>
                          <a:effectLst/>
                          <a:latin typeface="微軟正黑體" panose="020B0604030504040204" pitchFamily="34" charset="-120"/>
                          <a:ea typeface="微軟正黑體" panose="020B0604030504040204" pitchFamily="34" charset="-120"/>
                        </a:rPr>
                        <a:t>推 動 策 略</a:t>
                      </a:r>
                      <a:endPar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endParaRPr>
                    </a:p>
                  </a:txBody>
                  <a:tcPr marL="7667" marR="7667" marT="7668" marB="0" anchor="ctr"/>
                </a:tc>
                <a:tc>
                  <a:txBody>
                    <a:bodyPr/>
                    <a:lstStyle/>
                    <a:p>
                      <a:pPr algn="ctr" fontAlgn="ctr"/>
                      <a:r>
                        <a:rPr lang="en-US" altLang="zh-TW" sz="1200" b="1" i="0" u="none" strike="noStrike" baseline="0" dirty="0">
                          <a:solidFill>
                            <a:schemeClr val="bg1"/>
                          </a:solidFill>
                          <a:effectLst/>
                          <a:latin typeface="微軟正黑體" panose="020B0604030504040204" pitchFamily="34" charset="-120"/>
                          <a:ea typeface="微軟正黑體" panose="020B0604030504040204" pitchFamily="34" charset="-120"/>
                        </a:rPr>
                        <a:t>111</a:t>
                      </a:r>
                      <a:r>
                        <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rPr>
                        <a:t>年開放標的數</a:t>
                      </a:r>
                    </a:p>
                  </a:txBody>
                  <a:tcPr marL="7667" marR="7667" marT="7668" marB="0" anchor="ctr"/>
                </a:tc>
                <a:extLst>
                  <a:ext uri="{0D108BD9-81ED-4DB2-BD59-A6C34878D82A}">
                    <a16:rowId xmlns:a16="http://schemas.microsoft.com/office/drawing/2014/main" xmlns="" val="10000"/>
                  </a:ext>
                </a:extLst>
              </a:tr>
              <a:tr h="25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水利署</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水利資料整合開放推動策略</a:t>
                      </a:r>
                      <a:endPar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4</a:t>
                      </a:r>
                    </a:p>
                  </a:txBody>
                  <a:tcPr marL="9525" marR="9525" marT="9525" marB="0" anchor="ctr"/>
                </a:tc>
                <a:extLst>
                  <a:ext uri="{0D108BD9-81ED-4DB2-BD59-A6C34878D82A}">
                    <a16:rowId xmlns:a16="http://schemas.microsoft.com/office/drawing/2014/main" xmlns="" val="10001"/>
                  </a:ext>
                </a:extLst>
              </a:tr>
              <a:tr h="432000">
                <a:tc>
                  <a:txBody>
                    <a:bodyPr/>
                    <a:lstStyle/>
                    <a:p>
                      <a:pPr algn="l" fontAlgn="ctr"/>
                      <a:r>
                        <a:rPr lang="zh-TW" altLang="en-US" sz="1200" u="none" strike="noStrike" baseline="0">
                          <a:solidFill>
                            <a:schemeClr val="tx1"/>
                          </a:solidFill>
                          <a:effectLst/>
                          <a:latin typeface="微軟正黑體" panose="020B0604030504040204" pitchFamily="34" charset="-120"/>
                          <a:ea typeface="微軟正黑體" panose="020B0604030504040204" pitchFamily="34" charset="-120"/>
                        </a:rPr>
                        <a:t>技術處</a:t>
                      </a:r>
                      <a:endParaRPr lang="zh-TW" altLang="en-US" sz="1200" b="0" i="0" u="none" strike="noStrike" baseline="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法人科技專案計畫之可移轉技術與專利開放資料推動策略</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3</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2"/>
                  </a:ext>
                </a:extLst>
              </a:tr>
              <a:tr h="25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能源局</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商品能源效率資訊揭露</a:t>
                      </a:r>
                      <a:endPar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1</a:t>
                      </a:r>
                    </a:p>
                  </a:txBody>
                  <a:tcPr marL="9525" marR="9525" marT="9525" marB="0" anchor="ctr"/>
                </a:tc>
                <a:extLst>
                  <a:ext uri="{0D108BD9-81ED-4DB2-BD59-A6C34878D82A}">
                    <a16:rowId xmlns:a16="http://schemas.microsoft.com/office/drawing/2014/main" xmlns="" val="10003"/>
                  </a:ext>
                </a:extLst>
              </a:tr>
              <a:tr h="216000">
                <a:tc>
                  <a:txBody>
                    <a:bodyPr/>
                    <a:lstStyle/>
                    <a:p>
                      <a:pPr algn="l" fontAlgn="ctr"/>
                      <a:r>
                        <a:rPr lang="zh-TW" altLang="en-US" sz="1200" u="none" strike="noStrike" baseline="0">
                          <a:solidFill>
                            <a:schemeClr val="tx1"/>
                          </a:solidFill>
                          <a:effectLst/>
                          <a:latin typeface="微軟正黑體" panose="020B0604030504040204" pitchFamily="34" charset="-120"/>
                          <a:ea typeface="微軟正黑體" panose="020B0604030504040204" pitchFamily="34" charset="-120"/>
                        </a:rPr>
                        <a:t>礦務局</a:t>
                      </a:r>
                      <a:endParaRPr lang="zh-TW" altLang="en-US" sz="1200" b="0" i="0" u="none" strike="noStrike" baseline="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全國砂土石產銷存動態資訊揭露</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4"/>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中央地質調查所</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推動綠能與住居地質環境資料開放</a:t>
                      </a:r>
                    </a:p>
                  </a:txBody>
                  <a:tcPr marL="9525" marR="9525" marT="9525" marB="0" anchor="ctr"/>
                </a:tc>
                <a:tc>
                  <a:txBody>
                    <a:bodyPr/>
                    <a:lstStyle/>
                    <a:p>
                      <a:pPr algn="ctr"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27</a:t>
                      </a:r>
                      <a:endPar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5"/>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臺灣電力公司</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節約能源與電力供應</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1</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7"/>
                  </a:ext>
                </a:extLst>
              </a:tr>
              <a:tr h="61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臺灣中油公司</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1.</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加油便利站</a:t>
                      </a:r>
                      <a:b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b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2.</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技術研究</a:t>
                      </a:r>
                      <a:b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b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3.</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安全能源</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4</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8"/>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臺灣自來水公司</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環境衛生資料開放推動策略</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2</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9"/>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臺灣糖業公司</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台糖不動產租售資訊</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10"/>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國營事業委員會</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強化國營及公股事業之營運管理</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2</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11"/>
                  </a:ext>
                </a:extLst>
              </a:tr>
            </a:tbl>
          </a:graphicData>
        </a:graphic>
      </p:graphicFrame>
      <p:graphicFrame>
        <p:nvGraphicFramePr>
          <p:cNvPr id="4" name="表格 3"/>
          <p:cNvGraphicFramePr>
            <a:graphicFrameLocks noGrp="1"/>
          </p:cNvGraphicFramePr>
          <p:nvPr>
            <p:extLst>
              <p:ext uri="{D42A27DB-BD31-4B8C-83A1-F6EECF244321}">
                <p14:modId xmlns:p14="http://schemas.microsoft.com/office/powerpoint/2010/main" val="1560560695"/>
              </p:ext>
            </p:extLst>
          </p:nvPr>
        </p:nvGraphicFramePr>
        <p:xfrm>
          <a:off x="4355976" y="2852936"/>
          <a:ext cx="4392488" cy="3659283"/>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xmlns="" val="20000"/>
                    </a:ext>
                  </a:extLst>
                </a:gridCol>
                <a:gridCol w="2664296">
                  <a:extLst>
                    <a:ext uri="{9D8B030D-6E8A-4147-A177-3AD203B41FA5}">
                      <a16:colId xmlns:a16="http://schemas.microsoft.com/office/drawing/2014/main" xmlns="" val="20001"/>
                    </a:ext>
                  </a:extLst>
                </a:gridCol>
                <a:gridCol w="720080">
                  <a:extLst>
                    <a:ext uri="{9D8B030D-6E8A-4147-A177-3AD203B41FA5}">
                      <a16:colId xmlns:a16="http://schemas.microsoft.com/office/drawing/2014/main" xmlns="" val="20002"/>
                    </a:ext>
                  </a:extLst>
                </a:gridCol>
              </a:tblGrid>
              <a:tr h="288032">
                <a:tc>
                  <a:txBody>
                    <a:bodyPr/>
                    <a:lstStyle/>
                    <a:p>
                      <a:pPr algn="ctr" fontAlgn="ctr"/>
                      <a:r>
                        <a:rPr lang="zh-TW" altLang="en-US" sz="1200" u="none" strike="noStrike" baseline="0" dirty="0">
                          <a:solidFill>
                            <a:schemeClr val="bg1"/>
                          </a:solidFill>
                          <a:effectLst/>
                          <a:latin typeface="微軟正黑體" panose="020B0604030504040204" pitchFamily="34" charset="-120"/>
                          <a:ea typeface="微軟正黑體" panose="020B0604030504040204" pitchFamily="34" charset="-120"/>
                        </a:rPr>
                        <a:t>單位名稱</a:t>
                      </a:r>
                      <a:endPar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endParaRPr>
                    </a:p>
                  </a:txBody>
                  <a:tcPr marL="7669" marR="7669" marT="7668" marB="0" anchor="ctr"/>
                </a:tc>
                <a:tc>
                  <a:txBody>
                    <a:bodyPr/>
                    <a:lstStyle/>
                    <a:p>
                      <a:pPr algn="ctr" fontAlgn="ctr"/>
                      <a:r>
                        <a:rPr lang="zh-TW" altLang="en-US" sz="1200" u="none" strike="noStrike" baseline="0" dirty="0">
                          <a:solidFill>
                            <a:schemeClr val="bg1"/>
                          </a:solidFill>
                          <a:effectLst/>
                          <a:latin typeface="微軟正黑體" panose="020B0604030504040204" pitchFamily="34" charset="-120"/>
                          <a:ea typeface="微軟正黑體" panose="020B0604030504040204" pitchFamily="34" charset="-120"/>
                        </a:rPr>
                        <a:t>推 動 策 略</a:t>
                      </a:r>
                      <a:endPar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endParaRPr>
                    </a:p>
                  </a:txBody>
                  <a:tcPr marL="7669" marR="7669" marT="7668"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1200" b="1" i="0" u="none" strike="noStrike" baseline="0" dirty="0">
                          <a:solidFill>
                            <a:schemeClr val="bg1"/>
                          </a:solidFill>
                          <a:effectLst/>
                          <a:latin typeface="微軟正黑體" panose="020B0604030504040204" pitchFamily="34" charset="-120"/>
                          <a:ea typeface="微軟正黑體" panose="020B0604030504040204" pitchFamily="34" charset="-120"/>
                        </a:rPr>
                        <a:t>111</a:t>
                      </a:r>
                      <a:r>
                        <a:rPr lang="zh-TW" altLang="en-US" sz="1200" b="1" i="0" u="none" strike="noStrike" baseline="0" dirty="0">
                          <a:solidFill>
                            <a:schemeClr val="bg1"/>
                          </a:solidFill>
                          <a:effectLst/>
                          <a:latin typeface="微軟正黑體" panose="020B0604030504040204" pitchFamily="34" charset="-120"/>
                          <a:ea typeface="微軟正黑體" panose="020B0604030504040204" pitchFamily="34" charset="-120"/>
                        </a:rPr>
                        <a:t>年開放標的數</a:t>
                      </a:r>
                    </a:p>
                  </a:txBody>
                  <a:tcPr marL="7669" marR="7669" marT="7668" marB="0" anchor="ctr"/>
                </a:tc>
                <a:extLst>
                  <a:ext uri="{0D108BD9-81ED-4DB2-BD59-A6C34878D82A}">
                    <a16:rowId xmlns:a16="http://schemas.microsoft.com/office/drawing/2014/main" xmlns="" val="10000"/>
                  </a:ext>
                </a:extLst>
              </a:tr>
              <a:tr h="43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商業司</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「創業或展店選址評估</a:t>
                      </a: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公司</a:t>
                      </a: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商業設立選址評估</a:t>
                      </a: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a:t>
                      </a:r>
                      <a:endPar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9</a:t>
                      </a:r>
                    </a:p>
                  </a:txBody>
                  <a:tcPr marL="9525" marR="9525" marT="9525" marB="0" anchor="ctr"/>
                </a:tc>
                <a:extLst>
                  <a:ext uri="{0D108BD9-81ED-4DB2-BD59-A6C34878D82A}">
                    <a16:rowId xmlns:a16="http://schemas.microsoft.com/office/drawing/2014/main" xmlns="" val="10001"/>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國際貿易局</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多元化拓展海外市場</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2"/>
                  </a:ext>
                </a:extLst>
              </a:tr>
              <a:tr h="216000">
                <a:tc>
                  <a:txBody>
                    <a:bodyPr/>
                    <a:lstStyle/>
                    <a:p>
                      <a:pPr algn="l" fontAlgn="ctr"/>
                      <a:r>
                        <a:rPr lang="zh-TW" altLang="en-US" sz="1200" u="none" strike="noStrike" baseline="0">
                          <a:solidFill>
                            <a:schemeClr val="tx1"/>
                          </a:solidFill>
                          <a:effectLst/>
                          <a:latin typeface="微軟正黑體" panose="020B0604030504040204" pitchFamily="34" charset="-120"/>
                          <a:ea typeface="微軟正黑體" panose="020B0604030504040204" pitchFamily="34" charset="-120"/>
                        </a:rPr>
                        <a:t>工業局</a:t>
                      </a:r>
                      <a:endParaRPr lang="zh-TW" altLang="en-US" sz="1200" b="0" i="0" u="none" strike="noStrike" baseline="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產業人力、產業推動及輔導</a:t>
                      </a:r>
                    </a:p>
                  </a:txBody>
                  <a:tcPr marL="9525" marR="9525" marT="9525" marB="0" anchor="ctr"/>
                </a:tc>
                <a:tc>
                  <a:txBody>
                    <a:bodyPr/>
                    <a:lstStyle/>
                    <a:p>
                      <a:pPr algn="ctr"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2</a:t>
                      </a:r>
                      <a:endPar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3"/>
                  </a:ext>
                </a:extLst>
              </a:tr>
              <a:tr h="216000">
                <a:tc>
                  <a:txBody>
                    <a:bodyPr/>
                    <a:lstStyle/>
                    <a:p>
                      <a:pPr algn="l" fontAlgn="ctr"/>
                      <a:r>
                        <a:rPr lang="zh-TW" altLang="en-US" sz="1200" u="none" strike="noStrike" baseline="0">
                          <a:solidFill>
                            <a:schemeClr val="tx1"/>
                          </a:solidFill>
                          <a:effectLst/>
                          <a:latin typeface="微軟正黑體" panose="020B0604030504040204" pitchFamily="34" charset="-120"/>
                          <a:ea typeface="微軟正黑體" panose="020B0604030504040204" pitchFamily="34" charset="-120"/>
                        </a:rPr>
                        <a:t>標準檢驗局</a:t>
                      </a:r>
                      <a:endParaRPr lang="zh-TW" altLang="en-US" sz="1200" b="0" i="0" u="none" strike="noStrike" baseline="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商品安全</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10</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4"/>
                  </a:ext>
                </a:extLst>
              </a:tr>
              <a:tr h="43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智慧財產局</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專利開放資料精進策略－提升產業專利佈局與管理</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5"/>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中小企業處</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創新創業資源、商機與活動</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1</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6"/>
                  </a:ext>
                </a:extLst>
              </a:tr>
              <a:tr h="432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加工出口區管理處</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1.</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找頭路來</a:t>
                      </a:r>
                      <a:r>
                        <a:rPr lang="zh-TW" altLang="en-US" sz="1200" u="none" strike="noStrike" baseline="0" dirty="0">
                          <a:solidFill>
                            <a:srgbClr val="FF0000"/>
                          </a:solidFill>
                          <a:effectLst/>
                          <a:latin typeface="微軟正黑體" panose="020B0604030504040204" pitchFamily="34" charset="-120"/>
                          <a:ea typeface="微軟正黑體" panose="020B0604030504040204" pitchFamily="34" charset="-120"/>
                        </a:rPr>
                        <a:t>科技產業園區</a:t>
                      </a:r>
                      <a:endParaRPr lang="en-US" altLang="zh-TW" sz="1200" u="none" strike="noStrike" baseline="0" dirty="0">
                        <a:solidFill>
                          <a:srgbClr val="FF0000"/>
                        </a:solidFill>
                        <a:effectLst/>
                        <a:latin typeface="微軟正黑體" panose="020B0604030504040204" pitchFamily="34" charset="-120"/>
                        <a:ea typeface="微軟正黑體" panose="020B0604030504040204" pitchFamily="34" charset="-120"/>
                      </a:endParaRPr>
                    </a:p>
                    <a:p>
                      <a:pPr algn="l" fontAlgn="ctr"/>
                      <a:r>
                        <a:rPr lang="en-US" altLang="zh-TW" sz="1200" u="none" strike="noStrike" baseline="0" dirty="0">
                          <a:solidFill>
                            <a:schemeClr val="tx1"/>
                          </a:solidFill>
                          <a:effectLst/>
                          <a:latin typeface="微軟正黑體" panose="020B0604030504040204" pitchFamily="34" charset="-120"/>
                          <a:ea typeface="微軟正黑體" panose="020B0604030504040204" pitchFamily="34" charset="-120"/>
                        </a:rPr>
                        <a:t>2.</a:t>
                      </a:r>
                      <a:r>
                        <a:rPr lang="zh-TW" altLang="en-US" sz="1200" u="none" strike="noStrike" baseline="0" dirty="0">
                          <a:solidFill>
                            <a:srgbClr val="FF0000"/>
                          </a:solidFill>
                          <a:effectLst/>
                          <a:latin typeface="微軟正黑體" panose="020B0604030504040204" pitchFamily="34" charset="-120"/>
                          <a:ea typeface="微軟正黑體" panose="020B0604030504040204" pitchFamily="34" charset="-120"/>
                        </a:rPr>
                        <a:t>科技產業園區</a:t>
                      </a: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投資好所在</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1</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7"/>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投資審議委員會</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「僑外及兩岸投資」雙邊資料開放</a:t>
                      </a:r>
                    </a:p>
                  </a:txBody>
                  <a:tcPr marL="9525" marR="9525" marT="9525" marB="0" anchor="ctr"/>
                </a:tc>
                <a:tc>
                  <a:txBody>
                    <a:bodyPr/>
                    <a:lstStyle/>
                    <a:p>
                      <a:pPr algn="ctr" fontAlgn="ctr"/>
                      <a:endPar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8"/>
                  </a:ext>
                </a:extLst>
              </a:tr>
              <a:tr h="216000">
                <a:tc>
                  <a:txBody>
                    <a:bodyPr/>
                    <a:lstStyle/>
                    <a:p>
                      <a:pPr algn="l" fontAlgn="ctr"/>
                      <a:r>
                        <a:rPr lang="zh-TW" altLang="en-US" sz="1200" u="none" strike="noStrike" baseline="0">
                          <a:solidFill>
                            <a:schemeClr val="tx1"/>
                          </a:solidFill>
                          <a:effectLst/>
                          <a:latin typeface="微軟正黑體" panose="020B0604030504040204" pitchFamily="34" charset="-120"/>
                          <a:ea typeface="微軟正黑體" panose="020B0604030504040204" pitchFamily="34" charset="-120"/>
                        </a:rPr>
                        <a:t>貿易調查委員會</a:t>
                      </a:r>
                      <a:endParaRPr lang="zh-TW" altLang="en-US" sz="1200" b="0" i="0" u="none" strike="noStrike" baseline="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深化貿易救濟主題開放資料</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1200" b="0" i="0" u="none" strike="noStrike" baseline="0" dirty="0">
                          <a:solidFill>
                            <a:schemeClr val="tx1"/>
                          </a:solidFill>
                          <a:effectLst/>
                          <a:latin typeface="微軟正黑體" panose="020B0604030504040204" pitchFamily="34" charset="-120"/>
                          <a:ea typeface="微軟正黑體" panose="020B0604030504040204" pitchFamily="34" charset="-120"/>
                        </a:rPr>
                        <a:t>3</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09"/>
                  </a:ext>
                </a:extLst>
              </a:tr>
              <a:tr h="216000">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專業人員研究中心</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1200" u="none" strike="noStrike" baseline="0" dirty="0">
                          <a:solidFill>
                            <a:schemeClr val="tx1"/>
                          </a:solidFill>
                          <a:effectLst/>
                          <a:latin typeface="微軟正黑體" panose="020B0604030504040204" pitchFamily="34" charset="-120"/>
                          <a:ea typeface="微軟正黑體" panose="020B0604030504040204" pitchFamily="34" charset="-120"/>
                        </a:rPr>
                        <a:t>訓練進修園地</a:t>
                      </a: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200" b="0" i="0" u="none" strike="noStrike" baseline="0" dirty="0">
                        <a:solidFill>
                          <a:schemeClr val="tx1"/>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0010"/>
                  </a:ext>
                </a:extLst>
              </a:tr>
            </a:tbl>
          </a:graphicData>
        </a:graphic>
      </p:graphicFrame>
      <p:sp>
        <p:nvSpPr>
          <p:cNvPr id="15" name="文字方塊 14"/>
          <p:cNvSpPr txBox="1"/>
          <p:nvPr/>
        </p:nvSpPr>
        <p:spPr>
          <a:xfrm>
            <a:off x="6948264" y="2591326"/>
            <a:ext cx="1872207" cy="261610"/>
          </a:xfrm>
          <a:prstGeom prst="rect">
            <a:avLst/>
          </a:prstGeom>
          <a:noFill/>
        </p:spPr>
        <p:txBody>
          <a:bodyPr wrap="square" rtlCol="0">
            <a:spAutoFit/>
          </a:bodyPr>
          <a:lstStyle/>
          <a:p>
            <a:r>
              <a:rPr kumimoji="0" lang="zh-TW" altLang="en-US" sz="1100" dirty="0">
                <a:latin typeface="微軟正黑體" panose="020B0604030504040204" pitchFamily="34" charset="-120"/>
                <a:ea typeface="微軟正黑體" pitchFamily="34" charset="-120"/>
              </a:rPr>
              <a:t>資料更新日期：</a:t>
            </a:r>
            <a:r>
              <a:rPr kumimoji="0" lang="en-US" altLang="zh-TW" sz="1100" dirty="0">
                <a:latin typeface="微軟正黑體" panose="020B0604030504040204" pitchFamily="34" charset="-120"/>
                <a:ea typeface="微軟正黑體" pitchFamily="34" charset="-120"/>
              </a:rPr>
              <a:t>111/11/01</a:t>
            </a:r>
            <a:r>
              <a:rPr kumimoji="0" lang="zh-TW" altLang="en-US" sz="1100" dirty="0">
                <a:latin typeface="微軟正黑體" panose="020B0604030504040204" pitchFamily="34" charset="-120"/>
                <a:ea typeface="微軟正黑體" pitchFamily="34" charset="-120"/>
              </a:rPr>
              <a:t> </a:t>
            </a:r>
            <a:endParaRPr lang="zh-TW" altLang="en-US" sz="1100" dirty="0">
              <a:latin typeface="微軟正黑體" panose="020B0604030504040204" pitchFamily="34" charset="-120"/>
            </a:endParaRPr>
          </a:p>
        </p:txBody>
      </p:sp>
      <p:sp>
        <p:nvSpPr>
          <p:cNvPr id="11" name="文字方塊 10"/>
          <p:cNvSpPr txBox="1"/>
          <p:nvPr/>
        </p:nvSpPr>
        <p:spPr>
          <a:xfrm>
            <a:off x="187896" y="6577608"/>
            <a:ext cx="3664024" cy="276999"/>
          </a:xfrm>
          <a:prstGeom prst="rect">
            <a:avLst/>
          </a:prstGeom>
          <a:noFill/>
        </p:spPr>
        <p:txBody>
          <a:bodyPr wrap="square" rtlCol="0">
            <a:spAutoFit/>
          </a:bodyPr>
          <a:lstStyle/>
          <a:p>
            <a:r>
              <a:rPr kumimoji="0" lang="zh-TW" altLang="en-US" sz="1200" dirty="0">
                <a:latin typeface="微軟正黑體" panose="020B0604030504040204" pitchFamily="34" charset="-120"/>
                <a:ea typeface="微軟正黑體" pitchFamily="34" charset="-120"/>
              </a:rPr>
              <a:t>註：各單位推動策略說明及開放明細請參考附件</a:t>
            </a:r>
            <a:r>
              <a:rPr lang="en-US" altLang="zh-TW" sz="1200" dirty="0">
                <a:latin typeface="微軟正黑體" panose="020B0604030504040204" pitchFamily="34" charset="-120"/>
                <a:ea typeface="微軟正黑體" pitchFamily="34" charset="-120"/>
              </a:rPr>
              <a:t>2</a:t>
            </a:r>
            <a:r>
              <a:rPr kumimoji="0" lang="zh-TW" altLang="en-US" sz="1200" dirty="0">
                <a:latin typeface="微軟正黑體" panose="020B0604030504040204" pitchFamily="34" charset="-120"/>
                <a:ea typeface="微軟正黑體" pitchFamily="34" charset="-120"/>
              </a:rPr>
              <a:t>。</a:t>
            </a:r>
            <a:endParaRPr lang="zh-TW" altLang="en-US" sz="1200" dirty="0">
              <a:latin typeface="微軟正黑體" panose="020B0604030504040204" pitchFamily="34" charset="-120"/>
            </a:endParaRPr>
          </a:p>
        </p:txBody>
      </p:sp>
    </p:spTree>
    <p:extLst>
      <p:ext uri="{BB962C8B-B14F-4D97-AF65-F5344CB8AC3E}">
        <p14:creationId xmlns:p14="http://schemas.microsoft.com/office/powerpoint/2010/main" val="2065840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15529" y="3933056"/>
            <a:ext cx="9101359" cy="2924944"/>
          </a:xfrm>
          <a:prstGeom prst="rect">
            <a:avLst/>
          </a:prstGeom>
          <a:solidFill>
            <a:srgbClr val="FFFFFF">
              <a:alpha val="5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0" name="投影片編號版面配置區 7"/>
          <p:cNvSpPr txBox="1">
            <a:spLocks/>
          </p:cNvSpPr>
          <p:nvPr/>
        </p:nvSpPr>
        <p:spPr>
          <a:xfrm>
            <a:off x="6983288" y="6508750"/>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200" kern="1200" baseline="0">
                <a:solidFill>
                  <a:schemeClr val="tx1"/>
                </a:solidFill>
                <a:latin typeface="微軟正黑體" panose="020B0604030504040204" pitchFamily="34" charset="-120"/>
                <a:ea typeface="微軟正黑體" panose="020B0604030504040204" pitchFamily="34" charset="-120"/>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FB38DC22-E2C8-4860-938B-CEF6F87D8911}" type="slidenum">
              <a:rPr lang="zh-TW" altLang="en-US" smtClean="0"/>
              <a:pPr/>
              <a:t>11</a:t>
            </a:fld>
            <a:endParaRPr lang="zh-TW" altLang="en-US" dirty="0"/>
          </a:p>
        </p:txBody>
      </p:sp>
      <p:sp>
        <p:nvSpPr>
          <p:cNvPr id="9" name="AutoShape 11"/>
          <p:cNvSpPr>
            <a:spLocks noChangeArrowheads="1"/>
          </p:cNvSpPr>
          <p:nvPr/>
        </p:nvSpPr>
        <p:spPr bwMode="auto">
          <a:xfrm>
            <a:off x="1331640" y="908720"/>
            <a:ext cx="6120680" cy="648071"/>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2.</a:t>
            </a:r>
            <a:r>
              <a:rPr lang="zh-TW" altLang="en-US" sz="2400" b="1" dirty="0">
                <a:latin typeface="微軟正黑體" pitchFamily="34" charset="-120"/>
                <a:ea typeface="微軟正黑體" pitchFamily="34" charset="-120"/>
              </a:rPr>
              <a:t>深入盤點資料集</a:t>
            </a:r>
            <a:endParaRPr lang="en-US" altLang="zh-TW" sz="2400" b="1" dirty="0">
              <a:latin typeface="微軟正黑體" pitchFamily="34" charset="-120"/>
              <a:ea typeface="微軟正黑體" pitchFamily="34" charset="-120"/>
            </a:endParaRPr>
          </a:p>
          <a:p>
            <a:pPr algn="ctr" fontAlgn="ctr">
              <a:spcBef>
                <a:spcPct val="0"/>
              </a:spcBef>
              <a:buFont typeface="Arial" charset="0"/>
              <a:buNone/>
            </a:pPr>
            <a:r>
              <a:rPr lang="zh-TW" altLang="en-US" sz="2400" b="1" dirty="0">
                <a:latin typeface="微軟正黑體" pitchFamily="34" charset="-120"/>
                <a:ea typeface="微軟正黑體" pitchFamily="34" charset="-120"/>
              </a:rPr>
              <a:t>完善開放資料集初審、提報、複審及管理作業</a:t>
            </a:r>
          </a:p>
        </p:txBody>
      </p:sp>
      <p:sp>
        <p:nvSpPr>
          <p:cNvPr id="13"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
        <p:nvSpPr>
          <p:cNvPr id="16" name="五邊形 15"/>
          <p:cNvSpPr/>
          <p:nvPr/>
        </p:nvSpPr>
        <p:spPr>
          <a:xfrm>
            <a:off x="15529" y="1840868"/>
            <a:ext cx="1741611" cy="380564"/>
          </a:xfrm>
          <a:prstGeom prst="homePlate">
            <a:avLst/>
          </a:prstGeom>
          <a:ln>
            <a:headEnd/>
            <a:tailEnd/>
          </a:ln>
          <a:effectLst/>
        </p:spPr>
        <p:style>
          <a:lnRef idx="2">
            <a:schemeClr val="accent5">
              <a:shade val="50000"/>
            </a:schemeClr>
          </a:lnRef>
          <a:fillRef idx="1">
            <a:schemeClr val="accent5"/>
          </a:fillRef>
          <a:effectRef idx="0">
            <a:schemeClr val="accent5"/>
          </a:effectRef>
          <a:fontRef idx="minor">
            <a:schemeClr val="lt1"/>
          </a:fontRef>
        </p:style>
        <p:txBody>
          <a:bodyPr tIns="0" bIns="0" anchor="ctr"/>
          <a:lstStyle/>
          <a:p>
            <a:pPr marL="18900">
              <a:lnSpc>
                <a:spcPts val="2400"/>
              </a:lnSpc>
              <a:spcBef>
                <a:spcPct val="0"/>
              </a:spcBef>
              <a:buClr>
                <a:srgbClr val="FF6600"/>
              </a:buClr>
              <a:buSzPct val="120000"/>
            </a:pPr>
            <a:r>
              <a:rPr lang="zh-TW" altLang="en-US" sz="1600" b="1" dirty="0">
                <a:solidFill>
                  <a:schemeClr val="bg1"/>
                </a:solidFill>
                <a:latin typeface="微軟正黑體" panose="020B0604030504040204" pitchFamily="34" charset="-120"/>
                <a:ea typeface="微軟正黑體" panose="020B0604030504040204" pitchFamily="34" charset="-120"/>
              </a:rPr>
              <a:t>資料集開放流程：</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sp>
        <p:nvSpPr>
          <p:cNvPr id="17" name="五邊形 16"/>
          <p:cNvSpPr/>
          <p:nvPr/>
        </p:nvSpPr>
        <p:spPr>
          <a:xfrm>
            <a:off x="15528" y="2492896"/>
            <a:ext cx="1741611" cy="380564"/>
          </a:xfrm>
          <a:prstGeom prst="homePlate">
            <a:avLst/>
          </a:prstGeom>
          <a:ln>
            <a:headEnd/>
            <a:tailEnd/>
          </a:ln>
          <a:effectLst/>
        </p:spPr>
        <p:style>
          <a:lnRef idx="2">
            <a:schemeClr val="accent5">
              <a:shade val="50000"/>
            </a:schemeClr>
          </a:lnRef>
          <a:fillRef idx="1">
            <a:schemeClr val="accent5"/>
          </a:fillRef>
          <a:effectRef idx="0">
            <a:schemeClr val="accent5"/>
          </a:effectRef>
          <a:fontRef idx="minor">
            <a:schemeClr val="lt1"/>
          </a:fontRef>
        </p:style>
        <p:txBody>
          <a:bodyPr tIns="0" bIns="0" anchor="ctr"/>
          <a:lstStyle/>
          <a:p>
            <a:pPr marL="18900">
              <a:lnSpc>
                <a:spcPts val="2400"/>
              </a:lnSpc>
              <a:spcBef>
                <a:spcPct val="0"/>
              </a:spcBef>
              <a:buClr>
                <a:srgbClr val="FF6600"/>
              </a:buClr>
              <a:buSzPct val="120000"/>
            </a:pPr>
            <a:r>
              <a:rPr lang="zh-TW" altLang="en-US" sz="1600" b="1" dirty="0">
                <a:solidFill>
                  <a:schemeClr val="bg1"/>
                </a:solidFill>
                <a:latin typeface="微軟正黑體" panose="020B0604030504040204" pitchFamily="34" charset="-120"/>
                <a:ea typeface="微軟正黑體" panose="020B0604030504040204" pitchFamily="34" charset="-120"/>
              </a:rPr>
              <a:t>資料集開放成果：</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sp>
        <p:nvSpPr>
          <p:cNvPr id="18" name="內容版面配置區 2"/>
          <p:cNvSpPr>
            <a:spLocks noGrp="1"/>
          </p:cNvSpPr>
          <p:nvPr>
            <p:ph idx="1"/>
          </p:nvPr>
        </p:nvSpPr>
        <p:spPr>
          <a:xfrm>
            <a:off x="1835696" y="4488680"/>
            <a:ext cx="4373243" cy="380480"/>
          </a:xfrm>
          <a:noFill/>
          <a:ln>
            <a:noFill/>
          </a:ln>
        </p:spPr>
        <p:txBody>
          <a:bodyPr wrap="square" lIns="36000" tIns="36000" rIns="36000" bIns="36000" anchor="ctr" anchorCtr="0">
            <a:spAutoFit/>
          </a:bodyPr>
          <a:lstStyle/>
          <a:p>
            <a:pPr marL="0" lvl="0" indent="0" algn="l" fontAlgn="b" latinLnBrk="0">
              <a:spcAft>
                <a:spcPct val="0"/>
              </a:spcAft>
              <a:buClr>
                <a:schemeClr val="accent1"/>
              </a:buClr>
              <a:buSzPct val="80000"/>
              <a:buNone/>
              <a:defRPr/>
            </a:pPr>
            <a:endParaRPr lang="en-US" altLang="zh-TW" sz="1000" b="0" dirty="0">
              <a:solidFill>
                <a:schemeClr val="tx1"/>
              </a:solidFill>
            </a:endParaRPr>
          </a:p>
          <a:p>
            <a:pPr marL="0" lvl="0" indent="0" algn="l" fontAlgn="b" latinLnBrk="0">
              <a:spcAft>
                <a:spcPct val="0"/>
              </a:spcAft>
              <a:buClr>
                <a:schemeClr val="accent1"/>
              </a:buClr>
              <a:buSzPct val="80000"/>
              <a:buNone/>
              <a:defRPr/>
            </a:pPr>
            <a:r>
              <a:rPr lang="zh-TW" altLang="en-US" sz="1000" b="0" dirty="0">
                <a:solidFill>
                  <a:schemeClr val="tx1"/>
                </a:solidFill>
              </a:rPr>
              <a:t>註：去年同期第</a:t>
            </a:r>
            <a:r>
              <a:rPr lang="en-US" altLang="zh-TW" sz="1000" b="0" dirty="0">
                <a:solidFill>
                  <a:schemeClr val="tx1"/>
                </a:solidFill>
              </a:rPr>
              <a:t>3</a:t>
            </a:r>
            <a:r>
              <a:rPr lang="zh-TW" altLang="en-US" sz="1000" b="0" dirty="0">
                <a:solidFill>
                  <a:schemeClr val="tx1"/>
                </a:solidFill>
              </a:rPr>
              <a:t>名為工業局「登記工廠名錄」。</a:t>
            </a:r>
            <a:endParaRPr lang="en-US" altLang="zh-TW" sz="1000" b="0" dirty="0">
              <a:solidFill>
                <a:schemeClr val="tx1"/>
              </a:solidFill>
            </a:endParaRPr>
          </a:p>
        </p:txBody>
      </p:sp>
      <p:sp>
        <p:nvSpPr>
          <p:cNvPr id="19" name="AutoShape 11"/>
          <p:cNvSpPr>
            <a:spLocks noChangeArrowheads="1"/>
          </p:cNvSpPr>
          <p:nvPr/>
        </p:nvSpPr>
        <p:spPr bwMode="auto">
          <a:xfrm>
            <a:off x="260581" y="2996952"/>
            <a:ext cx="1217588" cy="353980"/>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b="1" dirty="0">
                <a:latin typeface="微軟正黑體" pitchFamily="34" charset="-120"/>
                <a:ea typeface="微軟正黑體" pitchFamily="34" charset="-120"/>
              </a:rPr>
              <a:t>開放數量</a:t>
            </a:r>
          </a:p>
        </p:txBody>
      </p:sp>
      <p:sp>
        <p:nvSpPr>
          <p:cNvPr id="20" name="AutoShape 11"/>
          <p:cNvSpPr>
            <a:spLocks noChangeArrowheads="1"/>
          </p:cNvSpPr>
          <p:nvPr/>
        </p:nvSpPr>
        <p:spPr bwMode="auto">
          <a:xfrm>
            <a:off x="120940" y="3750577"/>
            <a:ext cx="1523742" cy="598376"/>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b="1" dirty="0">
                <a:latin typeface="微軟正黑體" pitchFamily="34" charset="-120"/>
                <a:ea typeface="微軟正黑體" pitchFamily="34" charset="-120"/>
              </a:rPr>
              <a:t>累計瀏覽次數</a:t>
            </a:r>
            <a:r>
              <a:rPr lang="en-US" altLang="zh-TW" b="1" dirty="0">
                <a:latin typeface="微軟正黑體" pitchFamily="34" charset="-120"/>
                <a:ea typeface="微軟正黑體" pitchFamily="34" charset="-120"/>
              </a:rPr>
              <a:t/>
            </a:r>
            <a:br>
              <a:rPr lang="en-US" altLang="zh-TW" b="1" dirty="0">
                <a:latin typeface="微軟正黑體" pitchFamily="34" charset="-120"/>
                <a:ea typeface="微軟正黑體" pitchFamily="34" charset="-120"/>
              </a:rPr>
            </a:br>
            <a:r>
              <a:rPr lang="zh-TW" altLang="en-US" b="1" dirty="0">
                <a:latin typeface="微軟正黑體" pitchFamily="34" charset="-120"/>
                <a:ea typeface="微軟正黑體" pitchFamily="34" charset="-120"/>
              </a:rPr>
              <a:t>前三名</a:t>
            </a:r>
          </a:p>
        </p:txBody>
      </p:sp>
      <p:sp>
        <p:nvSpPr>
          <p:cNvPr id="22" name="AutoShape 11"/>
          <p:cNvSpPr>
            <a:spLocks noChangeArrowheads="1"/>
          </p:cNvSpPr>
          <p:nvPr/>
        </p:nvSpPr>
        <p:spPr bwMode="auto">
          <a:xfrm>
            <a:off x="110872" y="5280768"/>
            <a:ext cx="1550924" cy="648072"/>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b="1" dirty="0">
                <a:latin typeface="微軟正黑體" pitchFamily="34" charset="-120"/>
                <a:ea typeface="微軟正黑體" pitchFamily="34" charset="-120"/>
              </a:rPr>
              <a:t>累計下載次數</a:t>
            </a:r>
            <a:r>
              <a:rPr lang="en-US" altLang="zh-TW" b="1" dirty="0">
                <a:latin typeface="微軟正黑體" pitchFamily="34" charset="-120"/>
                <a:ea typeface="微軟正黑體" pitchFamily="34" charset="-120"/>
              </a:rPr>
              <a:t/>
            </a:r>
            <a:br>
              <a:rPr lang="en-US" altLang="zh-TW" b="1" dirty="0">
                <a:latin typeface="微軟正黑體" pitchFamily="34" charset="-120"/>
                <a:ea typeface="微軟正黑體" pitchFamily="34" charset="-120"/>
              </a:rPr>
            </a:br>
            <a:r>
              <a:rPr lang="zh-TW" altLang="en-US" b="1" dirty="0">
                <a:latin typeface="微軟正黑體" pitchFamily="34" charset="-120"/>
                <a:ea typeface="微軟正黑體" pitchFamily="34" charset="-120"/>
              </a:rPr>
              <a:t>前三名</a:t>
            </a:r>
          </a:p>
        </p:txBody>
      </p:sp>
      <p:sp>
        <p:nvSpPr>
          <p:cNvPr id="2" name="文字方塊 1">
            <a:extLst>
              <a:ext uri="{FF2B5EF4-FFF2-40B4-BE49-F238E27FC236}">
                <a16:creationId xmlns:a16="http://schemas.microsoft.com/office/drawing/2014/main" xmlns="" id="{D82F9B6E-5612-E74B-BF36-AD9D0ED1C539}"/>
              </a:ext>
            </a:extLst>
          </p:cNvPr>
          <p:cNvSpPr txBox="1"/>
          <p:nvPr/>
        </p:nvSpPr>
        <p:spPr>
          <a:xfrm>
            <a:off x="30866" y="6577607"/>
            <a:ext cx="7060553" cy="307777"/>
          </a:xfrm>
          <a:prstGeom prst="rect">
            <a:avLst/>
          </a:prstGeom>
          <a:noFill/>
        </p:spPr>
        <p:txBody>
          <a:bodyPr wrap="square" rtlCol="0">
            <a:spAutoFit/>
          </a:bodyPr>
          <a:lstStyle/>
          <a:p>
            <a:r>
              <a:rPr kumimoji="1" lang="zh-TW" altLang="en-US" sz="1400" dirty="0">
                <a:latin typeface="Microsoft JhengHei" panose="020B0604030504040204" pitchFamily="34" charset="-120"/>
                <a:ea typeface="Microsoft JhengHei" panose="020B0604030504040204" pitchFamily="34" charset="-120"/>
              </a:rPr>
              <a:t>註：「</a:t>
            </a:r>
            <a:r>
              <a:rPr lang="zh-TW" altLang="en-US" sz="1400" dirty="0">
                <a:latin typeface="Microsoft JhengHei" panose="020B0604030504040204" pitchFamily="34" charset="-120"/>
                <a:ea typeface="Microsoft JhengHei" panose="020B0604030504040204" pitchFamily="34" charset="-120"/>
              </a:rPr>
              <a:t>經濟部依申請提供資料</a:t>
            </a:r>
            <a:r>
              <a:rPr lang="en-US" altLang="zh-TW" sz="1400" dirty="0">
                <a:latin typeface="Microsoft JhengHei" panose="020B0604030504040204" pitchFamily="34" charset="-120"/>
                <a:ea typeface="Microsoft JhengHei" panose="020B0604030504040204" pitchFamily="34" charset="-120"/>
              </a:rPr>
              <a:t>(</a:t>
            </a:r>
            <a:r>
              <a:rPr lang="zh-TW" altLang="en-US" sz="1400" dirty="0">
                <a:latin typeface="Microsoft JhengHei" panose="020B0604030504040204" pitchFamily="34" charset="-120"/>
                <a:ea typeface="Microsoft JhengHei" panose="020B0604030504040204" pitchFamily="34" charset="-120"/>
              </a:rPr>
              <a:t>含各式法規收費之資料</a:t>
            </a:r>
            <a:r>
              <a:rPr lang="en-US" altLang="zh-TW" sz="1400" dirty="0">
                <a:latin typeface="Microsoft JhengHei" panose="020B0604030504040204" pitchFamily="34" charset="-120"/>
                <a:ea typeface="Microsoft JhengHei" panose="020B0604030504040204" pitchFamily="34" charset="-120"/>
              </a:rPr>
              <a:t>)</a:t>
            </a:r>
            <a:r>
              <a:rPr lang="zh-TW" altLang="en-US" sz="1400" dirty="0">
                <a:latin typeface="Microsoft JhengHei" panose="020B0604030504040204" pitchFamily="34" charset="-120"/>
                <a:ea typeface="Microsoft JhengHei" panose="020B0604030504040204" pitchFamily="34" charset="-120"/>
              </a:rPr>
              <a:t>盤點清單」請參考附件</a:t>
            </a:r>
            <a:r>
              <a:rPr lang="en-US" altLang="zh-TW" sz="1400" dirty="0">
                <a:latin typeface="Microsoft JhengHei" panose="020B0604030504040204" pitchFamily="34" charset="-120"/>
                <a:ea typeface="Microsoft JhengHei" panose="020B0604030504040204" pitchFamily="34" charset="-120"/>
              </a:rPr>
              <a:t>3</a:t>
            </a:r>
            <a:r>
              <a:rPr lang="zh-TW" altLang="en-US" sz="1400" dirty="0">
                <a:latin typeface="Microsoft JhengHei" panose="020B0604030504040204" pitchFamily="34" charset="-120"/>
                <a:ea typeface="Microsoft JhengHei" panose="020B0604030504040204" pitchFamily="34" charset="-120"/>
              </a:rPr>
              <a:t>。</a:t>
            </a:r>
            <a:endParaRPr kumimoji="1" lang="zh-TW" altLang="en-US" sz="1400" dirty="0">
              <a:latin typeface="Microsoft JhengHei" panose="020B0604030504040204" pitchFamily="34" charset="-120"/>
              <a:ea typeface="Microsoft JhengHei" panose="020B0604030504040204" pitchFamily="34" charset="-120"/>
            </a:endParaRPr>
          </a:p>
        </p:txBody>
      </p:sp>
      <p:sp>
        <p:nvSpPr>
          <p:cNvPr id="14" name="內容版面配置區 2"/>
          <p:cNvSpPr txBox="1">
            <a:spLocks/>
          </p:cNvSpPr>
          <p:nvPr/>
        </p:nvSpPr>
        <p:spPr>
          <a:xfrm>
            <a:off x="1797109" y="2569924"/>
            <a:ext cx="2702883" cy="303536"/>
          </a:xfrm>
          <a:prstGeom prst="rect">
            <a:avLst/>
          </a:prstGeom>
          <a:noFill/>
          <a:ln>
            <a:noFill/>
          </a:ln>
        </p:spPr>
        <p:txBody>
          <a:bodyPr vert="horz" wrap="square" lIns="36000" tIns="36000" rIns="36000" bIns="36000" rtlCol="0" anchor="ctr" anchorCtr="0">
            <a:spAutoFit/>
          </a:bodyPr>
          <a:lstStyle>
            <a:lvl1pPr marL="742950" indent="-742950" algn="ctr" defTabSz="914400" rtl="0" eaLnBrk="1" latinLnBrk="1" hangingPunct="1">
              <a:spcBef>
                <a:spcPct val="0"/>
              </a:spcBef>
              <a:spcAft>
                <a:spcPts val="1200"/>
              </a:spcAft>
              <a:buClrTx/>
              <a:buSzTx/>
              <a:buFont typeface="+mj-ea"/>
              <a:buAutoNum type="ea1ChtPeriod"/>
              <a:defRPr kumimoji="1" lang="zh-TW" altLang="en-US" sz="4000" b="1" kern="1200">
                <a:solidFill>
                  <a:srgbClr val="000099"/>
                </a:solidFill>
                <a:latin typeface="微軟正黑體" panose="020B0604030504040204" pitchFamily="34" charset="-120"/>
                <a:ea typeface="微軟正黑體" panose="020B0604030504040204" pitchFamily="34" charset="-120"/>
                <a:cs typeface="+mn-cs"/>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baseline="0">
                <a:solidFill>
                  <a:srgbClr val="961EB2"/>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kumimoji="1" lang="zh-TW" altLang="en-US" sz="2400" b="1"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kumimoji="1" lang="zh-TW" altLang="en-US" sz="2400" b="1" i="0" u="none" strike="noStrike" kern="0" cap="none" spc="0" normalizeH="0" baseline="0">
                <a:ln>
                  <a:noFill/>
                </a:ln>
                <a:solidFill>
                  <a:srgbClr val="0070C0"/>
                </a:solidFill>
                <a:effectLst/>
                <a:uLnTx/>
                <a:uFillTx/>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kumimoji="1" lang="zh-TW" altLang="en-US" sz="1600" b="1" i="0" u="none" strike="noStrike" kern="0" cap="none" spc="0" normalizeH="0" baseline="0">
                <a:ln>
                  <a:noFill/>
                </a:ln>
                <a:solidFill>
                  <a:schemeClr val="tx1"/>
                </a:solidFill>
                <a:effectLst/>
                <a:uLnTx/>
                <a:uFillTx/>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fontAlgn="b" latinLnBrk="0">
              <a:spcAft>
                <a:spcPct val="0"/>
              </a:spcAft>
              <a:buClr>
                <a:schemeClr val="accent1"/>
              </a:buClr>
              <a:buSzPct val="80000"/>
              <a:buFont typeface="+mj-ea"/>
              <a:buNone/>
              <a:defRPr/>
            </a:pPr>
            <a:r>
              <a:rPr lang="zh-TW" altLang="en-US" sz="1500" dirty="0">
                <a:solidFill>
                  <a:schemeClr val="tx1"/>
                </a:solidFill>
              </a:rPr>
              <a:t>資料統計截至</a:t>
            </a:r>
            <a:r>
              <a:rPr lang="en-US" altLang="zh-TW" sz="1500" dirty="0">
                <a:solidFill>
                  <a:schemeClr val="tx1"/>
                </a:solidFill>
              </a:rPr>
              <a:t>111</a:t>
            </a:r>
            <a:r>
              <a:rPr lang="zh-TW" altLang="en-US" sz="1500" dirty="0">
                <a:solidFill>
                  <a:schemeClr val="tx1"/>
                </a:solidFill>
              </a:rPr>
              <a:t>年</a:t>
            </a:r>
            <a:r>
              <a:rPr lang="en-US" altLang="zh-TW" sz="1500" dirty="0">
                <a:solidFill>
                  <a:schemeClr val="tx1"/>
                </a:solidFill>
              </a:rPr>
              <a:t>10</a:t>
            </a:r>
            <a:r>
              <a:rPr lang="zh-TW" altLang="en-US" sz="1500" dirty="0">
                <a:solidFill>
                  <a:schemeClr val="tx1"/>
                </a:solidFill>
              </a:rPr>
              <a:t>月</a:t>
            </a:r>
            <a:r>
              <a:rPr lang="en-US" altLang="zh-TW" sz="1500" dirty="0">
                <a:solidFill>
                  <a:schemeClr val="tx1"/>
                </a:solidFill>
              </a:rPr>
              <a:t>31</a:t>
            </a:r>
            <a:r>
              <a:rPr lang="zh-TW" altLang="en-US" sz="1500" dirty="0">
                <a:solidFill>
                  <a:schemeClr val="tx1"/>
                </a:solidFill>
              </a:rPr>
              <a:t>日</a:t>
            </a:r>
          </a:p>
        </p:txBody>
      </p:sp>
      <p:sp>
        <p:nvSpPr>
          <p:cNvPr id="15" name="內容版面配置區 2"/>
          <p:cNvSpPr txBox="1">
            <a:spLocks/>
          </p:cNvSpPr>
          <p:nvPr/>
        </p:nvSpPr>
        <p:spPr>
          <a:xfrm>
            <a:off x="1779565" y="2996952"/>
            <a:ext cx="7328939" cy="303536"/>
          </a:xfrm>
          <a:prstGeom prst="rect">
            <a:avLst/>
          </a:prstGeom>
          <a:noFill/>
          <a:ln>
            <a:noFill/>
          </a:ln>
        </p:spPr>
        <p:txBody>
          <a:bodyPr vert="horz" wrap="square" lIns="36000" tIns="36000" rIns="36000" bIns="36000" rtlCol="0" anchor="ctr" anchorCtr="0">
            <a:spAutoFit/>
          </a:bodyPr>
          <a:lstStyle>
            <a:lvl1pPr marL="742950" indent="-742950" algn="ctr" defTabSz="914400" rtl="0" eaLnBrk="1" latinLnBrk="1" hangingPunct="1">
              <a:spcBef>
                <a:spcPct val="0"/>
              </a:spcBef>
              <a:spcAft>
                <a:spcPts val="1200"/>
              </a:spcAft>
              <a:buClrTx/>
              <a:buSzTx/>
              <a:buFont typeface="+mj-ea"/>
              <a:buAutoNum type="ea1ChtPeriod"/>
              <a:defRPr kumimoji="1" lang="zh-TW" altLang="en-US" sz="4000" b="1" kern="1200">
                <a:solidFill>
                  <a:srgbClr val="000099"/>
                </a:solidFill>
                <a:latin typeface="微軟正黑體" panose="020B0604030504040204" pitchFamily="34" charset="-120"/>
                <a:ea typeface="微軟正黑體" panose="020B0604030504040204" pitchFamily="34" charset="-120"/>
                <a:cs typeface="+mn-cs"/>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baseline="0">
                <a:solidFill>
                  <a:srgbClr val="961EB2"/>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kumimoji="1" lang="zh-TW" altLang="en-US" sz="2400" b="1"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kumimoji="1" lang="zh-TW" altLang="en-US" sz="2400" b="1" i="0" u="none" strike="noStrike" kern="0" cap="none" spc="0" normalizeH="0" baseline="0">
                <a:ln>
                  <a:noFill/>
                </a:ln>
                <a:solidFill>
                  <a:srgbClr val="0070C0"/>
                </a:solidFill>
                <a:effectLst/>
                <a:uLnTx/>
                <a:uFillTx/>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kumimoji="1" lang="zh-TW" altLang="en-US" sz="1600" b="1" i="0" u="none" strike="noStrike" kern="0" cap="none" spc="0" normalizeH="0" baseline="0">
                <a:ln>
                  <a:noFill/>
                </a:ln>
                <a:solidFill>
                  <a:schemeClr val="tx1"/>
                </a:solidFill>
                <a:effectLst/>
                <a:uLnTx/>
                <a:uFillTx/>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fontAlgn="b" latinLnBrk="0">
              <a:spcAft>
                <a:spcPct val="0"/>
              </a:spcAft>
              <a:buClr>
                <a:schemeClr val="accent1"/>
              </a:buClr>
              <a:buSzPct val="80000"/>
              <a:buFont typeface="+mj-ea"/>
              <a:buNone/>
              <a:defRPr/>
            </a:pPr>
            <a:r>
              <a:rPr lang="zh-TW" altLang="en-US" sz="1500" dirty="0">
                <a:solidFill>
                  <a:schemeClr val="tx1"/>
                </a:solidFill>
              </a:rPr>
              <a:t>已開放</a:t>
            </a:r>
            <a:r>
              <a:rPr lang="en-US" altLang="zh-TW" sz="1500" dirty="0">
                <a:solidFill>
                  <a:srgbClr val="FF0000"/>
                </a:solidFill>
              </a:rPr>
              <a:t>3,355</a:t>
            </a:r>
            <a:r>
              <a:rPr lang="zh-TW" altLang="en-US" sz="1500" dirty="0">
                <a:solidFill>
                  <a:srgbClr val="FF0000"/>
                </a:solidFill>
              </a:rPr>
              <a:t>項</a:t>
            </a:r>
            <a:r>
              <a:rPr lang="en-US" altLang="zh-TW" sz="1500" dirty="0">
                <a:solidFill>
                  <a:schemeClr val="tx1"/>
                </a:solidFill>
              </a:rPr>
              <a:t>(</a:t>
            </a:r>
            <a:r>
              <a:rPr lang="zh-TW" altLang="en-US" sz="1500" dirty="0">
                <a:solidFill>
                  <a:schemeClr val="tx1"/>
                </a:solidFill>
              </a:rPr>
              <a:t>去年同期為</a:t>
            </a:r>
            <a:r>
              <a:rPr lang="en-US" altLang="zh-TW" sz="1500" dirty="0">
                <a:solidFill>
                  <a:schemeClr val="tx1"/>
                </a:solidFill>
              </a:rPr>
              <a:t>3,290</a:t>
            </a:r>
            <a:r>
              <a:rPr lang="zh-TW" altLang="en-US" sz="1500" dirty="0">
                <a:solidFill>
                  <a:schemeClr val="tx1"/>
                </a:solidFill>
              </a:rPr>
              <a:t>項</a:t>
            </a:r>
            <a:r>
              <a:rPr lang="en-US" altLang="zh-TW" sz="1500" dirty="0">
                <a:solidFill>
                  <a:schemeClr val="tx1"/>
                </a:solidFill>
              </a:rPr>
              <a:t>)</a:t>
            </a:r>
            <a:r>
              <a:rPr lang="zh-TW" altLang="en-US" sz="1500" dirty="0">
                <a:solidFill>
                  <a:schemeClr val="tx1"/>
                </a:solidFill>
              </a:rPr>
              <a:t>資料集，開放數量為各部會排名第</a:t>
            </a:r>
            <a:r>
              <a:rPr lang="en-US" altLang="zh-TW" sz="1500" dirty="0">
                <a:solidFill>
                  <a:schemeClr val="tx1"/>
                </a:solidFill>
              </a:rPr>
              <a:t>1</a:t>
            </a:r>
            <a:r>
              <a:rPr lang="zh-TW" altLang="en-US" sz="1500" dirty="0">
                <a:solidFill>
                  <a:schemeClr val="tx1"/>
                </a:solidFill>
              </a:rPr>
              <a:t>名。</a:t>
            </a:r>
          </a:p>
        </p:txBody>
      </p:sp>
      <p:graphicFrame>
        <p:nvGraphicFramePr>
          <p:cNvPr id="5" name="表格 4"/>
          <p:cNvGraphicFramePr>
            <a:graphicFrameLocks noGrp="1"/>
          </p:cNvGraphicFramePr>
          <p:nvPr>
            <p:extLst>
              <p:ext uri="{D42A27DB-BD31-4B8C-83A1-F6EECF244321}">
                <p14:modId xmlns:p14="http://schemas.microsoft.com/office/powerpoint/2010/main" val="3364637742"/>
              </p:ext>
            </p:extLst>
          </p:nvPr>
        </p:nvGraphicFramePr>
        <p:xfrm>
          <a:off x="1835696" y="3390445"/>
          <a:ext cx="7138785" cy="1266803"/>
        </p:xfrm>
        <a:graphic>
          <a:graphicData uri="http://schemas.openxmlformats.org/drawingml/2006/table">
            <a:tbl>
              <a:tblPr firstRow="1" bandRow="1">
                <a:tableStyleId>{5C22544A-7EE6-4342-B048-85BDC9FD1C3A}</a:tableStyleId>
              </a:tblPr>
              <a:tblGrid>
                <a:gridCol w="226568">
                  <a:extLst>
                    <a:ext uri="{9D8B030D-6E8A-4147-A177-3AD203B41FA5}">
                      <a16:colId xmlns:a16="http://schemas.microsoft.com/office/drawing/2014/main" xmlns="" val="20000"/>
                    </a:ext>
                  </a:extLst>
                </a:gridCol>
                <a:gridCol w="4535954">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1368151">
                  <a:extLst>
                    <a:ext uri="{9D8B030D-6E8A-4147-A177-3AD203B41FA5}">
                      <a16:colId xmlns:a16="http://schemas.microsoft.com/office/drawing/2014/main" xmlns="" val="20003"/>
                    </a:ext>
                  </a:extLst>
                </a:gridCol>
              </a:tblGrid>
              <a:tr h="231800">
                <a:tc>
                  <a:txBody>
                    <a:bodyPr/>
                    <a:lstStyle/>
                    <a:p>
                      <a:endParaRPr lang="zh-TW" altLang="en-US" sz="15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500" dirty="0">
                          <a:latin typeface="微軟正黑體" panose="020B0604030504040204" pitchFamily="34" charset="-120"/>
                          <a:ea typeface="微軟正黑體" panose="020B0604030504040204" pitchFamily="34" charset="-120"/>
                        </a:rPr>
                        <a:t>資料集</a:t>
                      </a:r>
                    </a:p>
                  </a:txBody>
                  <a:tcPr/>
                </a:tc>
                <a:tc>
                  <a:txBody>
                    <a:bodyPr/>
                    <a:lstStyle/>
                    <a:p>
                      <a:pPr algn="ctr"/>
                      <a:r>
                        <a:rPr lang="zh-TW" altLang="en-US" sz="1500" dirty="0">
                          <a:latin typeface="微軟正黑體" panose="020B0604030504040204" pitchFamily="34" charset="-120"/>
                          <a:ea typeface="微軟正黑體" panose="020B0604030504040204" pitchFamily="34" charset="-120"/>
                        </a:rPr>
                        <a:t>提供機關</a:t>
                      </a:r>
                    </a:p>
                  </a:txBody>
                  <a:tcPr/>
                </a:tc>
                <a:tc>
                  <a:txBody>
                    <a:bodyPr/>
                    <a:lstStyle/>
                    <a:p>
                      <a:pPr algn="ctr"/>
                      <a:r>
                        <a:rPr lang="zh-TW" altLang="en-US" sz="1200" dirty="0">
                          <a:latin typeface="微軟正黑體" panose="020B0604030504040204" pitchFamily="34" charset="-120"/>
                          <a:ea typeface="微軟正黑體" panose="020B0604030504040204" pitchFamily="34" charset="-120"/>
                        </a:rPr>
                        <a:t>累計瀏覽次數</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次</a:t>
                      </a:r>
                      <a:r>
                        <a:rPr lang="en-US" altLang="zh-TW" sz="1200" dirty="0">
                          <a:latin typeface="微軟正黑體" panose="020B0604030504040204" pitchFamily="34" charset="-120"/>
                          <a:ea typeface="微軟正黑體" panose="020B0604030504040204" pitchFamily="34" charset="-120"/>
                        </a:rPr>
                        <a:t>)</a:t>
                      </a:r>
                      <a:endParaRPr lang="zh-TW" altLang="en-US" sz="120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0"/>
                  </a:ext>
                </a:extLst>
              </a:tr>
              <a:tr h="127784">
                <a:tc>
                  <a:txBody>
                    <a:bodyPr/>
                    <a:lstStyle/>
                    <a:p>
                      <a:pPr algn="ctr"/>
                      <a:r>
                        <a:rPr lang="en-US" altLang="zh-TW" sz="1400" b="0" dirty="0">
                          <a:latin typeface="微軟正黑體" panose="020B0604030504040204" pitchFamily="34" charset="-120"/>
                          <a:ea typeface="微軟正黑體" panose="020B0604030504040204" pitchFamily="34" charset="-120"/>
                        </a:rPr>
                        <a:t>1</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台灣電力公司</a:t>
                      </a:r>
                      <a:r>
                        <a:rPr lang="en-US" altLang="zh-TW" sz="1400" b="0" dirty="0">
                          <a:latin typeface="微軟正黑體" panose="020B0604030504040204" pitchFamily="34" charset="-120"/>
                          <a:ea typeface="微軟正黑體" panose="020B0604030504040204" pitchFamily="34" charset="-120"/>
                        </a:rPr>
                        <a:t>_</a:t>
                      </a:r>
                      <a:r>
                        <a:rPr lang="zh-TW" altLang="en-US" sz="1400" b="0" dirty="0">
                          <a:latin typeface="微軟正黑體" panose="020B0604030504040204" pitchFamily="34" charset="-120"/>
                          <a:ea typeface="微軟正黑體" panose="020B0604030504040204" pitchFamily="34" charset="-120"/>
                        </a:rPr>
                        <a:t>電力維生管線災情資訊</a:t>
                      </a:r>
                    </a:p>
                  </a:txBody>
                  <a:tcPr/>
                </a:tc>
                <a:tc>
                  <a:txBody>
                    <a:bodyPr/>
                    <a:lstStyle/>
                    <a:p>
                      <a:r>
                        <a:rPr lang="zh-TW" altLang="en-US" sz="1400" b="0" dirty="0">
                          <a:latin typeface="微軟正黑體" panose="020B0604030504040204" pitchFamily="34" charset="-120"/>
                          <a:ea typeface="微軟正黑體" panose="020B0604030504040204" pitchFamily="34" charset="-120"/>
                        </a:rPr>
                        <a:t>台電公司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463,773</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1"/>
                  </a:ext>
                </a:extLst>
              </a:tr>
              <a:tr h="0">
                <a:tc>
                  <a:txBody>
                    <a:bodyPr/>
                    <a:lstStyle/>
                    <a:p>
                      <a:pPr algn="ctr"/>
                      <a:r>
                        <a:rPr lang="en-US" altLang="zh-TW" sz="1400" b="0" dirty="0">
                          <a:latin typeface="微軟正黑體" panose="020B0604030504040204" pitchFamily="34" charset="-120"/>
                          <a:ea typeface="微軟正黑體" panose="020B0604030504040204" pitchFamily="34" charset="-120"/>
                        </a:rPr>
                        <a:t>2</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公司設立登記清冊</a:t>
                      </a:r>
                      <a:r>
                        <a:rPr lang="en-US" altLang="zh-TW" sz="1400" b="0" dirty="0">
                          <a:latin typeface="微軟正黑體" panose="020B0604030504040204" pitchFamily="34" charset="-120"/>
                          <a:ea typeface="微軟正黑體" panose="020B0604030504040204" pitchFamily="34" charset="-120"/>
                        </a:rPr>
                        <a:t>(</a:t>
                      </a:r>
                      <a:r>
                        <a:rPr lang="zh-TW" altLang="en-US" sz="1400" b="0" dirty="0">
                          <a:latin typeface="微軟正黑體" panose="020B0604030504040204" pitchFamily="34" charset="-120"/>
                          <a:ea typeface="微軟正黑體" panose="020B0604030504040204" pitchFamily="34" charset="-120"/>
                        </a:rPr>
                        <a:t>月份</a:t>
                      </a:r>
                      <a:r>
                        <a:rPr lang="en-US" altLang="zh-TW" sz="1400" b="0" dirty="0">
                          <a:latin typeface="微軟正黑體" panose="020B0604030504040204" pitchFamily="34" charset="-120"/>
                          <a:ea typeface="微軟正黑體" panose="020B0604030504040204" pitchFamily="34" charset="-120"/>
                        </a:rPr>
                        <a:t>)</a:t>
                      </a:r>
                      <a:endParaRPr lang="zh-TW" altLang="en-US" sz="1400" b="0" dirty="0">
                        <a:latin typeface="微軟正黑體" panose="020B0604030504040204" pitchFamily="34" charset="-120"/>
                        <a:ea typeface="微軟正黑體" panose="020B0604030504040204" pitchFamily="34" charset="-120"/>
                      </a:endParaRPr>
                    </a:p>
                  </a:txBody>
                  <a:tcPr/>
                </a:tc>
                <a:tc>
                  <a:txBody>
                    <a:bodyPr/>
                    <a:lstStyle/>
                    <a:p>
                      <a:r>
                        <a:rPr lang="zh-TW" altLang="en-US" sz="1400" b="0" dirty="0">
                          <a:latin typeface="微軟正黑體" panose="020B0604030504040204" pitchFamily="34" charset="-120"/>
                          <a:ea typeface="微軟正黑體" panose="020B0604030504040204" pitchFamily="34" charset="-120"/>
                        </a:rPr>
                        <a:t>商業司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121,957</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2"/>
                  </a:ext>
                </a:extLst>
              </a:tr>
              <a:tr h="337163">
                <a:tc>
                  <a:txBody>
                    <a:bodyPr/>
                    <a:lstStyle/>
                    <a:p>
                      <a:pPr algn="ctr"/>
                      <a:r>
                        <a:rPr lang="en-US" altLang="zh-TW" sz="1400" b="0" dirty="0">
                          <a:latin typeface="微軟正黑體" panose="020B0604030504040204" pitchFamily="34" charset="-120"/>
                          <a:ea typeface="微軟正黑體" panose="020B0604030504040204" pitchFamily="34" charset="-120"/>
                        </a:rPr>
                        <a:t>3</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台灣電力公司</a:t>
                      </a:r>
                      <a:r>
                        <a:rPr lang="en-US" altLang="zh-TW" sz="1400" b="0" dirty="0">
                          <a:latin typeface="微軟正黑體" panose="020B0604030504040204" pitchFamily="34" charset="-120"/>
                          <a:ea typeface="微軟正黑體" panose="020B0604030504040204" pitchFamily="34" charset="-120"/>
                        </a:rPr>
                        <a:t>_</a:t>
                      </a:r>
                      <a:r>
                        <a:rPr lang="zh-TW" altLang="en-US" sz="1400" b="0" dirty="0">
                          <a:latin typeface="微軟正黑體" panose="020B0604030504040204" pitchFamily="34" charset="-120"/>
                          <a:ea typeface="微軟正黑體" panose="020B0604030504040204" pitchFamily="34" charset="-120"/>
                        </a:rPr>
                        <a:t>電桿坐標及桿號</a:t>
                      </a:r>
                    </a:p>
                  </a:txBody>
                  <a:tcPr/>
                </a:tc>
                <a:tc>
                  <a:txBody>
                    <a:bodyPr/>
                    <a:lstStyle/>
                    <a:p>
                      <a:r>
                        <a:rPr lang="zh-TW" altLang="en-US" sz="1400" b="0" dirty="0">
                          <a:latin typeface="微軟正黑體" panose="020B0604030504040204" pitchFamily="34" charset="-120"/>
                          <a:ea typeface="微軟正黑體" panose="020B0604030504040204" pitchFamily="34" charset="-120"/>
                        </a:rPr>
                        <a:t>台電公司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98,759</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3"/>
                  </a:ext>
                </a:extLst>
              </a:tr>
            </a:tbl>
          </a:graphicData>
        </a:graphic>
      </p:graphicFrame>
      <p:graphicFrame>
        <p:nvGraphicFramePr>
          <p:cNvPr id="24" name="表格 23"/>
          <p:cNvGraphicFramePr>
            <a:graphicFrameLocks noGrp="1"/>
          </p:cNvGraphicFramePr>
          <p:nvPr>
            <p:extLst>
              <p:ext uri="{D42A27DB-BD31-4B8C-83A1-F6EECF244321}">
                <p14:modId xmlns:p14="http://schemas.microsoft.com/office/powerpoint/2010/main" val="1230776010"/>
              </p:ext>
            </p:extLst>
          </p:nvPr>
        </p:nvGraphicFramePr>
        <p:xfrm>
          <a:off x="1868042" y="4920728"/>
          <a:ext cx="7120912" cy="1480163"/>
        </p:xfrm>
        <a:graphic>
          <a:graphicData uri="http://schemas.openxmlformats.org/drawingml/2006/table">
            <a:tbl>
              <a:tblPr firstRow="1" bandRow="1">
                <a:tableStyleId>{5C22544A-7EE6-4342-B048-85BDC9FD1C3A}</a:tableStyleId>
              </a:tblPr>
              <a:tblGrid>
                <a:gridCol w="208800">
                  <a:extLst>
                    <a:ext uri="{9D8B030D-6E8A-4147-A177-3AD203B41FA5}">
                      <a16:colId xmlns:a16="http://schemas.microsoft.com/office/drawing/2014/main" xmlns="" val="20000"/>
                    </a:ext>
                  </a:extLst>
                </a:gridCol>
                <a:gridCol w="4536000">
                  <a:extLst>
                    <a:ext uri="{9D8B030D-6E8A-4147-A177-3AD203B41FA5}">
                      <a16:colId xmlns:a16="http://schemas.microsoft.com/office/drawing/2014/main" xmlns="" val="20001"/>
                    </a:ext>
                  </a:extLst>
                </a:gridCol>
                <a:gridCol w="1008112">
                  <a:extLst>
                    <a:ext uri="{9D8B030D-6E8A-4147-A177-3AD203B41FA5}">
                      <a16:colId xmlns:a16="http://schemas.microsoft.com/office/drawing/2014/main" xmlns="" val="20002"/>
                    </a:ext>
                  </a:extLst>
                </a:gridCol>
                <a:gridCol w="1368000">
                  <a:extLst>
                    <a:ext uri="{9D8B030D-6E8A-4147-A177-3AD203B41FA5}">
                      <a16:colId xmlns:a16="http://schemas.microsoft.com/office/drawing/2014/main" xmlns="" val="20003"/>
                    </a:ext>
                  </a:extLst>
                </a:gridCol>
              </a:tblGrid>
              <a:tr h="231800">
                <a:tc>
                  <a:txBody>
                    <a:bodyPr/>
                    <a:lstStyle/>
                    <a:p>
                      <a:endParaRPr lang="zh-TW" altLang="en-US" sz="1500" dirty="0">
                        <a:latin typeface="微軟正黑體" panose="020B0604030504040204" pitchFamily="34" charset="-120"/>
                        <a:ea typeface="微軟正黑體" panose="020B0604030504040204" pitchFamily="34" charset="-120"/>
                      </a:endParaRPr>
                    </a:p>
                  </a:txBody>
                  <a:tcPr/>
                </a:tc>
                <a:tc>
                  <a:txBody>
                    <a:bodyPr/>
                    <a:lstStyle/>
                    <a:p>
                      <a:pPr algn="ctr"/>
                      <a:r>
                        <a:rPr lang="zh-TW" altLang="en-US" sz="1500" dirty="0">
                          <a:latin typeface="微軟正黑體" panose="020B0604030504040204" pitchFamily="34" charset="-120"/>
                          <a:ea typeface="微軟正黑體" panose="020B0604030504040204" pitchFamily="34" charset="-120"/>
                        </a:rPr>
                        <a:t>資料集</a:t>
                      </a:r>
                    </a:p>
                  </a:txBody>
                  <a:tcPr/>
                </a:tc>
                <a:tc>
                  <a:txBody>
                    <a:bodyPr/>
                    <a:lstStyle/>
                    <a:p>
                      <a:pPr algn="ctr"/>
                      <a:r>
                        <a:rPr lang="zh-TW" altLang="en-US" sz="1500" dirty="0">
                          <a:latin typeface="微軟正黑體" panose="020B0604030504040204" pitchFamily="34" charset="-120"/>
                          <a:ea typeface="微軟正黑體" panose="020B0604030504040204" pitchFamily="34" charset="-120"/>
                        </a:rPr>
                        <a:t>提供機關</a:t>
                      </a:r>
                    </a:p>
                  </a:txBody>
                  <a:tcPr/>
                </a:tc>
                <a:tc>
                  <a:txBody>
                    <a:bodyPr/>
                    <a:lstStyle/>
                    <a:p>
                      <a:pPr algn="ctr"/>
                      <a:r>
                        <a:rPr lang="zh-TW" altLang="en-US" sz="1200" dirty="0">
                          <a:latin typeface="微軟正黑體" panose="020B0604030504040204" pitchFamily="34" charset="-120"/>
                          <a:ea typeface="微軟正黑體" panose="020B0604030504040204" pitchFamily="34" charset="-120"/>
                        </a:rPr>
                        <a:t>累計下載次數</a:t>
                      </a:r>
                      <a:r>
                        <a:rPr lang="en-US" altLang="zh-TW" sz="1200" dirty="0">
                          <a:latin typeface="微軟正黑體" panose="020B0604030504040204" pitchFamily="34" charset="-120"/>
                          <a:ea typeface="微軟正黑體" panose="020B0604030504040204" pitchFamily="34" charset="-120"/>
                        </a:rPr>
                        <a:t>(</a:t>
                      </a:r>
                      <a:r>
                        <a:rPr lang="zh-TW" altLang="en-US" sz="1200" dirty="0">
                          <a:latin typeface="微軟正黑體" panose="020B0604030504040204" pitchFamily="34" charset="-120"/>
                          <a:ea typeface="微軟正黑體" panose="020B0604030504040204" pitchFamily="34" charset="-120"/>
                        </a:rPr>
                        <a:t>次</a:t>
                      </a:r>
                      <a:r>
                        <a:rPr lang="en-US" altLang="zh-TW" sz="1200" dirty="0">
                          <a:latin typeface="微軟正黑體" panose="020B0604030504040204" pitchFamily="34" charset="-120"/>
                          <a:ea typeface="微軟正黑體" panose="020B0604030504040204" pitchFamily="34" charset="-120"/>
                        </a:rPr>
                        <a:t>)</a:t>
                      </a:r>
                      <a:endParaRPr lang="zh-TW" altLang="en-US" sz="1200" dirty="0">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xmlns="" val="10000"/>
                  </a:ext>
                </a:extLst>
              </a:tr>
              <a:tr h="127784">
                <a:tc>
                  <a:txBody>
                    <a:bodyPr/>
                    <a:lstStyle/>
                    <a:p>
                      <a:pPr algn="ctr"/>
                      <a:r>
                        <a:rPr lang="en-US" altLang="zh-TW" sz="1400" b="0" dirty="0">
                          <a:latin typeface="微軟正黑體" panose="020B0604030504040204" pitchFamily="34" charset="-120"/>
                          <a:ea typeface="微軟正黑體" panose="020B0604030504040204" pitchFamily="34" charset="-120"/>
                        </a:rPr>
                        <a:t>1</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台灣電力公司</a:t>
                      </a:r>
                      <a:r>
                        <a:rPr lang="en-US" altLang="zh-TW" sz="1400" b="0" dirty="0">
                          <a:latin typeface="微軟正黑體" panose="020B0604030504040204" pitchFamily="34" charset="-120"/>
                          <a:ea typeface="微軟正黑體" panose="020B0604030504040204" pitchFamily="34" charset="-120"/>
                        </a:rPr>
                        <a:t>_</a:t>
                      </a:r>
                      <a:r>
                        <a:rPr lang="zh-TW" altLang="en-US" sz="1400" b="0" dirty="0">
                          <a:latin typeface="微軟正黑體" panose="020B0604030504040204" pitchFamily="34" charset="-120"/>
                          <a:ea typeface="微軟正黑體" panose="020B0604030504040204" pitchFamily="34" charset="-120"/>
                        </a:rPr>
                        <a:t>電價成本</a:t>
                      </a:r>
                    </a:p>
                  </a:txBody>
                  <a:tcPr/>
                </a:tc>
                <a:tc>
                  <a:txBody>
                    <a:bodyPr/>
                    <a:lstStyle/>
                    <a:p>
                      <a:r>
                        <a:rPr lang="zh-TW" altLang="en-US" sz="1400" b="0" dirty="0">
                          <a:latin typeface="微軟正黑體" panose="020B0604030504040204" pitchFamily="34" charset="-120"/>
                          <a:ea typeface="微軟正黑體" panose="020B0604030504040204" pitchFamily="34" charset="-120"/>
                        </a:rPr>
                        <a:t>台電公司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226,051</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1"/>
                  </a:ext>
                </a:extLst>
              </a:tr>
              <a:tr h="0">
                <a:tc>
                  <a:txBody>
                    <a:bodyPr/>
                    <a:lstStyle/>
                    <a:p>
                      <a:pPr algn="ctr"/>
                      <a:r>
                        <a:rPr lang="en-US" altLang="zh-TW" sz="1400" b="0" dirty="0">
                          <a:latin typeface="微軟正黑體" panose="020B0604030504040204" pitchFamily="34" charset="-120"/>
                          <a:ea typeface="微軟正黑體" panose="020B0604030504040204" pitchFamily="34" charset="-120"/>
                        </a:rPr>
                        <a:t>2</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台灣電力公司</a:t>
                      </a:r>
                      <a:r>
                        <a:rPr lang="en-US" altLang="zh-TW" sz="1400" b="0" dirty="0">
                          <a:latin typeface="微軟正黑體" panose="020B0604030504040204" pitchFamily="34" charset="-120"/>
                          <a:ea typeface="微軟正黑體" panose="020B0604030504040204" pitchFamily="34" charset="-120"/>
                        </a:rPr>
                        <a:t>_</a:t>
                      </a:r>
                      <a:r>
                        <a:rPr lang="zh-TW" altLang="en-US" sz="1400" b="0" dirty="0">
                          <a:latin typeface="微軟正黑體" panose="020B0604030504040204" pitchFamily="34" charset="-120"/>
                          <a:ea typeface="微軟正黑體" panose="020B0604030504040204" pitchFamily="34" charset="-120"/>
                        </a:rPr>
                        <a:t>太陽光電發電量及平均單位裝置容量每日發電量統計表</a:t>
                      </a:r>
                    </a:p>
                  </a:txBody>
                  <a:tcPr/>
                </a:tc>
                <a:tc>
                  <a:txBody>
                    <a:bodyPr/>
                    <a:lstStyle/>
                    <a:p>
                      <a:r>
                        <a:rPr lang="zh-TW" altLang="en-US" sz="1400" b="0" dirty="0">
                          <a:latin typeface="微軟正黑體" panose="020B0604030504040204" pitchFamily="34" charset="-120"/>
                          <a:ea typeface="微軟正黑體" panose="020B0604030504040204" pitchFamily="34" charset="-120"/>
                        </a:rPr>
                        <a:t>台電公司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208,517</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2"/>
                  </a:ext>
                </a:extLst>
              </a:tr>
              <a:tr h="337163">
                <a:tc>
                  <a:txBody>
                    <a:bodyPr/>
                    <a:lstStyle/>
                    <a:p>
                      <a:pPr algn="ctr"/>
                      <a:r>
                        <a:rPr lang="en-US" altLang="zh-TW" sz="1400" b="0" dirty="0">
                          <a:latin typeface="微軟正黑體" panose="020B0604030504040204" pitchFamily="34" charset="-120"/>
                          <a:ea typeface="微軟正黑體" panose="020B0604030504040204" pitchFamily="34" charset="-120"/>
                        </a:rPr>
                        <a:t>3</a:t>
                      </a:r>
                      <a:endParaRPr lang="zh-TW" altLang="en-US" sz="1400" b="0" dirty="0">
                        <a:latin typeface="微軟正黑體" panose="020B0604030504040204" pitchFamily="34" charset="-120"/>
                        <a:ea typeface="微軟正黑體" panose="020B0604030504040204" pitchFamily="34" charset="-120"/>
                      </a:endParaRPr>
                    </a:p>
                  </a:txBody>
                  <a:tcPr anchor="ctr"/>
                </a:tc>
                <a:tc>
                  <a:txBody>
                    <a:bodyPr/>
                    <a:lstStyle/>
                    <a:p>
                      <a:r>
                        <a:rPr lang="zh-TW" altLang="en-US" sz="1400" b="0" dirty="0">
                          <a:latin typeface="微軟正黑體" panose="020B0604030504040204" pitchFamily="34" charset="-120"/>
                          <a:ea typeface="微軟正黑體" panose="020B0604030504040204" pitchFamily="34" charset="-120"/>
                        </a:rPr>
                        <a:t>台灣電力公司</a:t>
                      </a:r>
                      <a:r>
                        <a:rPr lang="en-US" altLang="zh-TW" sz="1400" b="0" dirty="0">
                          <a:latin typeface="微軟正黑體" panose="020B0604030504040204" pitchFamily="34" charset="-120"/>
                          <a:ea typeface="微軟正黑體" panose="020B0604030504040204" pitchFamily="34" charset="-120"/>
                        </a:rPr>
                        <a:t>_</a:t>
                      </a:r>
                      <a:r>
                        <a:rPr lang="zh-TW" altLang="en-US" sz="1400" b="0" dirty="0">
                          <a:latin typeface="微軟正黑體" panose="020B0604030504040204" pitchFamily="34" charset="-120"/>
                          <a:ea typeface="微軟正黑體" panose="020B0604030504040204" pitchFamily="34" charset="-120"/>
                        </a:rPr>
                        <a:t>鄉鎮市</a:t>
                      </a:r>
                      <a:r>
                        <a:rPr lang="en-US" altLang="zh-TW" sz="1400" b="0" dirty="0">
                          <a:latin typeface="微軟正黑體" panose="020B0604030504040204" pitchFamily="34" charset="-120"/>
                          <a:ea typeface="微軟正黑體" panose="020B0604030504040204" pitchFamily="34" charset="-120"/>
                        </a:rPr>
                        <a:t>(</a:t>
                      </a:r>
                      <a:r>
                        <a:rPr lang="zh-TW" altLang="en-US" sz="1400" b="0" dirty="0">
                          <a:latin typeface="微軟正黑體" panose="020B0604030504040204" pitchFamily="34" charset="-120"/>
                          <a:ea typeface="微軟正黑體" panose="020B0604030504040204" pitchFamily="34" charset="-120"/>
                        </a:rPr>
                        <a:t>郵遞區</a:t>
                      </a:r>
                      <a:r>
                        <a:rPr lang="en-US" altLang="zh-TW" sz="1400" b="0" dirty="0">
                          <a:latin typeface="微軟正黑體" panose="020B0604030504040204" pitchFamily="34" charset="-120"/>
                          <a:ea typeface="微軟正黑體" panose="020B0604030504040204" pitchFamily="34" charset="-120"/>
                        </a:rPr>
                        <a:t>)</a:t>
                      </a:r>
                      <a:r>
                        <a:rPr lang="zh-TW" altLang="en-US" sz="1400" b="0" dirty="0">
                          <a:latin typeface="微軟正黑體" panose="020B0604030504040204" pitchFamily="34" charset="-120"/>
                          <a:ea typeface="微軟正黑體" panose="020B0604030504040204" pitchFamily="34" charset="-120"/>
                        </a:rPr>
                        <a:t>別用電統計資料</a:t>
                      </a:r>
                    </a:p>
                  </a:txBody>
                  <a:tcPr/>
                </a:tc>
                <a:tc>
                  <a:txBody>
                    <a:bodyPr/>
                    <a:lstStyle/>
                    <a:p>
                      <a:r>
                        <a:rPr lang="zh-TW" altLang="en-US" sz="1400" b="0" dirty="0">
                          <a:latin typeface="微軟正黑體" panose="020B0604030504040204" pitchFamily="34" charset="-120"/>
                          <a:ea typeface="微軟正黑體" panose="020B0604030504040204" pitchFamily="34" charset="-120"/>
                        </a:rPr>
                        <a:t>台電公司</a:t>
                      </a:r>
                    </a:p>
                  </a:txBody>
                  <a:tcPr anchor="ctr"/>
                </a:tc>
                <a:tc>
                  <a:txBody>
                    <a:bodyPr/>
                    <a:lstStyle/>
                    <a:p>
                      <a:pPr algn="r"/>
                      <a:r>
                        <a:rPr lang="en-US" altLang="zh-TW" sz="1400" b="0" dirty="0">
                          <a:latin typeface="微軟正黑體" panose="020B0604030504040204" pitchFamily="34" charset="-120"/>
                          <a:ea typeface="微軟正黑體" panose="020B0604030504040204" pitchFamily="34" charset="-120"/>
                        </a:rPr>
                        <a:t>201,134</a:t>
                      </a:r>
                      <a:endParaRPr lang="zh-TW" altLang="en-US" sz="1400" b="0" dirty="0">
                        <a:latin typeface="微軟正黑體" panose="020B0604030504040204" pitchFamily="34" charset="-120"/>
                        <a:ea typeface="微軟正黑體" panose="020B0604030504040204" pitchFamily="34" charset="-120"/>
                      </a:endParaRPr>
                    </a:p>
                  </a:txBody>
                  <a:tcPr/>
                </a:tc>
                <a:extLst>
                  <a:ext uri="{0D108BD9-81ED-4DB2-BD59-A6C34878D82A}">
                    <a16:rowId xmlns:a16="http://schemas.microsoft.com/office/drawing/2014/main" xmlns="" val="10003"/>
                  </a:ext>
                </a:extLst>
              </a:tr>
            </a:tbl>
          </a:graphicData>
        </a:graphic>
      </p:graphicFrame>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564502"/>
            <a:ext cx="6969033" cy="98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內容版面配置區 2"/>
          <p:cNvSpPr txBox="1">
            <a:spLocks/>
          </p:cNvSpPr>
          <p:nvPr/>
        </p:nvSpPr>
        <p:spPr>
          <a:xfrm>
            <a:off x="1854941" y="6216872"/>
            <a:ext cx="4949307" cy="380480"/>
          </a:xfrm>
          <a:prstGeom prst="rect">
            <a:avLst/>
          </a:prstGeom>
          <a:noFill/>
          <a:ln>
            <a:noFill/>
          </a:ln>
        </p:spPr>
        <p:txBody>
          <a:bodyPr vert="horz" wrap="square" lIns="36000" tIns="36000" rIns="36000" bIns="36000" rtlCol="0" anchor="ctr" anchorCtr="0">
            <a:spAutoFit/>
          </a:bodyPr>
          <a:lstStyle>
            <a:lvl1pPr marL="742950" indent="-742950" algn="ctr" defTabSz="914400" rtl="0" eaLnBrk="1" latinLnBrk="1" hangingPunct="1">
              <a:spcBef>
                <a:spcPct val="0"/>
              </a:spcBef>
              <a:spcAft>
                <a:spcPts val="1200"/>
              </a:spcAft>
              <a:buClrTx/>
              <a:buSzTx/>
              <a:buFont typeface="+mj-ea"/>
              <a:buAutoNum type="ea1ChtPeriod"/>
              <a:defRPr kumimoji="1" lang="zh-TW" altLang="en-US" sz="4000" b="1" kern="1200">
                <a:solidFill>
                  <a:srgbClr val="000099"/>
                </a:solidFill>
                <a:latin typeface="微軟正黑體" panose="020B0604030504040204" pitchFamily="34" charset="-120"/>
                <a:ea typeface="微軟正黑體" panose="020B0604030504040204" pitchFamily="34" charset="-120"/>
                <a:cs typeface="+mn-cs"/>
              </a:defRPr>
            </a:lvl1pPr>
            <a:lvl2pPr marL="715963" marR="0" indent="-350838" algn="l" defTabSz="914400" rtl="0" eaLnBrk="1" fontAlgn="auto" latinLnBrk="1" hangingPunct="1">
              <a:lnSpc>
                <a:spcPts val="4200"/>
              </a:lnSpc>
              <a:spcBef>
                <a:spcPct val="0"/>
              </a:spcBef>
              <a:spcAft>
                <a:spcPts val="0"/>
              </a:spcAft>
              <a:buClrTx/>
              <a:buSzTx/>
              <a:buFont typeface="Wingdings" pitchFamily="2" charset="2"/>
              <a:buChar char="u"/>
              <a:tabLst>
                <a:tab pos="990600" algn="l"/>
              </a:tabLst>
              <a:defRPr kumimoji="1" lang="zh-TW" altLang="en-US" sz="3000" b="1" kern="1200" baseline="0">
                <a:solidFill>
                  <a:srgbClr val="961EB2"/>
                </a:solidFill>
                <a:latin typeface="微軟正黑體" panose="020B0604030504040204" pitchFamily="34" charset="-120"/>
                <a:ea typeface="微軟正黑體" panose="020B0604030504040204" pitchFamily="34" charset="-120"/>
                <a:cs typeface="+mn-cs"/>
              </a:defRPr>
            </a:lvl2pPr>
            <a:lvl3pPr marL="1143000" indent="-228600" algn="l" defTabSz="914400" rtl="0" eaLnBrk="1" latinLnBrk="0" hangingPunct="1">
              <a:spcBef>
                <a:spcPct val="20000"/>
              </a:spcBef>
              <a:buFont typeface="Arial" panose="020B0604020202020204" pitchFamily="34" charset="0"/>
              <a:buChar char="•"/>
              <a:defRPr kumimoji="1" lang="zh-TW" altLang="en-US" sz="2400" b="1" kern="1200">
                <a:solidFill>
                  <a:schemeClr val="tx1"/>
                </a:solidFill>
                <a:latin typeface="微軟正黑體" panose="020B0604030504040204" pitchFamily="34" charset="-120"/>
                <a:ea typeface="微軟正黑體" panose="020B0604030504040204" pitchFamily="34" charset="-120"/>
                <a:cs typeface="+mn-cs"/>
              </a:defRPr>
            </a:lvl3pPr>
            <a:lvl4pPr marL="1600200" indent="-228600" algn="l" defTabSz="914400" rtl="0" eaLnBrk="1" latinLnBrk="0" hangingPunct="1">
              <a:spcBef>
                <a:spcPct val="20000"/>
              </a:spcBef>
              <a:buFont typeface="Arial" panose="020B0604020202020204" pitchFamily="34" charset="0"/>
              <a:buChar char="–"/>
              <a:defRPr kumimoji="1" lang="zh-TW" altLang="en-US" sz="2400" b="1" i="0" u="none" strike="noStrike" kern="0" cap="none" spc="0" normalizeH="0" baseline="0">
                <a:ln>
                  <a:noFill/>
                </a:ln>
                <a:solidFill>
                  <a:srgbClr val="0070C0"/>
                </a:solidFill>
                <a:effectLst/>
                <a:uLnTx/>
                <a:uFillTx/>
                <a:latin typeface="微軟正黑體" panose="020B0604030504040204" pitchFamily="34" charset="-120"/>
                <a:ea typeface="微軟正黑體" panose="020B0604030504040204" pitchFamily="34" charset="-120"/>
                <a:cs typeface="+mn-cs"/>
              </a:defRPr>
            </a:lvl4pPr>
            <a:lvl5pPr marL="2057400" indent="-228600" algn="l" defTabSz="914400" rtl="0" eaLnBrk="1" latinLnBrk="0" hangingPunct="1">
              <a:spcBef>
                <a:spcPct val="20000"/>
              </a:spcBef>
              <a:buFont typeface="Arial" panose="020B0604020202020204" pitchFamily="34" charset="0"/>
              <a:buChar char="»"/>
              <a:defRPr kumimoji="1" lang="zh-TW" altLang="en-US" sz="1600" b="1" i="0" u="none" strike="noStrike" kern="0" cap="none" spc="0" normalizeH="0" baseline="0">
                <a:ln>
                  <a:noFill/>
                </a:ln>
                <a:solidFill>
                  <a:schemeClr val="tx1"/>
                </a:solidFill>
                <a:effectLst/>
                <a:uLnTx/>
                <a:uFillTx/>
                <a:latin typeface="微軟正黑體" panose="020B0604030504040204" pitchFamily="34" charset="-120"/>
                <a:ea typeface="微軟正黑體" panose="020B0604030504040204" pitchFamily="34" charset="-12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l" fontAlgn="b" latinLnBrk="0">
              <a:spcAft>
                <a:spcPct val="0"/>
              </a:spcAft>
              <a:buClr>
                <a:schemeClr val="accent1"/>
              </a:buClr>
              <a:buSzPct val="80000"/>
              <a:buFont typeface="+mj-ea"/>
              <a:buNone/>
              <a:defRPr/>
            </a:pPr>
            <a:endParaRPr lang="zh-TW" altLang="en-US" sz="1000" b="0" dirty="0">
              <a:solidFill>
                <a:schemeClr val="tx1"/>
              </a:solidFill>
            </a:endParaRPr>
          </a:p>
          <a:p>
            <a:pPr marL="0" indent="0" algn="l" fontAlgn="b" latinLnBrk="0">
              <a:spcAft>
                <a:spcPct val="0"/>
              </a:spcAft>
              <a:buClr>
                <a:schemeClr val="accent1"/>
              </a:buClr>
              <a:buSzPct val="80000"/>
              <a:buNone/>
              <a:defRPr/>
            </a:pPr>
            <a:r>
              <a:rPr lang="zh-TW" altLang="en-US" sz="1000" b="0" dirty="0">
                <a:solidFill>
                  <a:schemeClr val="tx1"/>
                </a:solidFill>
              </a:rPr>
              <a:t>註：去年同期第</a:t>
            </a:r>
            <a:r>
              <a:rPr lang="en-US" altLang="zh-TW" sz="1000" b="0" dirty="0">
                <a:solidFill>
                  <a:schemeClr val="tx1"/>
                </a:solidFill>
              </a:rPr>
              <a:t>3</a:t>
            </a:r>
            <a:r>
              <a:rPr lang="zh-TW" altLang="en-US" sz="1000" b="0" dirty="0">
                <a:solidFill>
                  <a:schemeClr val="tx1"/>
                </a:solidFill>
              </a:rPr>
              <a:t>名為台電公司「台灣電力公司</a:t>
            </a:r>
            <a:r>
              <a:rPr lang="en-US" altLang="zh-TW" sz="1000" b="0" dirty="0">
                <a:solidFill>
                  <a:schemeClr val="tx1"/>
                </a:solidFill>
              </a:rPr>
              <a:t>_</a:t>
            </a:r>
            <a:r>
              <a:rPr lang="zh-TW" altLang="en-US" sz="1000" b="0" dirty="0">
                <a:solidFill>
                  <a:schemeClr val="tx1"/>
                </a:solidFill>
              </a:rPr>
              <a:t>本年度每日尖峰備轉容量率」。</a:t>
            </a:r>
          </a:p>
        </p:txBody>
      </p:sp>
    </p:spTree>
    <p:extLst>
      <p:ext uri="{BB962C8B-B14F-4D97-AF65-F5344CB8AC3E}">
        <p14:creationId xmlns:p14="http://schemas.microsoft.com/office/powerpoint/2010/main" val="2347623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投影片編號版面配置區 7"/>
          <p:cNvSpPr txBox="1">
            <a:spLocks/>
          </p:cNvSpPr>
          <p:nvPr/>
        </p:nvSpPr>
        <p:spPr>
          <a:xfrm>
            <a:off x="6983288" y="6508750"/>
            <a:ext cx="2133600" cy="365125"/>
          </a:xfrm>
          <a:prstGeom prst="rect">
            <a:avLst/>
          </a:prstGeom>
        </p:spPr>
        <p:txBody>
          <a:bodyPr vert="horz" lIns="91440" tIns="45720" rIns="91440" bIns="45720" rtlCol="0" anchor="ctr"/>
          <a:lstStyle>
            <a:defPPr>
              <a:defRPr lang="ko-KR"/>
            </a:defPPr>
            <a:lvl1pPr marL="0" algn="r" defTabSz="914400" rtl="0" eaLnBrk="1" latinLnBrk="1" hangingPunct="1">
              <a:defRPr sz="1200" kern="1200" baseline="0">
                <a:solidFill>
                  <a:schemeClr val="tx1"/>
                </a:solidFill>
                <a:latin typeface="微軟正黑體" panose="020B0604030504040204" pitchFamily="34" charset="-120"/>
                <a:ea typeface="微軟正黑體" panose="020B0604030504040204" pitchFamily="34" charset="-120"/>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fld id="{FB38DC22-E2C8-4860-938B-CEF6F87D8911}" type="slidenum">
              <a:rPr lang="zh-TW" altLang="en-US" smtClean="0"/>
              <a:pPr/>
              <a:t>12</a:t>
            </a:fld>
            <a:endParaRPr lang="zh-TW" altLang="en-US" dirty="0"/>
          </a:p>
        </p:txBody>
      </p:sp>
      <p:sp>
        <p:nvSpPr>
          <p:cNvPr id="9" name="AutoShape 11"/>
          <p:cNvSpPr>
            <a:spLocks noChangeArrowheads="1"/>
          </p:cNvSpPr>
          <p:nvPr/>
        </p:nvSpPr>
        <p:spPr bwMode="auto">
          <a:xfrm>
            <a:off x="2253604" y="1193611"/>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3.</a:t>
            </a:r>
            <a:r>
              <a:rPr lang="zh-TW" altLang="en-US" sz="2400" b="1" dirty="0">
                <a:latin typeface="微軟正黑體" pitchFamily="34" charset="-120"/>
                <a:ea typeface="微軟正黑體" pitchFamily="34" charset="-120"/>
              </a:rPr>
              <a:t>強化資料集品質檢核作業</a:t>
            </a:r>
            <a:r>
              <a:rPr lang="en-US" altLang="zh-TW" sz="2400" b="1" dirty="0">
                <a:latin typeface="微軟正黑體" pitchFamily="34" charset="-120"/>
                <a:ea typeface="微軟正黑體" pitchFamily="34" charset="-120"/>
              </a:rPr>
              <a:t>(1/4)</a:t>
            </a:r>
            <a:endParaRPr lang="zh-TW" altLang="en-US" sz="2400" b="1" dirty="0">
              <a:latin typeface="微軟正黑體" pitchFamily="34" charset="-120"/>
              <a:ea typeface="微軟正黑體" pitchFamily="34" charset="-120"/>
            </a:endParaRPr>
          </a:p>
        </p:txBody>
      </p:sp>
      <p:sp>
        <p:nvSpPr>
          <p:cNvPr id="13"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pic>
        <p:nvPicPr>
          <p:cNvPr id="11"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2051720" y="3341423"/>
            <a:ext cx="5796909" cy="351298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2" name="文字方塊 24"/>
          <p:cNvSpPr txBox="1">
            <a:spLocks noChangeArrowheads="1"/>
          </p:cNvSpPr>
          <p:nvPr/>
        </p:nvSpPr>
        <p:spPr bwMode="auto">
          <a:xfrm>
            <a:off x="5940152" y="3346782"/>
            <a:ext cx="203132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hangingPunct="1">
              <a:spcBef>
                <a:spcPct val="0"/>
              </a:spcBef>
              <a:buFontTx/>
              <a:buNone/>
            </a:pPr>
            <a:r>
              <a:rPr lang="zh-TW" altLang="en-US" sz="1200" b="1" dirty="0">
                <a:latin typeface="微軟正黑體" panose="020B0604030504040204" pitchFamily="34" charset="-120"/>
                <a:ea typeface="微軟正黑體" panose="020B0604030504040204" pitchFamily="34" charset="-120"/>
              </a:rPr>
              <a:t>資料來源：國家發展委員會</a:t>
            </a:r>
          </a:p>
        </p:txBody>
      </p:sp>
      <p:sp>
        <p:nvSpPr>
          <p:cNvPr id="16" name="內容版面配置區 2"/>
          <p:cNvSpPr>
            <a:spLocks noGrp="1"/>
          </p:cNvSpPr>
          <p:nvPr>
            <p:ph idx="1"/>
          </p:nvPr>
        </p:nvSpPr>
        <p:spPr>
          <a:xfrm>
            <a:off x="579207" y="1695464"/>
            <a:ext cx="8280920" cy="2165584"/>
          </a:xfrm>
          <a:noFill/>
          <a:ln>
            <a:noFill/>
          </a:ln>
        </p:spPr>
        <p:txBody>
          <a:bodyPr wrap="square" lIns="36000" tIns="36000" rIns="36000" bIns="36000" anchor="ctr" anchorCtr="0">
            <a:spAutoFit/>
          </a:bodyPr>
          <a:lstStyle/>
          <a:p>
            <a:pPr marL="157163" indent="0" algn="l">
              <a:buNone/>
              <a:defRPr/>
            </a:pPr>
            <a:r>
              <a:rPr lang="en-US" altLang="zh-TW" sz="1800" dirty="0">
                <a:solidFill>
                  <a:schemeClr val="tx1"/>
                </a:solidFill>
              </a:rPr>
              <a:t>(1)</a:t>
            </a:r>
            <a:r>
              <a:rPr lang="zh-TW" altLang="en-US" sz="1800" dirty="0">
                <a:solidFill>
                  <a:srgbClr val="FF0000"/>
                </a:solidFill>
              </a:rPr>
              <a:t>每季</a:t>
            </a:r>
            <a:r>
              <a:rPr lang="zh-TW" altLang="en-US" sz="1800" dirty="0">
                <a:solidFill>
                  <a:schemeClr val="tx1"/>
                </a:solidFill>
              </a:rPr>
              <a:t>檢測資料集品質，至少須為</a:t>
            </a:r>
            <a:r>
              <a:rPr lang="zh-TW" altLang="en-US" sz="1800" dirty="0">
                <a:solidFill>
                  <a:srgbClr val="FF0000"/>
                </a:solidFill>
              </a:rPr>
              <a:t>金標章</a:t>
            </a:r>
            <a:r>
              <a:rPr lang="zh-TW" altLang="en-US" sz="1800" dirty="0"/>
              <a:t>：</a:t>
            </a:r>
            <a:endParaRPr lang="en-US" altLang="zh-TW" sz="1800" dirty="0"/>
          </a:p>
          <a:p>
            <a:pPr marL="442913" indent="-285750" algn="l">
              <a:buFont typeface="Arial" panose="020B0604020202020204" pitchFamily="34" charset="0"/>
              <a:buChar char="•"/>
              <a:defRPr/>
            </a:pPr>
            <a:r>
              <a:rPr lang="zh-TW" altLang="en-US" sz="1600" dirty="0">
                <a:solidFill>
                  <a:schemeClr val="tx1"/>
                </a:solidFill>
              </a:rPr>
              <a:t>依據國發會</a:t>
            </a:r>
            <a:r>
              <a:rPr lang="en-US" altLang="zh-TW" sz="1600" dirty="0">
                <a:solidFill>
                  <a:schemeClr val="tx1"/>
                </a:solidFill>
              </a:rPr>
              <a:t>105</a:t>
            </a:r>
            <a:r>
              <a:rPr lang="zh-TW" altLang="en-US" sz="1600" dirty="0">
                <a:solidFill>
                  <a:schemeClr val="tx1"/>
                </a:solidFill>
              </a:rPr>
              <a:t>年</a:t>
            </a:r>
            <a:r>
              <a:rPr lang="en-US" altLang="zh-TW" sz="1600" dirty="0">
                <a:solidFill>
                  <a:schemeClr val="tx1"/>
                </a:solidFill>
              </a:rPr>
              <a:t>12</a:t>
            </a:r>
            <a:r>
              <a:rPr lang="zh-TW" altLang="en-US" sz="1600" dirty="0">
                <a:solidFill>
                  <a:schemeClr val="tx1"/>
                </a:solidFill>
              </a:rPr>
              <a:t>月</a:t>
            </a:r>
            <a:r>
              <a:rPr lang="en-US" altLang="zh-TW" sz="1600" dirty="0">
                <a:solidFill>
                  <a:schemeClr val="tx1"/>
                </a:solidFill>
              </a:rPr>
              <a:t>19</a:t>
            </a:r>
            <a:r>
              <a:rPr lang="zh-TW" altLang="en-US" sz="1600" dirty="0">
                <a:solidFill>
                  <a:schemeClr val="tx1"/>
                </a:solidFill>
              </a:rPr>
              <a:t>日訂頒之「</a:t>
            </a:r>
            <a:r>
              <a:rPr lang="zh-TW" altLang="en-US" sz="1600" dirty="0">
                <a:solidFill>
                  <a:srgbClr val="FF0000"/>
                </a:solidFill>
              </a:rPr>
              <a:t>政府資料品質提升機制運作指引</a:t>
            </a:r>
            <a:r>
              <a:rPr lang="zh-TW" altLang="en-US" sz="1600" dirty="0">
                <a:solidFill>
                  <a:schemeClr val="tx1"/>
                </a:solidFill>
              </a:rPr>
              <a:t>」，結合政府資料標準平臺之</a:t>
            </a:r>
            <a:r>
              <a:rPr lang="zh-TW" altLang="en-US" sz="1600" dirty="0">
                <a:solidFill>
                  <a:srgbClr val="FF0000"/>
                </a:solidFill>
              </a:rPr>
              <a:t>資料標準定義</a:t>
            </a:r>
            <a:r>
              <a:rPr lang="zh-TW" altLang="en-US" sz="1600" dirty="0">
                <a:solidFill>
                  <a:schemeClr val="tx1"/>
                </a:solidFill>
              </a:rPr>
              <a:t>，以及資料集</a:t>
            </a:r>
            <a:r>
              <a:rPr lang="zh-TW" altLang="en-US" sz="1600" dirty="0">
                <a:solidFill>
                  <a:srgbClr val="FF0000"/>
                </a:solidFill>
              </a:rPr>
              <a:t>品質標章機制</a:t>
            </a:r>
            <a:r>
              <a:rPr lang="zh-TW" altLang="en-US" sz="1600" dirty="0">
                <a:solidFill>
                  <a:schemeClr val="tx1"/>
                </a:solidFill>
              </a:rPr>
              <a:t>，每季針對政府資料開放平臺上之資料集進行品質檢測。</a:t>
            </a:r>
            <a:endParaRPr lang="en-US" altLang="zh-TW" sz="1600" dirty="0">
              <a:solidFill>
                <a:schemeClr val="tx1"/>
              </a:solidFill>
            </a:endParaRPr>
          </a:p>
          <a:p>
            <a:pPr marL="442913" indent="-285750" algn="l">
              <a:buFont typeface="Arial" panose="020B0604020202020204" pitchFamily="34" charset="0"/>
              <a:buChar char="•"/>
              <a:defRPr/>
            </a:pPr>
            <a:r>
              <a:rPr lang="zh-TW" altLang="en-US" sz="1600" dirty="0">
                <a:solidFill>
                  <a:schemeClr val="tx1"/>
                </a:solidFill>
              </a:rPr>
              <a:t>截至</a:t>
            </a:r>
            <a:r>
              <a:rPr lang="en-US" altLang="zh-TW" sz="1600" dirty="0">
                <a:solidFill>
                  <a:schemeClr val="tx1"/>
                </a:solidFill>
              </a:rPr>
              <a:t>111</a:t>
            </a:r>
            <a:r>
              <a:rPr lang="zh-TW" altLang="en-US" sz="1600" dirty="0">
                <a:solidFill>
                  <a:schemeClr val="tx1"/>
                </a:solidFill>
              </a:rPr>
              <a:t>年</a:t>
            </a:r>
            <a:r>
              <a:rPr lang="en-US" altLang="zh-TW" sz="1600" dirty="0">
                <a:solidFill>
                  <a:schemeClr val="tx1"/>
                </a:solidFill>
              </a:rPr>
              <a:t>10</a:t>
            </a:r>
            <a:r>
              <a:rPr lang="zh-TW" altLang="en-US" sz="1600" dirty="0">
                <a:solidFill>
                  <a:schemeClr val="tx1"/>
                </a:solidFill>
              </a:rPr>
              <a:t>月底，本部已上架之資料集</a:t>
            </a:r>
            <a:r>
              <a:rPr lang="zh-TW" altLang="en-US" sz="1600" dirty="0">
                <a:solidFill>
                  <a:srgbClr val="FF0000"/>
                </a:solidFill>
              </a:rPr>
              <a:t>皆為金標章</a:t>
            </a:r>
            <a:r>
              <a:rPr lang="zh-TW" altLang="en-US" sz="1600" dirty="0">
                <a:solidFill>
                  <a:schemeClr val="tx1"/>
                </a:solidFill>
              </a:rPr>
              <a:t>。</a:t>
            </a:r>
            <a:endParaRPr lang="en-US" altLang="zh-TW" sz="1600" dirty="0">
              <a:solidFill>
                <a:schemeClr val="tx1"/>
              </a:solidFill>
            </a:endParaRPr>
          </a:p>
          <a:p>
            <a:pPr marL="442913" indent="-285750" algn="l">
              <a:lnSpc>
                <a:spcPct val="150000"/>
              </a:lnSpc>
              <a:buFont typeface="Arial" panose="020B0604020202020204" pitchFamily="34" charset="0"/>
              <a:buChar char="•"/>
              <a:defRPr/>
            </a:pPr>
            <a:endParaRPr lang="en-US" altLang="zh-TW" sz="1600" dirty="0">
              <a:solidFill>
                <a:schemeClr val="tx1"/>
              </a:solidFill>
            </a:endParaRPr>
          </a:p>
        </p:txBody>
      </p:sp>
    </p:spTree>
    <p:extLst>
      <p:ext uri="{BB962C8B-B14F-4D97-AF65-F5344CB8AC3E}">
        <p14:creationId xmlns:p14="http://schemas.microsoft.com/office/powerpoint/2010/main" val="2237544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內容版面配置區 2"/>
          <p:cNvSpPr>
            <a:spLocks noGrp="1"/>
          </p:cNvSpPr>
          <p:nvPr>
            <p:ph idx="1"/>
          </p:nvPr>
        </p:nvSpPr>
        <p:spPr>
          <a:xfrm>
            <a:off x="539552" y="1632748"/>
            <a:ext cx="8280920" cy="1919363"/>
          </a:xfrm>
          <a:noFill/>
          <a:ln>
            <a:noFill/>
          </a:ln>
        </p:spPr>
        <p:txBody>
          <a:bodyPr wrap="square" lIns="36000" tIns="36000" rIns="36000" bIns="36000" anchor="ctr" anchorCtr="0">
            <a:spAutoFit/>
          </a:bodyPr>
          <a:lstStyle/>
          <a:p>
            <a:pPr marL="157163" indent="0" algn="l">
              <a:buNone/>
              <a:defRPr/>
            </a:pPr>
            <a:r>
              <a:rPr lang="en-US" altLang="zh-TW" sz="1800" dirty="0">
                <a:solidFill>
                  <a:schemeClr val="tx1"/>
                </a:solidFill>
              </a:rPr>
              <a:t>(2)</a:t>
            </a:r>
            <a:r>
              <a:rPr lang="zh-TW" altLang="en-US" sz="1800" dirty="0">
                <a:solidFill>
                  <a:srgbClr val="FF0000"/>
                </a:solidFill>
              </a:rPr>
              <a:t>持續提升</a:t>
            </a:r>
            <a:r>
              <a:rPr lang="zh-TW" altLang="en-US" sz="1800" dirty="0">
                <a:solidFill>
                  <a:schemeClr val="tx1"/>
                </a:solidFill>
              </a:rPr>
              <a:t>資料集品質，以達成</a:t>
            </a:r>
            <a:r>
              <a:rPr lang="zh-TW" altLang="en-US" sz="1800" dirty="0">
                <a:solidFill>
                  <a:srgbClr val="FF0000"/>
                </a:solidFill>
              </a:rPr>
              <a:t>白金標章</a:t>
            </a:r>
            <a:r>
              <a:rPr lang="zh-TW" altLang="en-US" sz="1800" dirty="0">
                <a:solidFill>
                  <a:schemeClr val="tx1"/>
                </a:solidFill>
              </a:rPr>
              <a:t>為目標</a:t>
            </a:r>
            <a:r>
              <a:rPr lang="zh-TW" altLang="en-US" sz="1800" dirty="0"/>
              <a:t>：</a:t>
            </a:r>
            <a:endParaRPr lang="en-US" altLang="zh-TW" sz="1800" dirty="0"/>
          </a:p>
          <a:p>
            <a:pPr marL="442913" indent="-285750" algn="l">
              <a:buFont typeface="Arial" panose="020B0604020202020204" pitchFamily="34" charset="0"/>
              <a:buChar char="•"/>
              <a:defRPr/>
            </a:pPr>
            <a:r>
              <a:rPr lang="zh-TW" altLang="en-US" sz="1600" dirty="0">
                <a:solidFill>
                  <a:schemeClr val="tx1"/>
                </a:solidFill>
              </a:rPr>
              <a:t>提供</a:t>
            </a:r>
            <a:r>
              <a:rPr lang="zh-TW" altLang="en-US" sz="1600" dirty="0">
                <a:solidFill>
                  <a:srgbClr val="FF0000"/>
                </a:solidFill>
              </a:rPr>
              <a:t>符合政府資料標準格式</a:t>
            </a:r>
            <a:r>
              <a:rPr lang="zh-TW" altLang="en-US" sz="1600" dirty="0">
                <a:solidFill>
                  <a:schemeClr val="tx1"/>
                </a:solidFill>
              </a:rPr>
              <a:t>之資料集，促進跨域資料的交換及整合。</a:t>
            </a:r>
            <a:endParaRPr lang="en-US" altLang="zh-TW" sz="1600" dirty="0">
              <a:solidFill>
                <a:schemeClr val="tx1"/>
              </a:solidFill>
            </a:endParaRPr>
          </a:p>
          <a:p>
            <a:pPr marL="442913" indent="-285750" algn="l">
              <a:buFont typeface="Arial" panose="020B0604020202020204" pitchFamily="34" charset="0"/>
              <a:buChar char="•"/>
              <a:defRPr/>
            </a:pPr>
            <a:r>
              <a:rPr lang="zh-TW" altLang="en-US" sz="1600" dirty="0">
                <a:solidFill>
                  <a:schemeClr val="tx1"/>
                </a:solidFill>
              </a:rPr>
              <a:t>截至</a:t>
            </a:r>
            <a:r>
              <a:rPr lang="en-US" altLang="zh-TW" sz="1600" dirty="0">
                <a:solidFill>
                  <a:schemeClr val="tx1"/>
                </a:solidFill>
              </a:rPr>
              <a:t>111</a:t>
            </a:r>
            <a:r>
              <a:rPr lang="zh-TW" altLang="en-US" sz="1600" dirty="0">
                <a:solidFill>
                  <a:schemeClr val="tx1"/>
                </a:solidFill>
              </a:rPr>
              <a:t>年</a:t>
            </a:r>
            <a:r>
              <a:rPr lang="en-US" altLang="zh-TW" sz="1600" dirty="0">
                <a:solidFill>
                  <a:schemeClr val="tx1"/>
                </a:solidFill>
              </a:rPr>
              <a:t>10</a:t>
            </a:r>
            <a:r>
              <a:rPr lang="zh-TW" altLang="en-US" sz="1600" dirty="0">
                <a:solidFill>
                  <a:schemeClr val="tx1"/>
                </a:solidFill>
              </a:rPr>
              <a:t>月底，本部符合白金標章資料集</a:t>
            </a:r>
            <a:r>
              <a:rPr lang="zh-TW" altLang="en-US" sz="1600" dirty="0">
                <a:solidFill>
                  <a:srgbClr val="FF0000"/>
                </a:solidFill>
              </a:rPr>
              <a:t>共</a:t>
            </a:r>
            <a:r>
              <a:rPr lang="en-US" altLang="zh-TW" sz="1600" dirty="0">
                <a:solidFill>
                  <a:srgbClr val="FF0000"/>
                </a:solidFill>
              </a:rPr>
              <a:t>939</a:t>
            </a:r>
            <a:r>
              <a:rPr lang="zh-TW" altLang="en-US" sz="1600" dirty="0">
                <a:solidFill>
                  <a:srgbClr val="FF0000"/>
                </a:solidFill>
              </a:rPr>
              <a:t>筆</a:t>
            </a:r>
            <a:r>
              <a:rPr lang="en-US" altLang="zh-TW" sz="1600" dirty="0">
                <a:solidFill>
                  <a:schemeClr val="tx1"/>
                </a:solidFill>
              </a:rPr>
              <a:t>(</a:t>
            </a:r>
            <a:r>
              <a:rPr lang="zh-TW" altLang="en-US" sz="1600" dirty="0">
                <a:solidFill>
                  <a:schemeClr val="tx1"/>
                </a:solidFill>
              </a:rPr>
              <a:t>較去年同期增加</a:t>
            </a:r>
            <a:r>
              <a:rPr lang="en-US" altLang="zh-TW" sz="1600" dirty="0">
                <a:solidFill>
                  <a:schemeClr val="tx1"/>
                </a:solidFill>
              </a:rPr>
              <a:t>73</a:t>
            </a:r>
            <a:r>
              <a:rPr lang="zh-TW" altLang="en-US" sz="1600" dirty="0">
                <a:solidFill>
                  <a:schemeClr val="tx1"/>
                </a:solidFill>
              </a:rPr>
              <a:t>筆</a:t>
            </a:r>
            <a:r>
              <a:rPr lang="en-US" altLang="zh-TW" sz="1600" dirty="0">
                <a:solidFill>
                  <a:schemeClr val="tx1"/>
                </a:solidFill>
              </a:rPr>
              <a:t>)</a:t>
            </a:r>
            <a:r>
              <a:rPr lang="zh-TW" altLang="en-US" sz="1600" dirty="0">
                <a:solidFill>
                  <a:schemeClr val="tx1"/>
                </a:solidFill>
              </a:rPr>
              <a:t>，佔所有上架資料集</a:t>
            </a:r>
            <a:r>
              <a:rPr lang="en-US" altLang="zh-TW" sz="1600" dirty="0">
                <a:solidFill>
                  <a:schemeClr val="tx1"/>
                </a:solidFill>
              </a:rPr>
              <a:t>27.99%</a:t>
            </a:r>
            <a:r>
              <a:rPr lang="zh-TW" altLang="en-US" sz="1600" dirty="0">
                <a:solidFill>
                  <a:schemeClr val="tx1"/>
                </a:solidFill>
              </a:rPr>
              <a:t>。</a:t>
            </a:r>
          </a:p>
          <a:p>
            <a:pPr marL="442913" indent="-285750" algn="l">
              <a:lnSpc>
                <a:spcPct val="150000"/>
              </a:lnSpc>
              <a:buFont typeface="Arial" panose="020B0604020202020204" pitchFamily="34" charset="0"/>
              <a:buChar char="•"/>
              <a:defRPr/>
            </a:pPr>
            <a:endParaRPr lang="en-US" altLang="zh-TW" sz="1600" dirty="0">
              <a:solidFill>
                <a:schemeClr val="tx1"/>
              </a:solidFill>
            </a:endParaRP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13</a:t>
            </a:fld>
            <a:endParaRPr lang="zh-TW" altLang="en-US" dirty="0"/>
          </a:p>
        </p:txBody>
      </p:sp>
      <p:graphicFrame>
        <p:nvGraphicFramePr>
          <p:cNvPr id="12" name="表格 11"/>
          <p:cNvGraphicFramePr>
            <a:graphicFrameLocks noGrp="1"/>
          </p:cNvGraphicFramePr>
          <p:nvPr>
            <p:extLst>
              <p:ext uri="{D42A27DB-BD31-4B8C-83A1-F6EECF244321}">
                <p14:modId xmlns:p14="http://schemas.microsoft.com/office/powerpoint/2010/main" val="341682484"/>
              </p:ext>
            </p:extLst>
          </p:nvPr>
        </p:nvGraphicFramePr>
        <p:xfrm>
          <a:off x="522000" y="2996952"/>
          <a:ext cx="8100000" cy="3776165"/>
        </p:xfrm>
        <a:graphic>
          <a:graphicData uri="http://schemas.openxmlformats.org/drawingml/2006/table">
            <a:tbl>
              <a:tblPr firstRow="1" bandRow="1">
                <a:tableStyleId>{5C22544A-7EE6-4342-B048-85BDC9FD1C3A}</a:tableStyleId>
              </a:tblPr>
              <a:tblGrid>
                <a:gridCol w="1188000">
                  <a:extLst>
                    <a:ext uri="{9D8B030D-6E8A-4147-A177-3AD203B41FA5}">
                      <a16:colId xmlns:a16="http://schemas.microsoft.com/office/drawing/2014/main" xmlns="" val="48231019"/>
                    </a:ext>
                  </a:extLst>
                </a:gridCol>
                <a:gridCol w="720000">
                  <a:extLst>
                    <a:ext uri="{9D8B030D-6E8A-4147-A177-3AD203B41FA5}">
                      <a16:colId xmlns:a16="http://schemas.microsoft.com/office/drawing/2014/main" xmlns="" val="1885111587"/>
                    </a:ext>
                  </a:extLst>
                </a:gridCol>
                <a:gridCol w="720000">
                  <a:extLst>
                    <a:ext uri="{9D8B030D-6E8A-4147-A177-3AD203B41FA5}">
                      <a16:colId xmlns:a16="http://schemas.microsoft.com/office/drawing/2014/main" xmlns="" val="20002"/>
                    </a:ext>
                  </a:extLst>
                </a:gridCol>
                <a:gridCol w="1368000">
                  <a:extLst>
                    <a:ext uri="{9D8B030D-6E8A-4147-A177-3AD203B41FA5}">
                      <a16:colId xmlns:a16="http://schemas.microsoft.com/office/drawing/2014/main" xmlns="" val="1257650636"/>
                    </a:ext>
                  </a:extLst>
                </a:gridCol>
                <a:gridCol w="720000">
                  <a:extLst>
                    <a:ext uri="{9D8B030D-6E8A-4147-A177-3AD203B41FA5}">
                      <a16:colId xmlns:a16="http://schemas.microsoft.com/office/drawing/2014/main" xmlns="" val="2143883759"/>
                    </a:ext>
                  </a:extLst>
                </a:gridCol>
                <a:gridCol w="720000">
                  <a:extLst>
                    <a:ext uri="{9D8B030D-6E8A-4147-A177-3AD203B41FA5}">
                      <a16:colId xmlns:a16="http://schemas.microsoft.com/office/drawing/2014/main" xmlns="" val="20005"/>
                    </a:ext>
                  </a:extLst>
                </a:gridCol>
                <a:gridCol w="1224000">
                  <a:extLst>
                    <a:ext uri="{9D8B030D-6E8A-4147-A177-3AD203B41FA5}">
                      <a16:colId xmlns:a16="http://schemas.microsoft.com/office/drawing/2014/main" xmlns="" val="4040477942"/>
                    </a:ext>
                  </a:extLst>
                </a:gridCol>
                <a:gridCol w="720000">
                  <a:extLst>
                    <a:ext uri="{9D8B030D-6E8A-4147-A177-3AD203B41FA5}">
                      <a16:colId xmlns:a16="http://schemas.microsoft.com/office/drawing/2014/main" xmlns="" val="3197751120"/>
                    </a:ext>
                  </a:extLst>
                </a:gridCol>
                <a:gridCol w="720000">
                  <a:extLst>
                    <a:ext uri="{9D8B030D-6E8A-4147-A177-3AD203B41FA5}">
                      <a16:colId xmlns:a16="http://schemas.microsoft.com/office/drawing/2014/main" xmlns="" val="20008"/>
                    </a:ext>
                  </a:extLst>
                </a:gridCol>
              </a:tblGrid>
              <a:tr h="303752">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單位名稱</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白金標章數</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u="none" strike="noStrike" baseline="0" dirty="0">
                          <a:effectLst/>
                          <a:latin typeface="微軟正黑體" panose="020B0604030504040204" pitchFamily="34" charset="-120"/>
                          <a:ea typeface="微軟正黑體" panose="020B0604030504040204" pitchFamily="34" charset="-120"/>
                        </a:rPr>
                        <a:t>白金標百分比</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單位名稱</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白金標章數</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u="none" strike="noStrike" baseline="0" dirty="0">
                          <a:effectLst/>
                          <a:latin typeface="微軟正黑體" panose="020B0604030504040204" pitchFamily="34" charset="-120"/>
                          <a:ea typeface="微軟正黑體" panose="020B0604030504040204" pitchFamily="34" charset="-120"/>
                        </a:rPr>
                        <a:t>白金標百分比</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單位名稱</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1400" u="none" strike="noStrike" baseline="0" dirty="0">
                          <a:effectLst/>
                          <a:latin typeface="微軟正黑體" panose="020B0604030504040204" pitchFamily="34" charset="-120"/>
                          <a:ea typeface="微軟正黑體" panose="020B0604030504040204" pitchFamily="34" charset="-120"/>
                        </a:rPr>
                        <a:t>白金標章數</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u="none" strike="noStrike" baseline="0" dirty="0">
                          <a:effectLst/>
                          <a:latin typeface="微軟正黑體" panose="020B0604030504040204" pitchFamily="34" charset="-120"/>
                          <a:ea typeface="微軟正黑體" panose="020B0604030504040204" pitchFamily="34" charset="-120"/>
                        </a:rPr>
                        <a:t>白金標百分比</a:t>
                      </a: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805772958"/>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總務司</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17</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rPr>
                        <a:t>100.0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中小企業處</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17</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smtClean="0">
                          <a:solidFill>
                            <a:schemeClr val="tx1"/>
                          </a:solidFill>
                          <a:effectLst/>
                          <a:latin typeface="微軟正黑體" panose="020B0604030504040204" pitchFamily="34" charset="-120"/>
                          <a:ea typeface="微軟正黑體" panose="020B0604030504040204" pitchFamily="34" charset="-120"/>
                        </a:rPr>
                        <a:t>14.4</a:t>
                      </a:r>
                      <a:r>
                        <a:rPr lang="zh-TW" altLang="en-US" sz="1200" kern="100" dirty="0" smtClean="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smtClean="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商業司</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1112005396"/>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統計處</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4</a:t>
                      </a:r>
                      <a:r>
                        <a:rPr lang="en-US" altLang="zh-TW" sz="1200" kern="0" dirty="0">
                          <a:solidFill>
                            <a:schemeClr val="tx1"/>
                          </a:solidFill>
                          <a:effectLst/>
                          <a:latin typeface="微軟正黑體" panose="020B0604030504040204" pitchFamily="34" charset="-120"/>
                          <a:ea typeface="微軟正黑體" panose="020B0604030504040204" pitchFamily="34" charset="-120"/>
                        </a:rPr>
                        <a:t>3</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spcAft>
                          <a:spcPts val="0"/>
                        </a:spcAft>
                      </a:pPr>
                      <a:r>
                        <a:rPr lang="en-US" altLang="zh-TW" sz="1200" kern="100" dirty="0" smtClean="0">
                          <a:solidFill>
                            <a:schemeClr val="tx1"/>
                          </a:solidFill>
                          <a:effectLst/>
                          <a:latin typeface="微軟正黑體" panose="020B0604030504040204" pitchFamily="34" charset="-120"/>
                          <a:ea typeface="微軟正黑體" panose="020B0604030504040204" pitchFamily="34" charset="-120"/>
                        </a:rPr>
                        <a:t>100.0</a:t>
                      </a:r>
                      <a:r>
                        <a:rPr lang="zh-TW" altLang="en-US" sz="1200" kern="100" dirty="0" smtClean="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中央地質調查所</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72</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35.3</a:t>
                      </a:r>
                      <a:r>
                        <a:rPr lang="zh-TW" altLang="en-US" sz="1200" kern="100" baseline="0" dirty="0" smtClean="0">
                          <a:effectLst/>
                          <a:latin typeface="微軟正黑體" panose="020B0604030504040204" pitchFamily="34" charset="-120"/>
                          <a:ea typeface="微軟正黑體" panose="020B0604030504040204" pitchFamily="34" charset="-120"/>
                        </a:rPr>
                        <a:t> </a:t>
                      </a:r>
                      <a:r>
                        <a:rPr lang="en-US" altLang="zh-TW" sz="1200" kern="100" dirty="0" smtClean="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能源局</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35</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20.1</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533311606"/>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會計處</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0</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加工出口區管理處</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14</a:t>
                      </a:r>
                      <a:r>
                        <a:rPr lang="en-US" altLang="zh-TW" sz="1200" kern="100" dirty="0">
                          <a:effectLst/>
                          <a:latin typeface="微軟正黑體" panose="020B0604030504040204" pitchFamily="34" charset="-120"/>
                          <a:ea typeface="微軟正黑體" panose="020B0604030504040204" pitchFamily="34" charset="-120"/>
                        </a:rPr>
                        <a:t>9</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98.7</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a:effectLst/>
                          <a:latin typeface="微軟正黑體" panose="020B0604030504040204" pitchFamily="34" charset="-120"/>
                          <a:ea typeface="微軟正黑體" panose="020B0604030504040204" pitchFamily="34" charset="-120"/>
                        </a:rPr>
                        <a:t>技術處</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0</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1982583058"/>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人事處</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1</a:t>
                      </a:r>
                      <a:r>
                        <a:rPr lang="en-US" altLang="zh-TW" sz="1200" kern="0" dirty="0">
                          <a:solidFill>
                            <a:schemeClr val="tx1"/>
                          </a:solidFill>
                          <a:effectLst/>
                          <a:latin typeface="微軟正黑體" panose="020B0604030504040204" pitchFamily="34" charset="-120"/>
                          <a:ea typeface="微軟正黑體" panose="020B0604030504040204" pitchFamily="34" charset="-120"/>
                        </a:rPr>
                        <a:t>2</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rPr>
                        <a:t>100.0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投資審議委員會</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訴願委員會</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0</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1879481898"/>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研究發展委員會</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0</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spcAft>
                          <a:spcPts val="0"/>
                        </a:spcAft>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國營事業委員會</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1.2</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國際合作處</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12</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40.0</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450843585"/>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法規委員會</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0</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貿易調查委員會</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投資業務處</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a:t>
                      </a:r>
                      <a:r>
                        <a:rPr lang="en-US" altLang="zh-TW" sz="1200" kern="100" dirty="0">
                          <a:effectLst/>
                          <a:latin typeface="微軟正黑體" panose="020B0604030504040204" pitchFamily="34" charset="-120"/>
                          <a:ea typeface="微軟正黑體" panose="020B0604030504040204" pitchFamily="34" charset="-120"/>
                        </a:rPr>
                        <a:t>7</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53.1</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1341181489"/>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秘書室</a:t>
                      </a:r>
                    </a:p>
                  </a:txBody>
                  <a:tcPr marL="17780" marR="17780" marT="0" marB="0" anchor="ctr"/>
                </a:tc>
                <a:tc>
                  <a:txBody>
                    <a:bodyPr/>
                    <a:lstStyle/>
                    <a:p>
                      <a:pPr algn="ctr">
                        <a:spcAft>
                          <a:spcPts val="0"/>
                        </a:spcAft>
                      </a:pPr>
                      <a:r>
                        <a:rPr lang="en-US" sz="1200" kern="0" dirty="0">
                          <a:solidFill>
                            <a:schemeClr val="tx1"/>
                          </a:solidFill>
                          <a:effectLst/>
                          <a:latin typeface="微軟正黑體" panose="020B0604030504040204" pitchFamily="34" charset="-120"/>
                          <a:ea typeface="微軟正黑體" panose="020B0604030504040204" pitchFamily="34" charset="-120"/>
                        </a:rPr>
                        <a:t>0</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標準檢驗局</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5</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4.7</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台灣中油公司</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92</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65.3</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1050824279"/>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資訊中心</a:t>
                      </a:r>
                    </a:p>
                  </a:txBody>
                  <a:tcPr marL="17780" marR="17780" marT="0" marB="0" anchor="ctr"/>
                </a:tc>
                <a:tc>
                  <a:txBody>
                    <a:bodyPr/>
                    <a:lstStyle/>
                    <a:p>
                      <a:pPr algn="ctr">
                        <a:spcAft>
                          <a:spcPts val="0"/>
                        </a:spcAft>
                      </a:pPr>
                      <a:r>
                        <a:rPr lang="en-US" altLang="zh-TW" sz="1200" kern="0" dirty="0">
                          <a:solidFill>
                            <a:schemeClr val="tx1"/>
                          </a:solidFill>
                          <a:effectLst/>
                          <a:latin typeface="微軟正黑體" panose="020B0604030504040204" pitchFamily="34" charset="-120"/>
                          <a:ea typeface="微軟正黑體" panose="020B0604030504040204" pitchFamily="34" charset="-120"/>
                        </a:rPr>
                        <a:t>6</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spcAft>
                          <a:spcPts val="0"/>
                        </a:spcAft>
                      </a:pPr>
                      <a:r>
                        <a:rPr lang="en-US" altLang="zh-TW" sz="1200" kern="100" dirty="0" smtClean="0">
                          <a:solidFill>
                            <a:schemeClr val="tx1"/>
                          </a:solidFill>
                          <a:effectLst/>
                          <a:latin typeface="微軟正黑體" panose="020B0604030504040204" pitchFamily="34" charset="-120"/>
                          <a:ea typeface="微軟正黑體" panose="020B0604030504040204" pitchFamily="34" charset="-120"/>
                        </a:rPr>
                        <a:t>46.2</a:t>
                      </a:r>
                      <a:r>
                        <a:rPr lang="zh-TW" altLang="en-US" sz="1200" kern="100" dirty="0" smtClean="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智慧財產局</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4</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2.5</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台灣自來水公司</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5</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3.9</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3959308773"/>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中部辦公室</a:t>
                      </a:r>
                    </a:p>
                  </a:txBody>
                  <a:tcPr marL="17780" marR="17780" marT="0" marB="0" anchor="ctr"/>
                </a:tc>
                <a:tc>
                  <a:txBody>
                    <a:bodyPr/>
                    <a:lstStyle/>
                    <a:p>
                      <a:pPr algn="ctr">
                        <a:spcAft>
                          <a:spcPts val="0"/>
                        </a:spcAft>
                      </a:pPr>
                      <a:r>
                        <a:rPr lang="en-US" sz="1200" kern="0" dirty="0">
                          <a:solidFill>
                            <a:srgbClr val="000000"/>
                          </a:solidFill>
                          <a:effectLst/>
                          <a:latin typeface="微軟正黑體" panose="020B0604030504040204" pitchFamily="34" charset="-120"/>
                          <a:ea typeface="微軟正黑體" panose="020B0604030504040204" pitchFamily="34" charset="-120"/>
                        </a:rPr>
                        <a:t>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礦務局</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100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96.2</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台灣電力公司</a:t>
                      </a:r>
                    </a:p>
                  </a:txBody>
                  <a:tcPr marL="17780" marR="17780" marT="0" marB="0" anchor="ctr"/>
                </a:tc>
                <a:tc>
                  <a:txBody>
                    <a:bodyPr/>
                    <a:lstStyle/>
                    <a:p>
                      <a:pPr algn="ctr">
                        <a:lnSpc>
                          <a:spcPts val="1800"/>
                        </a:lnSpc>
                        <a:spcAft>
                          <a:spcPts val="0"/>
                        </a:spcAft>
                      </a:pPr>
                      <a:r>
                        <a:rPr lang="en-US" sz="1200" kern="100">
                          <a:effectLst/>
                          <a:latin typeface="微軟正黑體" panose="020B0604030504040204" pitchFamily="34" charset="-120"/>
                          <a:ea typeface="微軟正黑體" panose="020B0604030504040204" pitchFamily="34" charset="-120"/>
                        </a:rPr>
                        <a:t>0</a:t>
                      </a:r>
                      <a:endParaRPr lang="zh-TW" sz="1200" kern="10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4129535642"/>
                  </a:ext>
                </a:extLst>
              </a:tr>
              <a:tr h="302400">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國際貿易局</a:t>
                      </a:r>
                    </a:p>
                  </a:txBody>
                  <a:tcPr marL="17780" marR="17780" marT="0" marB="0" anchor="ctr"/>
                </a:tc>
                <a:tc>
                  <a:txBody>
                    <a:bodyPr/>
                    <a:lstStyle/>
                    <a:p>
                      <a:pPr algn="ctr">
                        <a:lnSpc>
                          <a:spcPts val="1800"/>
                        </a:lnSpc>
                        <a:spcAft>
                          <a:spcPts val="0"/>
                        </a:spcAft>
                      </a:pPr>
                      <a:r>
                        <a:rPr lang="en-US" altLang="zh-TW" sz="1200" kern="100" dirty="0">
                          <a:effectLst/>
                          <a:latin typeface="微軟正黑體" panose="020B0604030504040204" pitchFamily="34" charset="-120"/>
                          <a:ea typeface="微軟正黑體" panose="020B0604030504040204" pitchFamily="34" charset="-120"/>
                        </a:rPr>
                        <a:t>93</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66.0</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水利署</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11</a:t>
                      </a:r>
                      <a:r>
                        <a:rPr lang="en-US" altLang="zh-TW" sz="1200" kern="100" dirty="0">
                          <a:effectLst/>
                          <a:latin typeface="微軟正黑體" panose="020B0604030504040204" pitchFamily="34" charset="-120"/>
                          <a:ea typeface="微軟正黑體" panose="020B0604030504040204" pitchFamily="34" charset="-120"/>
                        </a:rPr>
                        <a:t>7</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a:effectLst/>
                          <a:latin typeface="微軟正黑體" panose="020B0604030504040204" pitchFamily="34" charset="-120"/>
                          <a:ea typeface="微軟正黑體" panose="020B0604030504040204" pitchFamily="34" charset="-120"/>
                        </a:rPr>
                        <a:t>51.3</a:t>
                      </a:r>
                      <a:r>
                        <a:rPr lang="zh-TW" altLang="en-US" sz="1200" kern="100" dirty="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台灣糖業公司</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88</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dirty="0" smtClean="0">
                          <a:effectLst/>
                          <a:latin typeface="微軟正黑體" panose="020B0604030504040204" pitchFamily="34" charset="-120"/>
                          <a:ea typeface="微軟正黑體" panose="020B0604030504040204" pitchFamily="34" charset="-120"/>
                        </a:rPr>
                        <a:t>72.1</a:t>
                      </a:r>
                      <a:r>
                        <a:rPr lang="zh-TW" altLang="en-US" sz="1200" kern="100" dirty="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extLst>
                  <a:ext uri="{0D108BD9-81ED-4DB2-BD59-A6C34878D82A}">
                    <a16:rowId xmlns:a16="http://schemas.microsoft.com/office/drawing/2014/main" xmlns="" val="2429848977"/>
                  </a:ext>
                </a:extLst>
              </a:tr>
              <a:tr h="303752">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工業局</a:t>
                      </a:r>
                    </a:p>
                  </a:txBody>
                  <a:tcPr marL="17780" marR="17780" marT="0" marB="0" anchor="ctr"/>
                </a:tc>
                <a:tc>
                  <a:txBody>
                    <a:bodyPr/>
                    <a:lstStyle/>
                    <a:p>
                      <a:pPr algn="ctr">
                        <a:lnSpc>
                          <a:spcPts val="1800"/>
                        </a:lnSpc>
                        <a:spcAft>
                          <a:spcPts val="0"/>
                        </a:spcAft>
                      </a:pPr>
                      <a:r>
                        <a:rPr lang="en-US" altLang="zh-TW" sz="1200" kern="100" dirty="0">
                          <a:effectLst/>
                          <a:latin typeface="微軟正黑體" panose="020B0604030504040204" pitchFamily="34" charset="-120"/>
                          <a:ea typeface="微軟正黑體" panose="020B0604030504040204" pitchFamily="34" charset="-120"/>
                        </a:rPr>
                        <a:t>58</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ctr">
                        <a:lnSpc>
                          <a:spcPts val="1800"/>
                        </a:lnSpc>
                        <a:spcAft>
                          <a:spcPts val="0"/>
                        </a:spcAft>
                      </a:pPr>
                      <a:r>
                        <a:rPr lang="en-US" altLang="zh-TW" sz="1200" kern="100" smtClean="0">
                          <a:effectLst/>
                          <a:latin typeface="微軟正黑體" panose="020B0604030504040204" pitchFamily="34" charset="-120"/>
                          <a:ea typeface="微軟正黑體" panose="020B0604030504040204" pitchFamily="34" charset="-120"/>
                        </a:rPr>
                        <a:t>46.4</a:t>
                      </a:r>
                      <a:r>
                        <a:rPr lang="zh-TW" altLang="en-US" sz="1200" kern="100" smtClean="0">
                          <a:effectLst/>
                          <a:latin typeface="微軟正黑體" panose="020B0604030504040204" pitchFamily="34" charset="-120"/>
                          <a:ea typeface="微軟正黑體" panose="020B0604030504040204" pitchFamily="34" charset="-120"/>
                        </a:rPr>
                        <a:t> </a:t>
                      </a:r>
                      <a:r>
                        <a:rPr lang="en-US" altLang="zh-TW" sz="1200" kern="100" dirty="0">
                          <a:effectLst/>
                          <a:latin typeface="微軟正黑體" panose="020B0604030504040204" pitchFamily="34" charset="-120"/>
                          <a:ea typeface="微軟正黑體" panose="020B0604030504040204" pitchFamily="34" charset="-120"/>
                        </a:rPr>
                        <a:t>%</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just">
                        <a:lnSpc>
                          <a:spcPts val="1800"/>
                        </a:lnSpc>
                        <a:spcAft>
                          <a:spcPts val="0"/>
                        </a:spcAft>
                      </a:pPr>
                      <a:r>
                        <a:rPr lang="zh-TW" sz="1200" kern="100" dirty="0">
                          <a:effectLst/>
                          <a:latin typeface="微軟正黑體" panose="020B0604030504040204" pitchFamily="34" charset="-120"/>
                          <a:ea typeface="微軟正黑體" panose="020B0604030504040204" pitchFamily="34" charset="-120"/>
                        </a:rPr>
                        <a:t>專業人員研究中心</a:t>
                      </a:r>
                    </a:p>
                  </a:txBody>
                  <a:tcPr marL="17780" marR="17780" marT="0" marB="0" anchor="ctr"/>
                </a:tc>
                <a:tc>
                  <a:txBody>
                    <a:bodyPr/>
                    <a:lstStyle/>
                    <a:p>
                      <a:pPr algn="ctr">
                        <a:lnSpc>
                          <a:spcPts val="1800"/>
                        </a:lnSpc>
                        <a:spcAft>
                          <a:spcPts val="0"/>
                        </a:spcAft>
                      </a:pPr>
                      <a:r>
                        <a:rPr lang="en-US" sz="1200" kern="100" dirty="0">
                          <a:effectLst/>
                          <a:latin typeface="微軟正黑體" panose="020B0604030504040204" pitchFamily="34" charset="-120"/>
                          <a:ea typeface="微軟正黑體" panose="020B0604030504040204" pitchFamily="34" charset="-120"/>
                        </a:rPr>
                        <a:t>0</a:t>
                      </a:r>
                      <a:endParaRPr lang="zh-TW" sz="1200" kern="100" dirty="0">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marL="0" marR="0" indent="0" algn="ctr" defTabSz="914400" rtl="0" eaLnBrk="1" fontAlgn="auto" latinLnBrk="0" hangingPunct="1">
                        <a:lnSpc>
                          <a:spcPts val="1800"/>
                        </a:lnSpc>
                        <a:spcBef>
                          <a:spcPts val="0"/>
                        </a:spcBef>
                        <a:spcAft>
                          <a:spcPts val="0"/>
                        </a:spcAft>
                        <a:buClrTx/>
                        <a:buSzTx/>
                        <a:buFontTx/>
                        <a:buNone/>
                        <a:tabLst/>
                        <a:defRPr/>
                      </a:pPr>
                      <a:r>
                        <a:rPr lang="en-US" altLang="zh-TW" sz="1200" kern="100" dirty="0">
                          <a:solidFill>
                            <a:schemeClr val="tx1"/>
                          </a:solidFill>
                          <a:effectLst/>
                          <a:latin typeface="微軟正黑體" panose="020B0604030504040204" pitchFamily="34" charset="-120"/>
                          <a:ea typeface="微軟正黑體" panose="020B0604030504040204" pitchFamily="34" charset="-120"/>
                        </a:rPr>
                        <a:t>0</a:t>
                      </a:r>
                      <a:r>
                        <a:rPr lang="zh-TW" altLang="en-US" sz="1200" kern="100" dirty="0">
                          <a:solidFill>
                            <a:schemeClr val="tx1"/>
                          </a:solidFill>
                          <a:effectLst/>
                          <a:latin typeface="微軟正黑體" panose="020B0604030504040204" pitchFamily="34" charset="-120"/>
                          <a:ea typeface="微軟正黑體" panose="020B0604030504040204" pitchFamily="34" charset="-120"/>
                        </a:rPr>
                        <a:t> </a:t>
                      </a:r>
                      <a:r>
                        <a:rPr lang="en-US" altLang="zh-TW" sz="1200" kern="100" dirty="0">
                          <a:solidFill>
                            <a:schemeClr val="tx1"/>
                          </a:solidFill>
                          <a:effectLst/>
                          <a:latin typeface="微軟正黑體" panose="020B0604030504040204" pitchFamily="34" charset="-120"/>
                          <a:ea typeface="微軟正黑體" panose="020B0604030504040204" pitchFamily="34" charset="-120"/>
                        </a:rPr>
                        <a:t>%</a:t>
                      </a:r>
                      <a:endParaRPr lang="zh-TW" altLang="zh-TW" sz="1200" kern="100" dirty="0">
                        <a:solidFill>
                          <a:schemeClr val="tx1"/>
                        </a:solidFill>
                        <a:effectLst/>
                        <a:latin typeface="微軟正黑體" panose="020B0604030504040204" pitchFamily="34" charset="-120"/>
                        <a:ea typeface="微軟正黑體" panose="020B0604030504040204" pitchFamily="34" charset="-120"/>
                      </a:endParaRPr>
                    </a:p>
                  </a:txBody>
                  <a:tcPr marL="17780" marR="17780" marT="0" marB="0" anchor="ctr"/>
                </a:tc>
                <a:tc>
                  <a:txBody>
                    <a:bodyPr/>
                    <a:lstStyle/>
                    <a:p>
                      <a:pPr algn="l" fontAlgn="ct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endParaRPr lang="zh-TW" altLang="en-US" sz="14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2035215759"/>
                  </a:ext>
                </a:extLst>
              </a:tr>
            </a:tbl>
          </a:graphicData>
        </a:graphic>
      </p:graphicFrame>
      <p:sp>
        <p:nvSpPr>
          <p:cNvPr id="7" name="AutoShape 11"/>
          <p:cNvSpPr>
            <a:spLocks noChangeArrowheads="1"/>
          </p:cNvSpPr>
          <p:nvPr/>
        </p:nvSpPr>
        <p:spPr bwMode="auto">
          <a:xfrm>
            <a:off x="2253604" y="1052736"/>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3.</a:t>
            </a:r>
            <a:r>
              <a:rPr lang="zh-TW" altLang="en-US" sz="2400" b="1" dirty="0">
                <a:latin typeface="微軟正黑體" pitchFamily="34" charset="-120"/>
                <a:ea typeface="微軟正黑體" pitchFamily="34" charset="-120"/>
              </a:rPr>
              <a:t>強化資料集品質檢核作業</a:t>
            </a:r>
            <a:r>
              <a:rPr lang="en-US" altLang="zh-TW" sz="2400" b="1" dirty="0">
                <a:latin typeface="微軟正黑體" pitchFamily="34" charset="-120"/>
                <a:ea typeface="微軟正黑體" pitchFamily="34" charset="-120"/>
              </a:rPr>
              <a:t>(2/4)</a:t>
            </a:r>
            <a:endParaRPr lang="zh-TW" altLang="en-US" sz="2400" b="1" dirty="0">
              <a:latin typeface="微軟正黑體" pitchFamily="34" charset="-120"/>
              <a:ea typeface="微軟正黑體" pitchFamily="34" charset="-120"/>
            </a:endParaRPr>
          </a:p>
        </p:txBody>
      </p:sp>
      <p:sp>
        <p:nvSpPr>
          <p:cNvPr id="10"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694255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14</a:t>
            </a:fld>
            <a:endParaRPr lang="zh-TW" altLang="en-US" dirty="0"/>
          </a:p>
        </p:txBody>
      </p:sp>
      <p:sp>
        <p:nvSpPr>
          <p:cNvPr id="7" name="AutoShape 11"/>
          <p:cNvSpPr>
            <a:spLocks noChangeArrowheads="1"/>
          </p:cNvSpPr>
          <p:nvPr/>
        </p:nvSpPr>
        <p:spPr bwMode="auto">
          <a:xfrm>
            <a:off x="2253604" y="1193611"/>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3.</a:t>
            </a:r>
            <a:r>
              <a:rPr lang="zh-TW" altLang="en-US" sz="2400" b="1" dirty="0">
                <a:latin typeface="微軟正黑體" pitchFamily="34" charset="-120"/>
                <a:ea typeface="微軟正黑體" pitchFamily="34" charset="-120"/>
              </a:rPr>
              <a:t>強化資料集品質檢核作業</a:t>
            </a:r>
            <a:r>
              <a:rPr lang="en-US" altLang="zh-TW" sz="2400" b="1" dirty="0">
                <a:latin typeface="微軟正黑體" pitchFamily="34" charset="-120"/>
                <a:ea typeface="微軟正黑體" pitchFamily="34" charset="-120"/>
              </a:rPr>
              <a:t>(3/4)</a:t>
            </a:r>
            <a:endParaRPr lang="zh-TW" altLang="en-US" sz="2400" b="1" dirty="0">
              <a:latin typeface="微軟正黑體" pitchFamily="34" charset="-120"/>
              <a:ea typeface="微軟正黑體" pitchFamily="34" charset="-120"/>
            </a:endParaRPr>
          </a:p>
        </p:txBody>
      </p:sp>
      <p:sp>
        <p:nvSpPr>
          <p:cNvPr id="10"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
        <p:nvSpPr>
          <p:cNvPr id="16" name="內容版面配置區 2"/>
          <p:cNvSpPr>
            <a:spLocks noGrp="1"/>
          </p:cNvSpPr>
          <p:nvPr>
            <p:ph idx="1"/>
          </p:nvPr>
        </p:nvSpPr>
        <p:spPr>
          <a:xfrm>
            <a:off x="191230" y="1695464"/>
            <a:ext cx="8640961" cy="2165584"/>
          </a:xfrm>
          <a:noFill/>
          <a:ln>
            <a:noFill/>
          </a:ln>
        </p:spPr>
        <p:txBody>
          <a:bodyPr wrap="square" lIns="36000" tIns="36000" rIns="36000" bIns="36000" anchor="ctr" anchorCtr="0">
            <a:spAutoFit/>
          </a:bodyPr>
          <a:lstStyle/>
          <a:p>
            <a:pPr marL="157163" indent="0" algn="l">
              <a:buNone/>
              <a:defRPr/>
            </a:pPr>
            <a:r>
              <a:rPr lang="en-US" altLang="zh-TW" sz="1800" dirty="0">
                <a:solidFill>
                  <a:schemeClr val="tx1"/>
                </a:solidFill>
              </a:rPr>
              <a:t>(3)</a:t>
            </a:r>
            <a:r>
              <a:rPr lang="zh-TW" altLang="en-US" sz="1800" dirty="0">
                <a:solidFill>
                  <a:schemeClr val="tx1"/>
                </a:solidFill>
              </a:rPr>
              <a:t>提供</a:t>
            </a:r>
            <a:r>
              <a:rPr lang="zh-TW" altLang="en-US" sz="1800" dirty="0">
                <a:solidFill>
                  <a:srgbClr val="FF0000"/>
                </a:solidFill>
              </a:rPr>
              <a:t>便利之應用程式介面</a:t>
            </a:r>
            <a:r>
              <a:rPr lang="zh-TW" altLang="en-US" sz="1800" dirty="0"/>
              <a:t>：</a:t>
            </a:r>
            <a:endParaRPr lang="en-US" altLang="zh-TW" sz="1800" dirty="0"/>
          </a:p>
          <a:p>
            <a:pPr marL="442913" indent="-285750" algn="l">
              <a:buFont typeface="Arial" panose="020B0604020202020204" pitchFamily="34" charset="0"/>
              <a:buChar char="•"/>
              <a:defRPr/>
            </a:pPr>
            <a:r>
              <a:rPr lang="zh-TW" altLang="en-US" sz="1600" dirty="0">
                <a:solidFill>
                  <a:schemeClr val="tx1"/>
                </a:solidFill>
              </a:rPr>
              <a:t>針對更新頻率高之資料集，推廣</a:t>
            </a:r>
            <a:r>
              <a:rPr lang="zh-TW" altLang="en-US" sz="1600" dirty="0">
                <a:solidFill>
                  <a:srgbClr val="FF0000"/>
                </a:solidFill>
              </a:rPr>
              <a:t>優先提供</a:t>
            </a:r>
            <a:r>
              <a:rPr lang="en-US" altLang="zh-TW" sz="1600" dirty="0">
                <a:solidFill>
                  <a:srgbClr val="FF0000"/>
                </a:solidFill>
              </a:rPr>
              <a:t>API</a:t>
            </a:r>
            <a:r>
              <a:rPr lang="zh-TW" altLang="en-US" sz="1600" dirty="0">
                <a:solidFill>
                  <a:srgbClr val="FF0000"/>
                </a:solidFill>
              </a:rPr>
              <a:t>方式</a:t>
            </a:r>
            <a:r>
              <a:rPr lang="zh-TW" altLang="en-US" sz="1600" dirty="0">
                <a:solidFill>
                  <a:schemeClr val="tx1"/>
                </a:solidFill>
              </a:rPr>
              <a:t>下載，且</a:t>
            </a:r>
            <a:r>
              <a:rPr lang="en-US" altLang="zh-TW" sz="1600" dirty="0">
                <a:solidFill>
                  <a:schemeClr val="tx1"/>
                </a:solidFill>
              </a:rPr>
              <a:t>API</a:t>
            </a:r>
            <a:r>
              <a:rPr lang="zh-TW" altLang="en-US" sz="1600" dirty="0">
                <a:solidFill>
                  <a:schemeClr val="tx1"/>
                </a:solidFill>
              </a:rPr>
              <a:t>須</a:t>
            </a:r>
            <a:r>
              <a:rPr lang="zh-TW" altLang="en-US" sz="1600" dirty="0">
                <a:solidFill>
                  <a:srgbClr val="FF0000"/>
                </a:solidFill>
              </a:rPr>
              <a:t>符合</a:t>
            </a:r>
            <a:r>
              <a:rPr lang="en-US" altLang="zh-TW" sz="1600" dirty="0">
                <a:solidFill>
                  <a:srgbClr val="FF0000"/>
                </a:solidFill>
              </a:rPr>
              <a:t>OAS</a:t>
            </a:r>
            <a:r>
              <a:rPr lang="zh-TW" altLang="en-US" sz="1600" dirty="0">
                <a:solidFill>
                  <a:srgbClr val="FF0000"/>
                </a:solidFill>
              </a:rPr>
              <a:t>標準</a:t>
            </a:r>
            <a:r>
              <a:rPr lang="en-US" altLang="zh-TW" sz="1600" dirty="0">
                <a:solidFill>
                  <a:schemeClr val="tx1"/>
                </a:solidFill>
              </a:rPr>
              <a:t>(</a:t>
            </a:r>
            <a:r>
              <a:rPr lang="en-US" altLang="zh-TW" sz="1600" dirty="0" err="1">
                <a:solidFill>
                  <a:schemeClr val="tx1"/>
                </a:solidFill>
              </a:rPr>
              <a:t>OpenAPI</a:t>
            </a:r>
            <a:r>
              <a:rPr lang="en-US" altLang="zh-TW" sz="1600" dirty="0">
                <a:solidFill>
                  <a:schemeClr val="tx1"/>
                </a:solidFill>
              </a:rPr>
              <a:t>  Specification)</a:t>
            </a:r>
            <a:r>
              <a:rPr lang="zh-TW" altLang="en-US" sz="1600" dirty="0">
                <a:solidFill>
                  <a:schemeClr val="tx1"/>
                </a:solidFill>
              </a:rPr>
              <a:t>，俾民間便利運用。</a:t>
            </a:r>
            <a:endParaRPr lang="en-US" altLang="zh-TW" sz="1600" dirty="0">
              <a:solidFill>
                <a:schemeClr val="tx1"/>
              </a:solidFill>
            </a:endParaRPr>
          </a:p>
          <a:p>
            <a:pPr marL="442913" indent="-285750" algn="l">
              <a:buFont typeface="Arial" panose="020B0604020202020204" pitchFamily="34" charset="0"/>
              <a:buChar char="•"/>
              <a:defRPr/>
            </a:pPr>
            <a:r>
              <a:rPr lang="zh-TW" altLang="en-US" sz="1600" dirty="0">
                <a:solidFill>
                  <a:schemeClr val="tx1"/>
                </a:solidFill>
              </a:rPr>
              <a:t>本部目前通過政府資料開放平臺</a:t>
            </a:r>
            <a:r>
              <a:rPr lang="en-US" altLang="zh-TW" sz="1600" dirty="0">
                <a:solidFill>
                  <a:schemeClr val="tx1"/>
                </a:solidFill>
              </a:rPr>
              <a:t>OAS</a:t>
            </a:r>
            <a:r>
              <a:rPr lang="zh-TW" altLang="en-US" sz="1600" dirty="0">
                <a:solidFill>
                  <a:schemeClr val="tx1"/>
                </a:solidFill>
              </a:rPr>
              <a:t>驗證之</a:t>
            </a:r>
            <a:r>
              <a:rPr lang="en-US" altLang="zh-TW" sz="1600" dirty="0">
                <a:solidFill>
                  <a:schemeClr val="tx1"/>
                </a:solidFill>
              </a:rPr>
              <a:t>API</a:t>
            </a:r>
            <a:r>
              <a:rPr lang="zh-TW" altLang="en-US" sz="1600" dirty="0">
                <a:solidFill>
                  <a:schemeClr val="tx1"/>
                </a:solidFill>
              </a:rPr>
              <a:t>格式資料集</a:t>
            </a:r>
            <a:r>
              <a:rPr lang="zh-TW" altLang="en-US" sz="1600" dirty="0">
                <a:solidFill>
                  <a:srgbClr val="FF0000"/>
                </a:solidFill>
              </a:rPr>
              <a:t>共有</a:t>
            </a:r>
            <a:r>
              <a:rPr lang="en-US" altLang="zh-TW" sz="1600" dirty="0">
                <a:solidFill>
                  <a:srgbClr val="FF0000"/>
                </a:solidFill>
              </a:rPr>
              <a:t>37</a:t>
            </a:r>
            <a:r>
              <a:rPr lang="zh-TW" altLang="en-US" sz="1600" dirty="0">
                <a:solidFill>
                  <a:srgbClr val="FF0000"/>
                </a:solidFill>
              </a:rPr>
              <a:t>筆</a:t>
            </a:r>
            <a:r>
              <a:rPr lang="zh-TW" altLang="en-US" sz="1600" dirty="0">
                <a:solidFill>
                  <a:schemeClr val="tx1"/>
                </a:solidFill>
              </a:rPr>
              <a:t>，包含商業司</a:t>
            </a:r>
            <a:r>
              <a:rPr lang="en-US" altLang="zh-TW" sz="1600" dirty="0">
                <a:solidFill>
                  <a:schemeClr val="tx1"/>
                </a:solidFill>
              </a:rPr>
              <a:t>17</a:t>
            </a:r>
            <a:r>
              <a:rPr lang="zh-TW" altLang="en-US" sz="1600" dirty="0">
                <a:solidFill>
                  <a:schemeClr val="tx1"/>
                </a:solidFill>
              </a:rPr>
              <a:t>筆、水利署</a:t>
            </a:r>
            <a:r>
              <a:rPr lang="en-US" altLang="zh-TW" sz="1600" dirty="0">
                <a:solidFill>
                  <a:schemeClr val="tx1"/>
                </a:solidFill>
              </a:rPr>
              <a:t>10</a:t>
            </a:r>
            <a:r>
              <a:rPr lang="zh-TW" altLang="en-US" sz="1600" dirty="0">
                <a:solidFill>
                  <a:schemeClr val="tx1"/>
                </a:solidFill>
              </a:rPr>
              <a:t>筆、中小企業處</a:t>
            </a:r>
            <a:r>
              <a:rPr lang="en-US" altLang="zh-TW" sz="1600" dirty="0">
                <a:solidFill>
                  <a:schemeClr val="tx1"/>
                </a:solidFill>
              </a:rPr>
              <a:t>8</a:t>
            </a:r>
            <a:r>
              <a:rPr lang="zh-TW" altLang="en-US" sz="1600" dirty="0">
                <a:solidFill>
                  <a:schemeClr val="tx1"/>
                </a:solidFill>
              </a:rPr>
              <a:t>筆、國際貿易局</a:t>
            </a:r>
            <a:r>
              <a:rPr lang="en-US" altLang="zh-TW" sz="1600" dirty="0">
                <a:solidFill>
                  <a:schemeClr val="tx1"/>
                </a:solidFill>
              </a:rPr>
              <a:t>2</a:t>
            </a:r>
            <a:r>
              <a:rPr lang="zh-TW" altLang="en-US" sz="1600" dirty="0">
                <a:solidFill>
                  <a:schemeClr val="tx1"/>
                </a:solidFill>
              </a:rPr>
              <a:t>筆。</a:t>
            </a:r>
            <a:endParaRPr lang="en-US" altLang="zh-TW" sz="1600" dirty="0">
              <a:solidFill>
                <a:schemeClr val="tx1"/>
              </a:solidFill>
            </a:endParaRPr>
          </a:p>
          <a:p>
            <a:pPr marL="442913" indent="-285750" algn="l">
              <a:lnSpc>
                <a:spcPct val="150000"/>
              </a:lnSpc>
              <a:buFont typeface="Arial" panose="020B0604020202020204" pitchFamily="34" charset="0"/>
              <a:buChar char="•"/>
              <a:defRPr/>
            </a:pPr>
            <a:endParaRPr lang="en-US" altLang="zh-TW" sz="1600" dirty="0">
              <a:solidFill>
                <a:schemeClr val="tx1"/>
              </a:solidFill>
            </a:endParaRPr>
          </a:p>
        </p:txBody>
      </p:sp>
      <p:sp>
        <p:nvSpPr>
          <p:cNvPr id="17" name="五邊形 16"/>
          <p:cNvSpPr/>
          <p:nvPr/>
        </p:nvSpPr>
        <p:spPr>
          <a:xfrm>
            <a:off x="174132" y="3408476"/>
            <a:ext cx="1552876" cy="380564"/>
          </a:xfrm>
          <a:prstGeom prst="homePlate">
            <a:avLst/>
          </a:prstGeom>
          <a:ln>
            <a:headEnd/>
            <a:tailEnd/>
          </a:ln>
          <a:effectLst>
            <a:glow rad="101600">
              <a:schemeClr val="accent1">
                <a:satMod val="175000"/>
                <a:alpha val="40000"/>
              </a:schemeClr>
            </a:glow>
          </a:effectLst>
        </p:spPr>
        <p:style>
          <a:lnRef idx="2">
            <a:schemeClr val="accent5">
              <a:shade val="50000"/>
            </a:schemeClr>
          </a:lnRef>
          <a:fillRef idx="1">
            <a:schemeClr val="accent5"/>
          </a:fillRef>
          <a:effectRef idx="0">
            <a:schemeClr val="accent5"/>
          </a:effectRef>
          <a:fontRef idx="minor">
            <a:schemeClr val="lt1"/>
          </a:fontRef>
        </p:style>
        <p:txBody>
          <a:bodyPr tIns="0" bIns="0" anchor="ctr"/>
          <a:lstStyle/>
          <a:p>
            <a:pPr marL="18900">
              <a:lnSpc>
                <a:spcPts val="2400"/>
              </a:lnSpc>
              <a:spcBef>
                <a:spcPct val="0"/>
              </a:spcBef>
              <a:buClr>
                <a:srgbClr val="FF6600"/>
              </a:buClr>
              <a:buSzPct val="120000"/>
            </a:pPr>
            <a:r>
              <a:rPr lang="en-US" altLang="zh-TW" sz="1600" b="1" dirty="0">
                <a:solidFill>
                  <a:schemeClr val="bg1"/>
                </a:solidFill>
                <a:latin typeface="微軟正黑體" panose="020B0604030504040204" pitchFamily="34" charset="-120"/>
                <a:ea typeface="微軟正黑體" panose="020B0604030504040204" pitchFamily="34" charset="-120"/>
              </a:rPr>
              <a:t>API</a:t>
            </a:r>
            <a:r>
              <a:rPr lang="zh-TW" altLang="en-US" sz="1600" b="1" dirty="0">
                <a:solidFill>
                  <a:schemeClr val="bg1"/>
                </a:solidFill>
                <a:latin typeface="微軟正黑體" panose="020B0604030504040204" pitchFamily="34" charset="-120"/>
                <a:ea typeface="微軟正黑體" panose="020B0604030504040204" pitchFamily="34" charset="-120"/>
              </a:rPr>
              <a:t>應用實例：</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pic>
        <p:nvPicPr>
          <p:cNvPr id="2" name="圖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132" y="3984056"/>
            <a:ext cx="4427984" cy="2663990"/>
          </a:xfrm>
          <a:prstGeom prst="rect">
            <a:avLst/>
          </a:prstGeom>
        </p:spPr>
      </p:pic>
      <p:pic>
        <p:nvPicPr>
          <p:cNvPr id="3" name="圖片 2"/>
          <p:cNvPicPr>
            <a:picLocks noChangeAspect="1"/>
          </p:cNvPicPr>
          <p:nvPr/>
        </p:nvPicPr>
        <p:blipFill rotWithShape="1">
          <a:blip r:embed="rId3" cstate="print">
            <a:extLst>
              <a:ext uri="{28A0092B-C50C-407E-A947-70E740481C1C}">
                <a14:useLocalDpi xmlns:a14="http://schemas.microsoft.com/office/drawing/2010/main" val="0"/>
              </a:ext>
            </a:extLst>
          </a:blip>
          <a:srcRect l="5225" t="8610" r="5851"/>
          <a:stretch/>
        </p:blipFill>
        <p:spPr>
          <a:xfrm>
            <a:off x="3128255" y="3404176"/>
            <a:ext cx="6011925" cy="2152113"/>
          </a:xfrm>
          <a:prstGeom prst="rect">
            <a:avLst/>
          </a:prstGeom>
        </p:spPr>
      </p:pic>
      <p:sp>
        <p:nvSpPr>
          <p:cNvPr id="15" name="上彎箭號 14"/>
          <p:cNvSpPr/>
          <p:nvPr/>
        </p:nvSpPr>
        <p:spPr>
          <a:xfrm>
            <a:off x="4499992" y="5517232"/>
            <a:ext cx="1512168" cy="1030861"/>
          </a:xfrm>
          <a:prstGeom prst="bentUpArrow">
            <a:avLst>
              <a:gd name="adj1" fmla="val 23833"/>
              <a:gd name="adj2" fmla="val 32751"/>
              <a:gd name="adj3" fmla="val 32461"/>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zh-TW" altLang="en-US"/>
          </a:p>
        </p:txBody>
      </p:sp>
      <p:sp>
        <p:nvSpPr>
          <p:cNvPr id="5" name="圓角矩形 4"/>
          <p:cNvSpPr/>
          <p:nvPr/>
        </p:nvSpPr>
        <p:spPr>
          <a:xfrm>
            <a:off x="3923928" y="3789040"/>
            <a:ext cx="3240360" cy="504056"/>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9" name="圓角矩形 18"/>
          <p:cNvSpPr/>
          <p:nvPr/>
        </p:nvSpPr>
        <p:spPr>
          <a:xfrm>
            <a:off x="6012160" y="4888994"/>
            <a:ext cx="2232248" cy="504056"/>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Tree>
    <p:extLst>
      <p:ext uri="{BB962C8B-B14F-4D97-AF65-F5344CB8AC3E}">
        <p14:creationId xmlns:p14="http://schemas.microsoft.com/office/powerpoint/2010/main" val="32254039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194" y="2794621"/>
            <a:ext cx="5736111" cy="4051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投影片編號版面配置區 3"/>
          <p:cNvSpPr>
            <a:spLocks noGrp="1"/>
          </p:cNvSpPr>
          <p:nvPr>
            <p:ph type="sldNum" sz="quarter" idx="4"/>
          </p:nvPr>
        </p:nvSpPr>
        <p:spPr/>
        <p:txBody>
          <a:bodyPr/>
          <a:lstStyle/>
          <a:p>
            <a:fld id="{FB38DC22-E2C8-4860-938B-CEF6F87D8911}" type="slidenum">
              <a:rPr lang="zh-TW" altLang="en-US" smtClean="0"/>
              <a:pPr/>
              <a:t>15</a:t>
            </a:fld>
            <a:endParaRPr lang="zh-TW" altLang="en-US" dirty="0"/>
          </a:p>
        </p:txBody>
      </p:sp>
      <p:sp>
        <p:nvSpPr>
          <p:cNvPr id="7" name="AutoShape 11"/>
          <p:cNvSpPr>
            <a:spLocks noChangeArrowheads="1"/>
          </p:cNvSpPr>
          <p:nvPr/>
        </p:nvSpPr>
        <p:spPr bwMode="auto">
          <a:xfrm>
            <a:off x="2253604" y="1193611"/>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3.</a:t>
            </a:r>
            <a:r>
              <a:rPr lang="zh-TW" altLang="en-US" sz="2400" b="1" dirty="0">
                <a:latin typeface="微軟正黑體" pitchFamily="34" charset="-120"/>
                <a:ea typeface="微軟正黑體" pitchFamily="34" charset="-120"/>
              </a:rPr>
              <a:t>強化資料集品質檢核作業</a:t>
            </a:r>
            <a:r>
              <a:rPr lang="en-US" altLang="zh-TW" sz="2400" b="1" dirty="0">
                <a:latin typeface="微軟正黑體" pitchFamily="34" charset="-120"/>
                <a:ea typeface="微軟正黑體" pitchFamily="34" charset="-120"/>
              </a:rPr>
              <a:t>(4/4)</a:t>
            </a:r>
            <a:endParaRPr lang="zh-TW" altLang="en-US" sz="2400" b="1" dirty="0">
              <a:latin typeface="微軟正黑體" pitchFamily="34" charset="-120"/>
              <a:ea typeface="微軟正黑體" pitchFamily="34" charset="-120"/>
            </a:endParaRPr>
          </a:p>
        </p:txBody>
      </p:sp>
      <p:sp>
        <p:nvSpPr>
          <p:cNvPr id="10"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
        <p:nvSpPr>
          <p:cNvPr id="19" name="圓角矩形 18"/>
          <p:cNvSpPr/>
          <p:nvPr/>
        </p:nvSpPr>
        <p:spPr>
          <a:xfrm>
            <a:off x="3491881" y="5661248"/>
            <a:ext cx="1872208"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0" name="圓角矩形 19"/>
          <p:cNvSpPr/>
          <p:nvPr/>
        </p:nvSpPr>
        <p:spPr>
          <a:xfrm>
            <a:off x="5389096" y="3212976"/>
            <a:ext cx="1966210" cy="108012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1" name="內容版面配置區 2"/>
          <p:cNvSpPr>
            <a:spLocks noGrp="1"/>
          </p:cNvSpPr>
          <p:nvPr>
            <p:ph idx="1"/>
          </p:nvPr>
        </p:nvSpPr>
        <p:spPr>
          <a:xfrm>
            <a:off x="179987" y="1784895"/>
            <a:ext cx="8640961" cy="996033"/>
          </a:xfrm>
          <a:noFill/>
          <a:ln>
            <a:noFill/>
          </a:ln>
        </p:spPr>
        <p:txBody>
          <a:bodyPr wrap="square" lIns="36000" tIns="36000" rIns="36000" bIns="36000" anchor="ctr" anchorCtr="0">
            <a:spAutoFit/>
          </a:bodyPr>
          <a:lstStyle/>
          <a:p>
            <a:pPr marL="157163" indent="0" algn="l">
              <a:buNone/>
              <a:defRPr/>
            </a:pPr>
            <a:r>
              <a:rPr lang="en-US" altLang="zh-TW" sz="1800" dirty="0">
                <a:solidFill>
                  <a:schemeClr val="tx1"/>
                </a:solidFill>
              </a:rPr>
              <a:t>(4)</a:t>
            </a:r>
            <a:r>
              <a:rPr lang="zh-TW" altLang="en-US" sz="1800" dirty="0">
                <a:solidFill>
                  <a:schemeClr val="tx1"/>
                </a:solidFill>
              </a:rPr>
              <a:t>訂定</a:t>
            </a:r>
            <a:r>
              <a:rPr lang="zh-TW" altLang="en-US" sz="1800" dirty="0">
                <a:solidFill>
                  <a:srgbClr val="FF0000"/>
                </a:solidFill>
              </a:rPr>
              <a:t>領域資料標準</a:t>
            </a:r>
            <a:r>
              <a:rPr lang="zh-TW" altLang="en-US" sz="1800" dirty="0"/>
              <a:t>：</a:t>
            </a:r>
            <a:endParaRPr lang="en-US" altLang="zh-TW" sz="1800" dirty="0"/>
          </a:p>
          <a:p>
            <a:pPr marL="442913" indent="-285750" algn="l">
              <a:buFont typeface="Arial" panose="020B0604020202020204" pitchFamily="34" charset="0"/>
              <a:buChar char="•"/>
              <a:defRPr/>
            </a:pPr>
            <a:r>
              <a:rPr lang="zh-TW" altLang="en-US" sz="1600" dirty="0">
                <a:solidFill>
                  <a:schemeClr val="tx1"/>
                </a:solidFill>
              </a:rPr>
              <a:t>本部已訂定「</a:t>
            </a:r>
            <a:r>
              <a:rPr lang="zh-TW" altLang="en-US" sz="1600" dirty="0">
                <a:solidFill>
                  <a:srgbClr val="FF0000"/>
                </a:solidFill>
              </a:rPr>
              <a:t>商工領域資料標準</a:t>
            </a:r>
            <a:r>
              <a:rPr lang="zh-TW" altLang="en-US" sz="1600" dirty="0">
                <a:solidFill>
                  <a:schemeClr val="tx1"/>
                </a:solidFill>
              </a:rPr>
              <a:t>」</a:t>
            </a:r>
            <a:r>
              <a:rPr lang="en-US" altLang="zh-TW" sz="1600" dirty="0">
                <a:solidFill>
                  <a:schemeClr val="tx1"/>
                </a:solidFill>
              </a:rPr>
              <a:t>(</a:t>
            </a:r>
            <a:r>
              <a:rPr lang="zh-TW" altLang="en-US" sz="1600" dirty="0">
                <a:solidFill>
                  <a:schemeClr val="tx1"/>
                </a:solidFill>
              </a:rPr>
              <a:t>商業司</a:t>
            </a:r>
            <a:r>
              <a:rPr lang="en-US" altLang="zh-TW" sz="1600" dirty="0">
                <a:solidFill>
                  <a:schemeClr val="tx1"/>
                </a:solidFill>
              </a:rPr>
              <a:t>)</a:t>
            </a:r>
            <a:r>
              <a:rPr lang="zh-TW" altLang="en-US" sz="1600" dirty="0">
                <a:solidFill>
                  <a:schemeClr val="tx1"/>
                </a:solidFill>
              </a:rPr>
              <a:t>及「</a:t>
            </a:r>
            <a:r>
              <a:rPr lang="zh-TW" altLang="en-US" sz="1600" dirty="0">
                <a:solidFill>
                  <a:srgbClr val="FF0000"/>
                </a:solidFill>
              </a:rPr>
              <a:t>水資源主題資料標準</a:t>
            </a:r>
            <a:r>
              <a:rPr lang="zh-TW" altLang="en-US" sz="1600" dirty="0">
                <a:solidFill>
                  <a:schemeClr val="tx1"/>
                </a:solidFill>
              </a:rPr>
              <a:t>」</a:t>
            </a:r>
            <a:r>
              <a:rPr lang="en-US" altLang="zh-TW" sz="1600" dirty="0">
                <a:solidFill>
                  <a:schemeClr val="tx1"/>
                </a:solidFill>
              </a:rPr>
              <a:t>(</a:t>
            </a:r>
            <a:r>
              <a:rPr lang="zh-TW" altLang="en-US" sz="1600" dirty="0">
                <a:solidFill>
                  <a:schemeClr val="tx1"/>
                </a:solidFill>
              </a:rPr>
              <a:t>水利署</a:t>
            </a:r>
            <a:r>
              <a:rPr lang="en-US" altLang="zh-TW" sz="1600" dirty="0">
                <a:solidFill>
                  <a:schemeClr val="tx1"/>
                </a:solidFill>
              </a:rPr>
              <a:t>)</a:t>
            </a:r>
            <a:r>
              <a:rPr lang="zh-TW" altLang="en-US" sz="1600" dirty="0">
                <a:solidFill>
                  <a:schemeClr val="tx1"/>
                </a:solidFill>
              </a:rPr>
              <a:t>，並上架至政府資料標準平臺，供各界檢索參用。</a:t>
            </a:r>
            <a:endParaRPr lang="en-US" altLang="zh-TW" sz="1600" dirty="0">
              <a:solidFill>
                <a:schemeClr val="tx1"/>
              </a:solidFill>
            </a:endParaRPr>
          </a:p>
        </p:txBody>
      </p:sp>
    </p:spTree>
    <p:extLst>
      <p:ext uri="{BB962C8B-B14F-4D97-AF65-F5344CB8AC3E}">
        <p14:creationId xmlns:p14="http://schemas.microsoft.com/office/powerpoint/2010/main" val="3717067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16</a:t>
            </a:fld>
            <a:endParaRPr lang="zh-TW" altLang="en-US" dirty="0"/>
          </a:p>
        </p:txBody>
      </p:sp>
      <p:sp>
        <p:nvSpPr>
          <p:cNvPr id="7" name="AutoShape 11"/>
          <p:cNvSpPr>
            <a:spLocks noChangeArrowheads="1"/>
          </p:cNvSpPr>
          <p:nvPr/>
        </p:nvSpPr>
        <p:spPr bwMode="auto">
          <a:xfrm>
            <a:off x="1619672" y="1193611"/>
            <a:ext cx="6048672"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en-US" altLang="zh-TW" sz="2400" b="1" dirty="0">
                <a:latin typeface="微軟正黑體" pitchFamily="34" charset="-120"/>
                <a:ea typeface="微軟正黑體" pitchFamily="34" charset="-120"/>
              </a:rPr>
              <a:t>4.</a:t>
            </a:r>
            <a:r>
              <a:rPr lang="zh-TW" altLang="en-US" sz="2400" b="1" dirty="0">
                <a:latin typeface="微軟正黑體" pitchFamily="34" charset="-120"/>
                <a:ea typeface="微軟正黑體" pitchFamily="34" charset="-120"/>
              </a:rPr>
              <a:t>快速反應民眾意見回饋及資料集需求處理</a:t>
            </a:r>
          </a:p>
        </p:txBody>
      </p:sp>
      <p:sp>
        <p:nvSpPr>
          <p:cNvPr id="10"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grpSp>
        <p:nvGrpSpPr>
          <p:cNvPr id="6" name="群組 5"/>
          <p:cNvGrpSpPr/>
          <p:nvPr/>
        </p:nvGrpSpPr>
        <p:grpSpPr>
          <a:xfrm>
            <a:off x="97548" y="2140917"/>
            <a:ext cx="9036920" cy="4024387"/>
            <a:chOff x="97548" y="2140917"/>
            <a:chExt cx="9036920" cy="4024387"/>
          </a:xfrm>
        </p:grpSpPr>
        <p:grpSp>
          <p:nvGrpSpPr>
            <p:cNvPr id="3" name="群組 2"/>
            <p:cNvGrpSpPr/>
            <p:nvPr/>
          </p:nvGrpSpPr>
          <p:grpSpPr>
            <a:xfrm>
              <a:off x="97548" y="2140917"/>
              <a:ext cx="9036920" cy="4024387"/>
              <a:chOff x="97548" y="2346907"/>
              <a:chExt cx="9036920" cy="4024387"/>
            </a:xfrm>
          </p:grpSpPr>
          <p:sp>
            <p:nvSpPr>
              <p:cNvPr id="9" name="矩形 8"/>
              <p:cNvSpPr/>
              <p:nvPr/>
            </p:nvSpPr>
            <p:spPr>
              <a:xfrm>
                <a:off x="4572000" y="2407781"/>
                <a:ext cx="4536504" cy="330860"/>
              </a:xfrm>
              <a:prstGeom prst="rect">
                <a:avLst/>
              </a:prstGeom>
            </p:spPr>
            <p:txBody>
              <a:bodyPr wrap="square">
                <a:spAutoFit/>
              </a:bodyPr>
              <a:lstStyle/>
              <a:p>
                <a:pPr marL="93663" indent="-93663" fontAlgn="auto">
                  <a:spcBef>
                    <a:spcPts val="0"/>
                  </a:spcBef>
                  <a:spcAft>
                    <a:spcPts val="0"/>
                  </a:spcAft>
                  <a:buFont typeface="Arial" panose="020B0604020202020204" pitchFamily="34" charset="0"/>
                  <a:buChar char="•"/>
                </a:pPr>
                <a:r>
                  <a:rPr lang="zh-TW" altLang="en-US" sz="1550" b="1" dirty="0">
                    <a:solidFill>
                      <a:srgbClr val="9BBB59">
                        <a:lumMod val="75000"/>
                      </a:srgbClr>
                    </a:solidFill>
                    <a:latin typeface="微軟正黑體" panose="020B0604030504040204" pitchFamily="34" charset="-120"/>
                    <a:ea typeface="微軟正黑體" panose="020B0604030504040204" pitchFamily="34" charset="-120"/>
                  </a:rPr>
                  <a:t>應於收到建議後</a:t>
                </a:r>
                <a:r>
                  <a:rPr lang="zh-TW" altLang="en-US" sz="1550" b="1" u="sng" dirty="0">
                    <a:solidFill>
                      <a:srgbClr val="9BBB59">
                        <a:lumMod val="75000"/>
                      </a:srgbClr>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十個工作天</a:t>
                </a:r>
                <a:r>
                  <a:rPr lang="zh-TW" altLang="en-US" sz="1550" b="1" dirty="0">
                    <a:solidFill>
                      <a:srgbClr val="9BBB59">
                        <a:lumMod val="75000"/>
                      </a:srgbClr>
                    </a:solidFill>
                    <a:latin typeface="微軟正黑體" panose="020B0604030504040204" pitchFamily="34" charset="-120"/>
                    <a:ea typeface="微軟正黑體" panose="020B0604030504040204" pitchFamily="34" charset="-120"/>
                  </a:rPr>
                  <a:t>內，以開放格式提供。</a:t>
                </a:r>
              </a:p>
            </p:txBody>
          </p:sp>
          <p:sp>
            <p:nvSpPr>
              <p:cNvPr id="11" name="矩形 10"/>
              <p:cNvSpPr/>
              <p:nvPr/>
            </p:nvSpPr>
            <p:spPr>
              <a:xfrm>
                <a:off x="5937349" y="4394495"/>
                <a:ext cx="3197119" cy="1292662"/>
              </a:xfrm>
              <a:prstGeom prst="rect">
                <a:avLst/>
              </a:prstGeom>
            </p:spPr>
            <p:txBody>
              <a:bodyPr wrap="square">
                <a:spAutoFit/>
              </a:bodyPr>
              <a:lstStyle/>
              <a:p>
                <a:pPr marL="93663" indent="-93663" fontAlgn="auto">
                  <a:spcBef>
                    <a:spcPts val="0"/>
                  </a:spcBef>
                  <a:spcAft>
                    <a:spcPts val="0"/>
                  </a:spcAft>
                  <a:buFont typeface="Arial" panose="020B0604020202020204" pitchFamily="34" charset="0"/>
                  <a:buChar char="•"/>
                </a:pPr>
                <a:r>
                  <a:rPr lang="zh-TW" altLang="en-US" sz="1550" b="1" dirty="0">
                    <a:solidFill>
                      <a:srgbClr val="C00000"/>
                    </a:solidFill>
                    <a:latin typeface="微軟正黑體" panose="020B0604030504040204" pitchFamily="34" charset="-120"/>
                    <a:ea typeface="微軟正黑體" panose="020B0604030504040204" pitchFamily="34" charset="-120"/>
                  </a:rPr>
                  <a:t>民眾建議提供之資料若為「不開放資料」，機關應於收到建議後</a:t>
                </a:r>
                <a:r>
                  <a:rPr lang="zh-TW" altLang="en-US" sz="1550"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十個工作天</a:t>
                </a:r>
                <a:r>
                  <a:rPr lang="zh-TW" altLang="en-US" sz="1550" b="1" dirty="0">
                    <a:solidFill>
                      <a:srgbClr val="C00000"/>
                    </a:solidFill>
                    <a:latin typeface="微軟正黑體" panose="020B0604030504040204" pitchFamily="34" charset="-120"/>
                    <a:ea typeface="微軟正黑體" panose="020B0604030504040204" pitchFamily="34" charset="-120"/>
                  </a:rPr>
                  <a:t>內回復不提供之原因。</a:t>
                </a:r>
                <a:endParaRPr lang="en-US" altLang="zh-TW" sz="1550" b="1" dirty="0">
                  <a:solidFill>
                    <a:srgbClr val="C00000"/>
                  </a:solidFill>
                  <a:latin typeface="微軟正黑體" panose="020B0604030504040204" pitchFamily="34" charset="-120"/>
                  <a:ea typeface="微軟正黑體" panose="020B0604030504040204" pitchFamily="34" charset="-120"/>
                </a:endParaRPr>
              </a:p>
              <a:p>
                <a:pPr marL="93663" indent="-93663" fontAlgn="auto">
                  <a:spcBef>
                    <a:spcPts val="0"/>
                  </a:spcBef>
                  <a:spcAft>
                    <a:spcPts val="0"/>
                  </a:spcAft>
                  <a:buFont typeface="Arial" panose="020B0604020202020204" pitchFamily="34" charset="0"/>
                  <a:buChar char="•"/>
                </a:pPr>
                <a:r>
                  <a:rPr lang="zh-TW" altLang="en-US" sz="1550" b="1" dirty="0">
                    <a:solidFill>
                      <a:srgbClr val="C00000"/>
                    </a:solidFill>
                    <a:latin typeface="微軟正黑體" panose="020B0604030504040204" pitchFamily="34" charset="-120"/>
                    <a:ea typeface="微軟正黑體" panose="020B0604030504040204" pitchFamily="34" charset="-120"/>
                  </a:rPr>
                  <a:t>若不提供之原因為法規限制，應於回復內容一併說明法條內容</a:t>
                </a:r>
                <a:r>
                  <a:rPr lang="zh-TW" altLang="en-US" sz="1600" b="1" dirty="0">
                    <a:solidFill>
                      <a:srgbClr val="C00000"/>
                    </a:solidFill>
                    <a:latin typeface="微軟正黑體" panose="020B0604030504040204" pitchFamily="34" charset="-120"/>
                    <a:ea typeface="微軟正黑體" panose="020B0604030504040204" pitchFamily="34" charset="-120"/>
                  </a:rPr>
                  <a:t>。</a:t>
                </a:r>
              </a:p>
            </p:txBody>
          </p:sp>
          <p:sp>
            <p:nvSpPr>
              <p:cNvPr id="12" name="矩形 11"/>
              <p:cNvSpPr/>
              <p:nvPr/>
            </p:nvSpPr>
            <p:spPr bwMode="auto">
              <a:xfrm>
                <a:off x="861393" y="2346907"/>
                <a:ext cx="3180521" cy="1513909"/>
              </a:xfrm>
              <a:prstGeom prst="rect">
                <a:avLst/>
              </a:prstGeom>
              <a:noFill/>
              <a:ln w="9525">
                <a:noFill/>
                <a:round/>
                <a:headEnd/>
                <a:tailEnd/>
              </a:ln>
              <a:effectLst>
                <a:prstShdw prst="shdw17" dist="17961" dir="2700000">
                  <a:srgbClr val="D9D9FF">
                    <a:gamma/>
                    <a:shade val="60000"/>
                    <a:invGamma/>
                  </a:srgbClr>
                </a:prstShdw>
              </a:effectLst>
            </p:spPr>
            <p:txBody>
              <a:bodyPr wrap="none"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TW" altLang="en-US" sz="1800" b="0" i="0" u="none" strike="noStrike" kern="0" cap="none" spc="0" normalizeH="0" baseline="0" noProof="0">
                  <a:ln>
                    <a:noFill/>
                  </a:ln>
                  <a:solidFill>
                    <a:prstClr val="black"/>
                  </a:solidFill>
                  <a:effectLst/>
                  <a:uLnTx/>
                  <a:uFillTx/>
                </a:endParaRPr>
              </a:p>
            </p:txBody>
          </p:sp>
          <p:cxnSp>
            <p:nvCxnSpPr>
              <p:cNvPr id="13" name="直線接點 12"/>
              <p:cNvCxnSpPr/>
              <p:nvPr/>
            </p:nvCxnSpPr>
            <p:spPr>
              <a:xfrm>
                <a:off x="1769083" y="3779006"/>
                <a:ext cx="7272276" cy="0"/>
              </a:xfrm>
              <a:prstGeom prst="line">
                <a:avLst/>
              </a:prstGeom>
              <a:noFill/>
              <a:ln w="9525" cap="flat" cmpd="sng" algn="ctr">
                <a:solidFill>
                  <a:sysClr val="window" lastClr="FFFFFF">
                    <a:lumMod val="50000"/>
                  </a:sysClr>
                </a:solidFill>
                <a:prstDash val="lgDash"/>
              </a:ln>
              <a:effectLst/>
            </p:spPr>
          </p:cxnSp>
          <p:cxnSp>
            <p:nvCxnSpPr>
              <p:cNvPr id="15" name="直線接點 14"/>
              <p:cNvCxnSpPr/>
              <p:nvPr/>
            </p:nvCxnSpPr>
            <p:spPr>
              <a:xfrm>
                <a:off x="1843731" y="2891088"/>
                <a:ext cx="7272276" cy="0"/>
              </a:xfrm>
              <a:prstGeom prst="line">
                <a:avLst/>
              </a:prstGeom>
              <a:noFill/>
              <a:ln w="9525" cap="flat" cmpd="sng" algn="ctr">
                <a:solidFill>
                  <a:sysClr val="window" lastClr="FFFFFF">
                    <a:lumMod val="50000"/>
                  </a:sysClr>
                </a:solidFill>
                <a:prstDash val="lgDash"/>
              </a:ln>
              <a:effectLst/>
            </p:spPr>
          </p:cxnSp>
          <p:pic>
            <p:nvPicPr>
              <p:cNvPr id="16" name="圖片 15"/>
              <p:cNvPicPr>
                <a:picLocks noChangeAspect="1"/>
              </p:cNvPicPr>
              <p:nvPr/>
            </p:nvPicPr>
            <p:blipFill>
              <a:blip r:embed="rId2"/>
              <a:stretch>
                <a:fillRect/>
              </a:stretch>
            </p:blipFill>
            <p:spPr>
              <a:xfrm>
                <a:off x="97548" y="2346907"/>
                <a:ext cx="5820751" cy="4024387"/>
              </a:xfrm>
              <a:prstGeom prst="rect">
                <a:avLst/>
              </a:prstGeom>
            </p:spPr>
          </p:pic>
          <p:sp>
            <p:nvSpPr>
              <p:cNvPr id="17" name="矩形 16"/>
              <p:cNvSpPr/>
              <p:nvPr/>
            </p:nvSpPr>
            <p:spPr>
              <a:xfrm>
                <a:off x="4853385" y="2986338"/>
                <a:ext cx="4235600" cy="569387"/>
              </a:xfrm>
              <a:prstGeom prst="rect">
                <a:avLst/>
              </a:prstGeom>
            </p:spPr>
            <p:txBody>
              <a:bodyPr wrap="square">
                <a:spAutoFit/>
              </a:bodyPr>
              <a:lstStyle/>
              <a:p>
                <a:pPr marL="93663" indent="-93663" fontAlgn="auto">
                  <a:spcBef>
                    <a:spcPts val="0"/>
                  </a:spcBef>
                  <a:spcAft>
                    <a:spcPts val="0"/>
                  </a:spcAft>
                  <a:buFont typeface="Arial" panose="020B0604020202020204" pitchFamily="34" charset="0"/>
                  <a:buChar char="•"/>
                </a:pPr>
                <a:r>
                  <a:rPr lang="zh-TW" altLang="en-US" sz="1550" b="1" dirty="0">
                    <a:solidFill>
                      <a:srgbClr val="1F497D">
                        <a:lumMod val="60000"/>
                        <a:lumOff val="40000"/>
                      </a:srgbClr>
                    </a:solidFill>
                    <a:latin typeface="微軟正黑體" panose="020B0604030504040204" pitchFamily="34" charset="-120"/>
                    <a:ea typeface="微軟正黑體" panose="020B0604030504040204" pitchFamily="34" charset="-120"/>
                  </a:rPr>
                  <a:t>機關應收到建議後</a:t>
                </a:r>
                <a:r>
                  <a:rPr lang="zh-TW" altLang="en-US" sz="1550" b="1" u="sng" dirty="0">
                    <a:solidFill>
                      <a:srgbClr val="1F497D">
                        <a:lumMod val="60000"/>
                        <a:lumOff val="40000"/>
                      </a:srgbClr>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十個工作天</a:t>
                </a:r>
                <a:r>
                  <a:rPr lang="zh-TW" altLang="en-US" sz="1550" b="1" dirty="0">
                    <a:solidFill>
                      <a:srgbClr val="1F497D">
                        <a:lumMod val="60000"/>
                        <a:lumOff val="40000"/>
                      </a:srgbClr>
                    </a:solidFill>
                    <a:latin typeface="微軟正黑體" panose="020B0604030504040204" pitchFamily="34" charset="-120"/>
                    <a:ea typeface="微軟正黑體" panose="020B0604030504040204" pitchFamily="34" charset="-120"/>
                  </a:rPr>
                  <a:t>內回復資料預計提供時間</a:t>
                </a:r>
                <a:r>
                  <a:rPr lang="zh-TW" altLang="en-US" sz="1550" b="1" dirty="0">
                    <a:solidFill>
                      <a:srgbClr val="1F497D">
                        <a:lumMod val="60000"/>
                        <a:lumOff val="40000"/>
                      </a:srgbClr>
                    </a:solidFill>
                    <a:latin typeface="標楷體" panose="03000509000000000000" pitchFamily="65" charset="-120"/>
                    <a:ea typeface="標楷體" panose="03000509000000000000" pitchFamily="65" charset="-120"/>
                  </a:rPr>
                  <a:t>，</a:t>
                </a:r>
                <a:r>
                  <a:rPr lang="zh-TW" altLang="en-US" sz="1550" b="1" dirty="0">
                    <a:solidFill>
                      <a:srgbClr val="1F497D">
                        <a:lumMod val="60000"/>
                        <a:lumOff val="40000"/>
                      </a:srgbClr>
                    </a:solidFill>
                    <a:latin typeface="微軟正黑體" panose="020B0604030504040204" pitchFamily="34" charset="-120"/>
                    <a:ea typeface="微軟正黑體" panose="020B0604030504040204" pitchFamily="34" charset="-120"/>
                  </a:rPr>
                  <a:t>並主動向民眾告知處理進度。</a:t>
                </a:r>
              </a:p>
            </p:txBody>
          </p:sp>
        </p:grpSp>
        <p:sp>
          <p:nvSpPr>
            <p:cNvPr id="5" name="矩形 4"/>
            <p:cNvSpPr/>
            <p:nvPr/>
          </p:nvSpPr>
          <p:spPr>
            <a:xfrm>
              <a:off x="533128" y="3680474"/>
              <a:ext cx="432048" cy="206222"/>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spTree>
    <p:extLst>
      <p:ext uri="{BB962C8B-B14F-4D97-AF65-F5344CB8AC3E}">
        <p14:creationId xmlns:p14="http://schemas.microsoft.com/office/powerpoint/2010/main" val="960884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17</a:t>
            </a:fld>
            <a:endParaRPr lang="zh-TW" altLang="en-US" dirty="0"/>
          </a:p>
        </p:txBody>
      </p:sp>
      <p:grpSp>
        <p:nvGrpSpPr>
          <p:cNvPr id="3" name="群組 2"/>
          <p:cNvGrpSpPr/>
          <p:nvPr/>
        </p:nvGrpSpPr>
        <p:grpSpPr>
          <a:xfrm>
            <a:off x="389094" y="1143835"/>
            <a:ext cx="7440117" cy="5117791"/>
            <a:chOff x="389094" y="1143835"/>
            <a:chExt cx="7440117" cy="5117791"/>
          </a:xfrm>
        </p:grpSpPr>
        <p:sp>
          <p:nvSpPr>
            <p:cNvPr id="8" name="矩形 7"/>
            <p:cNvSpPr/>
            <p:nvPr/>
          </p:nvSpPr>
          <p:spPr bwMode="auto">
            <a:xfrm>
              <a:off x="1489725" y="1143835"/>
              <a:ext cx="6339486" cy="554351"/>
            </a:xfrm>
            <a:prstGeom prst="rect">
              <a:avLst/>
            </a:prstGeom>
            <a:solidFill>
              <a:schemeClr val="accent2">
                <a:lumMod val="40000"/>
                <a:lumOff val="60000"/>
              </a:schemeClr>
            </a:solidFill>
            <a:ln w="25400">
              <a:solidFill>
                <a:schemeClr val="tx1"/>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kumimoji="1" lang="zh-TW" altLang="en-US" sz="2400" b="1" dirty="0">
                  <a:solidFill>
                    <a:schemeClr val="tx1"/>
                  </a:solidFill>
                  <a:latin typeface="微軟正黑體" panose="020B0604030504040204" pitchFamily="34" charset="-120"/>
                  <a:ea typeface="微軟正黑體" panose="020B0604030504040204" pitchFamily="34" charset="-120"/>
                </a:rPr>
                <a:t>經濟部及所屬機關</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構</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政府資料開放行動方案</a:t>
              </a:r>
            </a:p>
          </p:txBody>
        </p:sp>
        <p:sp>
          <p:nvSpPr>
            <p:cNvPr id="11" name="圓角矩形 10"/>
            <p:cNvSpPr/>
            <p:nvPr/>
          </p:nvSpPr>
          <p:spPr bwMode="auto">
            <a:xfrm>
              <a:off x="1498891" y="2799633"/>
              <a:ext cx="1992989" cy="757288"/>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運作諮詢小組</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形成推動共識</a:t>
              </a:r>
            </a:p>
          </p:txBody>
        </p:sp>
        <p:sp>
          <p:nvSpPr>
            <p:cNvPr id="13" name="圓角矩形 12"/>
            <p:cNvSpPr/>
            <p:nvPr/>
          </p:nvSpPr>
          <p:spPr bwMode="auto">
            <a:xfrm>
              <a:off x="3654430" y="2802417"/>
              <a:ext cx="1994400" cy="754504"/>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50800"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開放主題式資料</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indent="-50800"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精進品質作業</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15" name="圓角矩形 14"/>
            <p:cNvSpPr/>
            <p:nvPr/>
          </p:nvSpPr>
          <p:spPr bwMode="auto">
            <a:xfrm>
              <a:off x="5824700" y="2805328"/>
              <a:ext cx="1994400" cy="761354"/>
            </a:xfrm>
            <a:prstGeom prst="roundRect">
              <a:avLst/>
            </a:prstGeom>
            <a:solidFill>
              <a:schemeClr val="accent4">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latin typeface="微軟正黑體" panose="020B0604030504040204" pitchFamily="34" charset="-120"/>
                  <a:ea typeface="微軟正黑體" panose="020B0604030504040204" pitchFamily="34" charset="-120"/>
                </a:rPr>
                <a:t>強化推廣研討</a:t>
              </a:r>
              <a:endParaRPr lang="en-US" altLang="zh-TW" b="1" dirty="0">
                <a:latin typeface="微軟正黑體" panose="020B0604030504040204" pitchFamily="34" charset="-120"/>
                <a:ea typeface="微軟正黑體" panose="020B0604030504040204" pitchFamily="34" charset="-120"/>
              </a:endParaRPr>
            </a:p>
            <a:p>
              <a:pPr algn="ctr"/>
              <a:r>
                <a:rPr lang="zh-TW" altLang="en-US" b="1" dirty="0">
                  <a:latin typeface="微軟正黑體" panose="020B0604030504040204" pitchFamily="34" charset="-120"/>
                  <a:ea typeface="微軟正黑體" panose="020B0604030504040204" pitchFamily="34" charset="-120"/>
                </a:rPr>
                <a:t>推動應用服務</a:t>
              </a:r>
              <a:endParaRPr kumimoji="1" lang="zh-TW" altLang="en-US" b="1" i="1" dirty="0">
                <a:latin typeface="微軟正黑體" panose="020B0604030504040204" pitchFamily="34" charset="-120"/>
                <a:ea typeface="微軟正黑體" panose="020B0604030504040204" pitchFamily="34" charset="-120"/>
              </a:endParaRPr>
            </a:p>
          </p:txBody>
        </p:sp>
        <p:sp>
          <p:nvSpPr>
            <p:cNvPr id="17" name="圓角矩形 16"/>
            <p:cNvSpPr/>
            <p:nvPr/>
          </p:nvSpPr>
          <p:spPr bwMode="auto">
            <a:xfrm>
              <a:off x="1481887" y="1861749"/>
              <a:ext cx="6339486" cy="794487"/>
            </a:xfrm>
            <a:prstGeom prst="roundRect">
              <a:avLst/>
            </a:prstGeom>
            <a:solidFill>
              <a:srgbClr val="FECEB4"/>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zh-TW" altLang="en-US" sz="2200" b="1" dirty="0">
                  <a:latin typeface="微軟正黑體" panose="020B0604030504040204" pitchFamily="34" charset="-120"/>
                  <a:ea typeface="微軟正黑體" panose="020B0604030504040204" pitchFamily="34" charset="-120"/>
                  <a:cs typeface="HY헤드라인M"/>
                </a:rPr>
                <a:t>開放主題式資料、提升資料品質、促進公私應用</a:t>
              </a:r>
            </a:p>
          </p:txBody>
        </p:sp>
        <p:sp>
          <p:nvSpPr>
            <p:cNvPr id="20" name="文字方塊 19"/>
            <p:cNvSpPr txBox="1"/>
            <p:nvPr/>
          </p:nvSpPr>
          <p:spPr>
            <a:xfrm>
              <a:off x="389094" y="1946218"/>
              <a:ext cx="800219" cy="461665"/>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目標</a:t>
              </a:r>
            </a:p>
          </p:txBody>
        </p:sp>
        <p:sp>
          <p:nvSpPr>
            <p:cNvPr id="21" name="文字方塊 20"/>
            <p:cNvSpPr txBox="1"/>
            <p:nvPr/>
          </p:nvSpPr>
          <p:spPr>
            <a:xfrm>
              <a:off x="409661" y="2773917"/>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行動</a:t>
              </a:r>
              <a:endParaRPr lang="en-US" altLang="zh-TW" sz="2400" b="1" u="sng" dirty="0">
                <a:latin typeface="微軟正黑體" panose="020B0604030504040204" pitchFamily="34" charset="-120"/>
                <a:ea typeface="微軟正黑體" panose="020B0604030504040204" pitchFamily="34" charset="-120"/>
              </a:endParaRPr>
            </a:p>
            <a:p>
              <a:r>
                <a:rPr lang="zh-TW" altLang="en-US" sz="2400" b="1" u="sng" dirty="0">
                  <a:latin typeface="微軟正黑體" panose="020B0604030504040204" pitchFamily="34" charset="-120"/>
                  <a:ea typeface="微軟正黑體" panose="020B0604030504040204" pitchFamily="34" charset="-120"/>
                </a:rPr>
                <a:t>策略</a:t>
              </a:r>
            </a:p>
          </p:txBody>
        </p:sp>
        <p:sp>
          <p:nvSpPr>
            <p:cNvPr id="22" name="圓角矩形 21"/>
            <p:cNvSpPr/>
            <p:nvPr/>
          </p:nvSpPr>
          <p:spPr bwMode="auto">
            <a:xfrm>
              <a:off x="1489725" y="3738844"/>
              <a:ext cx="1994400" cy="2522782"/>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運作資料開放推動組織</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3" name="圓角矩形 22"/>
            <p:cNvSpPr/>
            <p:nvPr/>
          </p:nvSpPr>
          <p:spPr bwMode="auto">
            <a:xfrm>
              <a:off x="3654430" y="3738844"/>
              <a:ext cx="1994400" cy="2522782"/>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研議主題式開放資料推動策略</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深入盤點資料集，完善開放資料集初審、提報、複審及管理作業</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強化資料集品質檢核作業</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快速反應民眾意見回饋及資料集需求處理</a:t>
              </a:r>
            </a:p>
            <a:p>
              <a:pPr marL="285750" indent="-285750" fontAlgn="base">
                <a:spcBef>
                  <a:spcPct val="0"/>
                </a:spcBef>
                <a:spcAft>
                  <a:spcPct val="0"/>
                </a:spcAft>
                <a:buFont typeface="Arial" panose="020B0604020202020204" pitchFamily="34" charset="0"/>
                <a:buChar char="•"/>
              </a:pPr>
              <a:endPar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5" name="圓角矩形 24"/>
            <p:cNvSpPr/>
            <p:nvPr/>
          </p:nvSpPr>
          <p:spPr bwMode="auto">
            <a:xfrm>
              <a:off x="5834811" y="3741971"/>
              <a:ext cx="1994400" cy="2518149"/>
            </a:xfrm>
            <a:prstGeom prst="roundRect">
              <a:avLst/>
            </a:prstGeom>
            <a:solidFill>
              <a:schemeClr val="accent4">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辦理資料開放應用研討活動</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推廣資料開放及民間交流</a:t>
              </a:r>
              <a:endParaRPr kumimoji="1" lang="en-US" altLang="zh-TW" sz="1400" dirty="0">
                <a:latin typeface="微軟正黑體" panose="020B0604030504040204" pitchFamily="34" charset="-120"/>
                <a:ea typeface="微軟正黑體" panose="020B0604030504040204" pitchFamily="34" charset="-120"/>
              </a:endParaRPr>
            </a:p>
          </p:txBody>
        </p:sp>
        <p:sp>
          <p:nvSpPr>
            <p:cNvPr id="27" name="文字方塊 26"/>
            <p:cNvSpPr txBox="1"/>
            <p:nvPr/>
          </p:nvSpPr>
          <p:spPr>
            <a:xfrm>
              <a:off x="409661" y="4221088"/>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推動</a:t>
              </a:r>
              <a:r>
                <a:rPr lang="en-US" altLang="zh-TW" sz="2400" b="1" u="sng" dirty="0">
                  <a:latin typeface="微軟正黑體" panose="020B0604030504040204" pitchFamily="34" charset="-120"/>
                  <a:ea typeface="微軟正黑體" panose="020B0604030504040204" pitchFamily="34" charset="-120"/>
                </a:rPr>
                <a:t/>
              </a:r>
              <a:br>
                <a:rPr lang="en-US" altLang="zh-TW" sz="2400" b="1" u="sng" dirty="0">
                  <a:latin typeface="微軟正黑體" panose="020B0604030504040204" pitchFamily="34" charset="-120"/>
                  <a:ea typeface="微軟正黑體" panose="020B0604030504040204" pitchFamily="34" charset="-120"/>
                </a:rPr>
              </a:br>
              <a:r>
                <a:rPr lang="zh-TW" altLang="en-US" sz="2400" b="1" u="sng" dirty="0">
                  <a:latin typeface="微軟正黑體" panose="020B0604030504040204" pitchFamily="34" charset="-120"/>
                  <a:ea typeface="微軟正黑體" panose="020B0604030504040204" pitchFamily="34" charset="-120"/>
                </a:rPr>
                <a:t>措施</a:t>
              </a:r>
              <a:endParaRPr lang="en-US" altLang="zh-TW" sz="2400" b="1" u="sng"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17865109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圖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22304" y="3729768"/>
            <a:ext cx="4464496" cy="2931466"/>
          </a:xfrm>
          <a:prstGeom prst="rect">
            <a:avLst/>
          </a:prstGeom>
        </p:spPr>
      </p:pic>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18</a:t>
            </a:fld>
            <a:endParaRPr lang="zh-TW" altLang="en-US" dirty="0">
              <a:latin typeface="微軟正黑體" panose="020B0604030504040204" pitchFamily="34" charset="-120"/>
              <a:ea typeface="微軟正黑體" panose="020B0604030504040204" pitchFamily="34" charset="-120"/>
            </a:endParaRPr>
          </a:p>
        </p:txBody>
      </p:sp>
      <p:sp>
        <p:nvSpPr>
          <p:cNvPr id="6" name="AutoShape 11"/>
          <p:cNvSpPr>
            <a:spLocks noChangeArrowheads="1"/>
          </p:cNvSpPr>
          <p:nvPr/>
        </p:nvSpPr>
        <p:spPr bwMode="auto">
          <a:xfrm>
            <a:off x="2483768" y="1182844"/>
            <a:ext cx="4248472" cy="437580"/>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ctr" hangingPunct="1">
              <a:spcBef>
                <a:spcPct val="0"/>
              </a:spcBef>
              <a:buNone/>
              <a:defRPr/>
            </a:pPr>
            <a:r>
              <a:rPr lang="zh-TW" altLang="en-US" sz="2400" b="1" dirty="0" smtClean="0">
                <a:latin typeface="微軟正黑體" panose="020B0604030504040204" pitchFamily="34" charset="-120"/>
                <a:ea typeface="微軟正黑體" panose="020B0604030504040204" pitchFamily="34" charset="-120"/>
                <a:cs typeface="Times New Roman" panose="02020603050405020304" pitchFamily="18" charset="0"/>
              </a:rPr>
              <a:t>辦理</a:t>
            </a:r>
            <a:r>
              <a:rPr lang="zh-TW" altLang="en-US" sz="2400" b="1" dirty="0">
                <a:latin typeface="微軟正黑體" panose="020B0604030504040204" pitchFamily="34" charset="-120"/>
                <a:ea typeface="微軟正黑體" panose="020B0604030504040204" pitchFamily="34" charset="-120"/>
                <a:cs typeface="Times New Roman" panose="02020603050405020304" pitchFamily="18" charset="0"/>
              </a:rPr>
              <a:t>資料開放應用研討活動</a:t>
            </a:r>
            <a:endParaRPr lang="en-US" altLang="zh-TW" sz="2400" b="1" dirty="0">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7" name="內容版面配置區 2"/>
          <p:cNvSpPr txBox="1">
            <a:spLocks/>
          </p:cNvSpPr>
          <p:nvPr/>
        </p:nvSpPr>
        <p:spPr bwMode="auto">
          <a:xfrm>
            <a:off x="467544" y="1484784"/>
            <a:ext cx="8225370" cy="1232512"/>
          </a:xfrm>
          <a:prstGeom prst="rect">
            <a:avLst/>
          </a:prstGeom>
          <a:noFill/>
          <a:ln w="9525">
            <a:noFill/>
            <a:miter lim="800000"/>
            <a:headEnd/>
            <a:tailEnd/>
          </a:ln>
        </p:spPr>
        <p:txBody>
          <a:bodyPr/>
          <a:lstStyle/>
          <a:p>
            <a:pPr marL="285750" indent="-285750" fontAlgn="t">
              <a:lnSpc>
                <a:spcPct val="150000"/>
              </a:lnSpc>
              <a:buClr>
                <a:schemeClr val="accent1"/>
              </a:buClr>
              <a:buSzPct val="80000"/>
              <a:buFont typeface="Wingdings" panose="05000000000000000000" pitchFamily="2" charset="2"/>
              <a:buChar char="Ø"/>
              <a:defRPr/>
            </a:pPr>
            <a:r>
              <a:rPr lang="en-US" altLang="zh-TW" sz="1800" b="1" dirty="0">
                <a:solidFill>
                  <a:srgbClr val="FF0000"/>
                </a:solidFill>
                <a:latin typeface="微軟正黑體" panose="020B0604030504040204" pitchFamily="34" charset="-120"/>
                <a:ea typeface="微軟正黑體" panose="020B0604030504040204" pitchFamily="34" charset="-120"/>
              </a:rPr>
              <a:t>103~111</a:t>
            </a:r>
            <a:r>
              <a:rPr lang="zh-TW" altLang="en-US" sz="1800" b="1" dirty="0">
                <a:solidFill>
                  <a:srgbClr val="FF0000"/>
                </a:solidFill>
                <a:latin typeface="微軟正黑體" panose="020B0604030504040204" pitchFamily="34" charset="-120"/>
                <a:ea typeface="微軟正黑體" panose="020B0604030504040204" pitchFamily="34" charset="-120"/>
              </a:rPr>
              <a:t>年</a:t>
            </a:r>
            <a:r>
              <a:rPr lang="zh-TW" altLang="en-US" sz="1800" b="1" dirty="0">
                <a:latin typeface="微軟正黑體" panose="020B0604030504040204" pitchFamily="34" charset="-120"/>
                <a:ea typeface="微軟正黑體" panose="020B0604030504040204" pitchFamily="34" charset="-120"/>
              </a:rPr>
              <a:t>計辦理</a:t>
            </a:r>
            <a:r>
              <a:rPr lang="en-US" altLang="zh-TW" sz="1800" b="1" dirty="0">
                <a:solidFill>
                  <a:srgbClr val="FF0000"/>
                </a:solidFill>
                <a:latin typeface="微軟正黑體" panose="020B0604030504040204" pitchFamily="34" charset="-120"/>
                <a:ea typeface="微軟正黑體" panose="020B0604030504040204" pitchFamily="34" charset="-120"/>
              </a:rPr>
              <a:t>11</a:t>
            </a:r>
            <a:r>
              <a:rPr lang="zh-TW" altLang="en-US" sz="1800" b="1" dirty="0">
                <a:solidFill>
                  <a:srgbClr val="FF0000"/>
                </a:solidFill>
                <a:latin typeface="微軟正黑體" panose="020B0604030504040204" pitchFamily="34" charset="-120"/>
                <a:ea typeface="微軟正黑體" panose="020B0604030504040204" pitchFamily="34" charset="-120"/>
              </a:rPr>
              <a:t>梯次</a:t>
            </a:r>
            <a:r>
              <a:rPr lang="zh-TW" altLang="en-US" sz="1800" b="1" dirty="0">
                <a:latin typeface="微軟正黑體" panose="020B0604030504040204" pitchFamily="34" charset="-120"/>
                <a:ea typeface="微軟正黑體" panose="020B0604030504040204" pitchFamily="34" charset="-120"/>
              </a:rPr>
              <a:t>政府資料開放應用研討會，共</a:t>
            </a:r>
            <a:r>
              <a:rPr lang="en-US" altLang="zh-TW" sz="1800" b="1" dirty="0">
                <a:latin typeface="微軟正黑體" panose="020B0604030504040204" pitchFamily="34" charset="-120"/>
                <a:ea typeface="微軟正黑體" panose="020B0604030504040204" pitchFamily="34" charset="-120"/>
              </a:rPr>
              <a:t>1,242</a:t>
            </a:r>
            <a:r>
              <a:rPr lang="zh-TW" altLang="en-US" sz="1800" b="1" dirty="0">
                <a:latin typeface="微軟正黑體" panose="020B0604030504040204" pitchFamily="34" charset="-120"/>
                <a:ea typeface="微軟正黑體" panose="020B0604030504040204" pitchFamily="34" charset="-120"/>
              </a:rPr>
              <a:t>人次參加。</a:t>
            </a:r>
            <a:endParaRPr lang="en-US" altLang="zh-TW" sz="1800" b="1" dirty="0">
              <a:latin typeface="微軟正黑體" panose="020B0604030504040204" pitchFamily="34" charset="-120"/>
              <a:ea typeface="微軟正黑體" panose="020B0604030504040204" pitchFamily="34" charset="-120"/>
            </a:endParaRPr>
          </a:p>
          <a:p>
            <a:pPr marL="285750" indent="-285750" fontAlgn="t">
              <a:lnSpc>
                <a:spcPct val="150000"/>
              </a:lnSpc>
              <a:buClr>
                <a:schemeClr val="accent1"/>
              </a:buClr>
              <a:buSzPct val="80000"/>
              <a:buFont typeface="Wingdings" panose="05000000000000000000" pitchFamily="2" charset="2"/>
              <a:buChar char="Ø"/>
              <a:defRPr/>
            </a:pPr>
            <a:r>
              <a:rPr lang="en-US" altLang="zh-TW" sz="1800" b="1" dirty="0">
                <a:latin typeface="微軟正黑體" panose="020B0604030504040204" pitchFamily="34" charset="-120"/>
                <a:ea typeface="微軟正黑體" panose="020B0604030504040204" pitchFamily="34" charset="-120"/>
              </a:rPr>
              <a:t>111</a:t>
            </a:r>
            <a:r>
              <a:rPr lang="zh-TW" altLang="en-US" sz="1800" b="1" dirty="0">
                <a:latin typeface="微軟正黑體" panose="020B0604030504040204" pitchFamily="34" charset="-120"/>
                <a:ea typeface="微軟正黑體" panose="020B0604030504040204" pitchFamily="34" charset="-120"/>
              </a:rPr>
              <a:t>年</a:t>
            </a:r>
            <a:r>
              <a:rPr lang="zh-TW" altLang="en-US" b="1" dirty="0">
                <a:latin typeface="微軟正黑體" panose="020B0604030504040204" pitchFamily="34" charset="-120"/>
                <a:ea typeface="微軟正黑體" panose="020B0604030504040204" pitchFamily="34" charset="-120"/>
              </a:rPr>
              <a:t>邀請本部諮詢委員分享「高雄市政府開放資料應用公私協力案例」，並針對</a:t>
            </a:r>
            <a:r>
              <a:rPr lang="zh-TW" altLang="en-US" b="1" dirty="0">
                <a:latin typeface="微軟正黑體"/>
                <a:ea typeface="微軟正黑體"/>
              </a:rPr>
              <a:t>「資料治理與政府數位轉型」議題</a:t>
            </a:r>
            <a:r>
              <a:rPr lang="zh-TW" altLang="en-US" b="1" dirty="0">
                <a:latin typeface="微軟正黑體" panose="020B0604030504040204" pitchFamily="34" charset="-120"/>
                <a:ea typeface="微軟正黑體" panose="020B0604030504040204" pitchFamily="34" charset="-120"/>
              </a:rPr>
              <a:t>進行演講，提升本部同仁應用概念</a:t>
            </a:r>
            <a:r>
              <a:rPr lang="zh-TW" altLang="en-US" sz="1800" b="1" dirty="0">
                <a:latin typeface="微軟正黑體" panose="020B0604030504040204" pitchFamily="34" charset="-120"/>
                <a:ea typeface="微軟正黑體" panose="020B0604030504040204" pitchFamily="34" charset="-120"/>
              </a:rPr>
              <a:t>。</a:t>
            </a:r>
            <a:endParaRPr lang="en-US" altLang="zh-TW" sz="1800" b="1" dirty="0">
              <a:latin typeface="微軟正黑體" panose="020B0604030504040204" pitchFamily="34" charset="-120"/>
              <a:ea typeface="微軟正黑體" panose="020B0604030504040204" pitchFamily="34" charset="-120"/>
            </a:endParaRPr>
          </a:p>
        </p:txBody>
      </p:sp>
      <p:pic>
        <p:nvPicPr>
          <p:cNvPr id="12" name="圖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065" y="3196254"/>
            <a:ext cx="4967295" cy="2537002"/>
          </a:xfrm>
          <a:prstGeom prst="rect">
            <a:avLst/>
          </a:prstGeom>
        </p:spPr>
      </p:pic>
      <p:sp>
        <p:nvSpPr>
          <p:cNvPr id="9"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057277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19</a:t>
            </a:fld>
            <a:endParaRPr lang="zh-TW" altLang="en-US" dirty="0">
              <a:latin typeface="微軟正黑體" panose="020B0604030504040204" pitchFamily="34" charset="-120"/>
              <a:ea typeface="微軟正黑體" panose="020B0604030504040204" pitchFamily="34" charset="-120"/>
            </a:endParaRPr>
          </a:p>
        </p:txBody>
      </p:sp>
      <p:sp>
        <p:nvSpPr>
          <p:cNvPr id="6" name="AutoShape 11"/>
          <p:cNvSpPr>
            <a:spLocks noChangeArrowheads="1"/>
          </p:cNvSpPr>
          <p:nvPr/>
        </p:nvSpPr>
        <p:spPr bwMode="auto">
          <a:xfrm>
            <a:off x="2661465" y="1151743"/>
            <a:ext cx="3837528" cy="437580"/>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algn="ctr" eaLnBrk="1" fontAlgn="ctr" hangingPunct="1">
              <a:spcBef>
                <a:spcPct val="0"/>
              </a:spcBef>
              <a:buNone/>
              <a:defRPr/>
            </a:pPr>
            <a:r>
              <a:rPr lang="zh-TW" altLang="en-US" sz="2400" b="1" dirty="0">
                <a:latin typeface="微軟正黑體" panose="020B0604030504040204" pitchFamily="34" charset="-120"/>
                <a:ea typeface="微軟正黑體" panose="020B0604030504040204" pitchFamily="34" charset="-120"/>
                <a:cs typeface="Times New Roman" panose="02020603050405020304" pitchFamily="18" charset="0"/>
              </a:rPr>
              <a:t>推廣資料開放及民間交流</a:t>
            </a:r>
          </a:p>
        </p:txBody>
      </p:sp>
      <p:sp>
        <p:nvSpPr>
          <p:cNvPr id="7" name="內容版面配置區 2"/>
          <p:cNvSpPr txBox="1">
            <a:spLocks/>
          </p:cNvSpPr>
          <p:nvPr/>
        </p:nvSpPr>
        <p:spPr bwMode="auto">
          <a:xfrm>
            <a:off x="467543" y="1412776"/>
            <a:ext cx="8569941" cy="616256"/>
          </a:xfrm>
          <a:prstGeom prst="rect">
            <a:avLst/>
          </a:prstGeom>
          <a:noFill/>
          <a:ln w="9525">
            <a:noFill/>
            <a:miter lim="800000"/>
            <a:headEnd/>
            <a:tailEnd/>
          </a:ln>
        </p:spPr>
        <p:txBody>
          <a:bodyPr/>
          <a:lstStyle/>
          <a:p>
            <a:pPr marL="285750" indent="-285750" fontAlgn="t">
              <a:lnSpc>
                <a:spcPct val="150000"/>
              </a:lnSpc>
              <a:buClr>
                <a:schemeClr val="accent1"/>
              </a:buClr>
              <a:buSzPct val="80000"/>
              <a:buFont typeface="Wingdings" panose="05000000000000000000" pitchFamily="2" charset="2"/>
              <a:buChar char="Ø"/>
              <a:defRPr/>
            </a:pPr>
            <a:r>
              <a:rPr lang="zh-TW" altLang="en-US" b="1" dirty="0" smtClean="0">
                <a:solidFill>
                  <a:srgbClr val="C00000"/>
                </a:solidFill>
                <a:latin typeface="微軟正黑體" panose="020B0604030504040204" pitchFamily="34" charset="-120"/>
                <a:ea typeface="微軟正黑體" panose="020B0604030504040204" pitchFamily="34" charset="-120"/>
              </a:rPr>
              <a:t>水利署</a:t>
            </a:r>
            <a:r>
              <a:rPr lang="zh-TW" altLang="en-US" b="1" dirty="0" smtClean="0">
                <a:latin typeface="微軟正黑體" panose="020B0604030504040204" pitchFamily="34" charset="-120"/>
                <a:ea typeface="微軟正黑體" panose="020B0604030504040204" pitchFamily="34" charset="-120"/>
              </a:rPr>
              <a:t>組隊</a:t>
            </a:r>
            <a:r>
              <a:rPr lang="en-US" altLang="zh-TW" b="1" dirty="0" smtClean="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多采多資水蓋</a:t>
            </a:r>
            <a:r>
              <a:rPr lang="zh-TW" altLang="en-US" b="1" dirty="0" smtClean="0">
                <a:latin typeface="微軟正黑體" panose="020B0604030504040204" pitchFamily="34" charset="-120"/>
                <a:ea typeface="微軟正黑體" panose="020B0604030504040204" pitchFamily="34" charset="-120"/>
              </a:rPr>
              <a:t>鮮</a:t>
            </a:r>
            <a:r>
              <a:rPr lang="en-US" altLang="zh-TW" b="1" dirty="0" smtClean="0">
                <a:latin typeface="微軟正黑體" panose="020B0604030504040204" pitchFamily="34" charset="-120"/>
                <a:ea typeface="微軟正黑體" panose="020B0604030504040204" pitchFamily="34" charset="-120"/>
              </a:rPr>
              <a:t>)</a:t>
            </a:r>
            <a:r>
              <a:rPr lang="zh-TW" altLang="en-US" b="1" dirty="0" smtClean="0">
                <a:latin typeface="微軟正黑體" panose="020B0604030504040204" pitchFamily="34" charset="-120"/>
                <a:ea typeface="微軟正黑體" panose="020B0604030504040204" pitchFamily="34" charset="-120"/>
              </a:rPr>
              <a:t>提案參加</a:t>
            </a:r>
            <a:r>
              <a:rPr lang="en-US" altLang="zh-TW" b="1" dirty="0" smtClean="0">
                <a:solidFill>
                  <a:srgbClr val="C00000"/>
                </a:solidFill>
                <a:latin typeface="微軟正黑體" panose="020B0604030504040204" pitchFamily="34" charset="-120"/>
                <a:ea typeface="微軟正黑體" panose="020B0604030504040204" pitchFamily="34" charset="-120"/>
              </a:rPr>
              <a:t>2022</a:t>
            </a:r>
            <a:r>
              <a:rPr lang="zh-TW" altLang="en-US" b="1" dirty="0" smtClean="0">
                <a:solidFill>
                  <a:srgbClr val="C00000"/>
                </a:solidFill>
                <a:latin typeface="微軟正黑體" panose="020B0604030504040204" pitchFamily="34" charset="-120"/>
                <a:ea typeface="微軟正黑體" panose="020B0604030504040204" pitchFamily="34" charset="-120"/>
              </a:rPr>
              <a:t>總統</a:t>
            </a:r>
            <a:r>
              <a:rPr lang="zh-TW" altLang="en-US" b="1" dirty="0">
                <a:solidFill>
                  <a:srgbClr val="C00000"/>
                </a:solidFill>
                <a:latin typeface="微軟正黑體" panose="020B0604030504040204" pitchFamily="34" charset="-120"/>
                <a:ea typeface="微軟正黑體" panose="020B0604030504040204" pitchFamily="34" charset="-120"/>
              </a:rPr>
              <a:t>盃黑客</a:t>
            </a:r>
            <a:r>
              <a:rPr lang="zh-TW" altLang="en-US" b="1" dirty="0" smtClean="0">
                <a:solidFill>
                  <a:srgbClr val="C00000"/>
                </a:solidFill>
                <a:latin typeface="微軟正黑體" panose="020B0604030504040204" pitchFamily="34" charset="-120"/>
                <a:ea typeface="微軟正黑體" panose="020B0604030504040204" pitchFamily="34" charset="-120"/>
              </a:rPr>
              <a:t>松</a:t>
            </a:r>
            <a:r>
              <a:rPr lang="zh-TW" altLang="en-US" b="1" dirty="0" smtClean="0">
                <a:latin typeface="微軟正黑體" panose="020B0604030504040204" pitchFamily="34" charset="-120"/>
                <a:ea typeface="微軟正黑體" panose="020B0604030504040204" pitchFamily="34" charset="-120"/>
              </a:rPr>
              <a:t>，榮獲</a:t>
            </a:r>
            <a:r>
              <a:rPr lang="zh-TW" altLang="en-US" b="1" dirty="0" smtClean="0">
                <a:solidFill>
                  <a:srgbClr val="C00000"/>
                </a:solidFill>
                <a:latin typeface="微軟正黑體" panose="020B0604030504040204" pitchFamily="34" charset="-120"/>
                <a:ea typeface="微軟正黑體" panose="020B0604030504040204" pitchFamily="34" charset="-120"/>
              </a:rPr>
              <a:t>卓越</a:t>
            </a:r>
            <a:r>
              <a:rPr lang="zh-TW" altLang="en-US" b="1" dirty="0">
                <a:solidFill>
                  <a:srgbClr val="C00000"/>
                </a:solidFill>
                <a:latin typeface="微軟正黑體" panose="020B0604030504040204" pitchFamily="34" charset="-120"/>
                <a:ea typeface="微軟正黑體" panose="020B0604030504040204" pitchFamily="34" charset="-120"/>
              </a:rPr>
              <a:t>團隊</a:t>
            </a:r>
            <a:r>
              <a:rPr lang="zh-TW" altLang="en-US" sz="1800" b="1" dirty="0" smtClean="0">
                <a:latin typeface="微軟正黑體" panose="020B0604030504040204" pitchFamily="34" charset="-120"/>
                <a:ea typeface="微軟正黑體" panose="020B0604030504040204" pitchFamily="34" charset="-120"/>
              </a:rPr>
              <a:t>。</a:t>
            </a:r>
            <a:endParaRPr lang="en-US" altLang="zh-TW" sz="1800" b="1" dirty="0">
              <a:latin typeface="微軟正黑體" panose="020B0604030504040204" pitchFamily="34" charset="-120"/>
              <a:ea typeface="微軟正黑體" panose="020B0604030504040204" pitchFamily="34" charset="-120"/>
            </a:endParaRPr>
          </a:p>
        </p:txBody>
      </p:sp>
      <p:sp>
        <p:nvSpPr>
          <p:cNvPr id="9"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3865434683"/>
              </p:ext>
            </p:extLst>
          </p:nvPr>
        </p:nvGraphicFramePr>
        <p:xfrm>
          <a:off x="467544" y="1969644"/>
          <a:ext cx="5184576" cy="4843732"/>
        </p:xfrm>
        <a:graphic>
          <a:graphicData uri="http://schemas.openxmlformats.org/drawingml/2006/table">
            <a:tbl>
              <a:tblPr/>
              <a:tblGrid>
                <a:gridCol w="648073"/>
                <a:gridCol w="4536503"/>
              </a:tblGrid>
              <a:tr h="7200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dirty="0" smtClean="0">
                          <a:effectLst/>
                          <a:latin typeface="微軟正黑體" panose="020B0604030504040204" pitchFamily="34" charset="-120"/>
                          <a:ea typeface="微軟正黑體" panose="020B0604030504040204" pitchFamily="34" charset="-120"/>
                        </a:rPr>
                        <a:t>題目</a:t>
                      </a:r>
                      <a:endParaRPr lang="zh-TW" altLang="zh-TW" sz="1600" u="none" strike="noStrike" dirty="0" smtClean="0">
                        <a:effectLst/>
                        <a:latin typeface="微軟正黑體" panose="020B0604030504040204" pitchFamily="34" charset="-120"/>
                        <a:ea typeface="微軟正黑體" panose="020B0604030504040204" pitchFamily="34" charset="-120"/>
                      </a:endParaRP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1600" b="1" u="none" strike="noStrike" dirty="0" smtClean="0">
                          <a:effectLst/>
                          <a:latin typeface="微軟正黑體" panose="020B0604030504040204" pitchFamily="34" charset="-120"/>
                          <a:ea typeface="微軟正黑體" panose="020B0604030504040204" pitchFamily="34" charset="-120"/>
                        </a:rPr>
                        <a:t>多彩水淨</a:t>
                      </a:r>
                      <a:r>
                        <a:rPr lang="en-US" altLang="zh-TW" sz="1600" b="1" u="none" strike="noStrike" dirty="0" smtClean="0">
                          <a:effectLst/>
                          <a:latin typeface="微軟正黑體" panose="020B0604030504040204" pitchFamily="34" charset="-120"/>
                          <a:ea typeface="微軟正黑體" panose="020B0604030504040204" pitchFamily="34" charset="-120"/>
                        </a:rPr>
                        <a:t>0</a:t>
                      </a:r>
                      <a:endParaRPr lang="zh-TW" altLang="zh-TW" sz="1600" b="1" u="none" strike="noStrike" dirty="0" smtClean="0">
                        <a:effectLst/>
                        <a:latin typeface="微軟正黑體" panose="020B0604030504040204" pitchFamily="34" charset="-120"/>
                        <a:ea typeface="微軟正黑體" panose="020B0604030504040204" pitchFamily="34" charset="-120"/>
                      </a:endParaRP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895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kern="1200" dirty="0" smtClean="0">
                          <a:solidFill>
                            <a:schemeClr val="tx1"/>
                          </a:solidFill>
                          <a:effectLst/>
                          <a:latin typeface="微軟正黑體" panose="020B0604030504040204" pitchFamily="34" charset="-120"/>
                          <a:ea typeface="微軟正黑體" panose="020B0604030504040204" pitchFamily="34" charset="-120"/>
                          <a:cs typeface="+mn-cs"/>
                        </a:rPr>
                        <a:t>成員</a:t>
                      </a:r>
                      <a:endParaRPr lang="zh-TW" altLang="en-US" sz="1600" b="1" kern="1200" dirty="0">
                        <a:solidFill>
                          <a:schemeClr val="tx1"/>
                        </a:solidFill>
                        <a:effectLst/>
                        <a:latin typeface="微軟正黑體" panose="020B0604030504040204" pitchFamily="34" charset="-120"/>
                        <a:ea typeface="微軟正黑體" panose="020B0604030504040204" pitchFamily="34" charset="-120"/>
                        <a:cs typeface="+mn-cs"/>
                      </a:endParaRP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171450" indent="-171450">
                        <a:lnSpc>
                          <a:spcPts val="2200"/>
                        </a:lnSpc>
                        <a:buFont typeface="Arial" panose="020B0604020202020204" pitchFamily="34" charset="0"/>
                        <a:buChar char="•"/>
                      </a:pPr>
                      <a:r>
                        <a:rPr lang="zh-TW" altLang="en-US" sz="1200" b="1" dirty="0" smtClean="0">
                          <a:solidFill>
                            <a:srgbClr val="C00000"/>
                          </a:solidFill>
                          <a:latin typeface="微軟正黑體" panose="020B0604030504040204" pitchFamily="34" charset="-120"/>
                          <a:ea typeface="微軟正黑體" panose="020B0604030504040204" pitchFamily="34" charset="-120"/>
                        </a:rPr>
                        <a:t>經濟部水利署</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中央</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多采科技有限公司</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企業</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多采工程顧問有限公司</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企業</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崇峻工程顧問公司</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企業</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國立臺灣大學水科技與低碳永續創新研發中心</a:t>
                      </a:r>
                      <a:r>
                        <a:rPr lang="en-US" altLang="zh-TW" sz="1200" dirty="0" smtClean="0">
                          <a:latin typeface="微軟正黑體" panose="020B0604030504040204" pitchFamily="34" charset="-120"/>
                          <a:ea typeface="微軟正黑體" panose="020B0604030504040204" pitchFamily="34" charset="-120"/>
                        </a:rPr>
                        <a:t>(</a:t>
                      </a:r>
                      <a:r>
                        <a:rPr lang="en-US" altLang="zh-TW" sz="1200" dirty="0" err="1" smtClean="0">
                          <a:latin typeface="微軟正黑體" panose="020B0604030504040204" pitchFamily="34" charset="-120"/>
                          <a:ea typeface="微軟正黑體" panose="020B0604030504040204" pitchFamily="34" charset="-120"/>
                        </a:rPr>
                        <a:t>WInnER</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學校</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國立臺灣大學水工試驗所</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學校</a:t>
                      </a:r>
                      <a:r>
                        <a:rPr lang="en-US" altLang="zh-TW" sz="1200" dirty="0" smtClean="0">
                          <a:latin typeface="微軟正黑體" panose="020B0604030504040204" pitchFamily="34" charset="-120"/>
                          <a:ea typeface="微軟正黑體" panose="020B0604030504040204" pitchFamily="34" charset="-120"/>
                        </a:rPr>
                        <a:t>)</a:t>
                      </a:r>
                    </a:p>
                    <a:p>
                      <a:pPr marL="171450" indent="-171450">
                        <a:lnSpc>
                          <a:spcPts val="2200"/>
                        </a:lnSpc>
                        <a:buFont typeface="Arial" panose="020B0604020202020204" pitchFamily="34" charset="0"/>
                        <a:buChar char="•"/>
                      </a:pPr>
                      <a:r>
                        <a:rPr lang="zh-TW" altLang="en-US" sz="1200" dirty="0" smtClean="0">
                          <a:latin typeface="微軟正黑體" panose="020B0604030504040204" pitchFamily="34" charset="-120"/>
                          <a:ea typeface="微軟正黑體" panose="020B0604030504040204" pitchFamily="34" charset="-120"/>
                        </a:rPr>
                        <a:t>富鈞水資股份有限公司</a:t>
                      </a:r>
                      <a:r>
                        <a:rPr lang="en-US" altLang="zh-TW" sz="1200" dirty="0" smtClean="0">
                          <a:latin typeface="微軟正黑體" panose="020B0604030504040204" pitchFamily="34" charset="-120"/>
                          <a:ea typeface="微軟正黑體" panose="020B0604030504040204" pitchFamily="34" charset="-120"/>
                        </a:rPr>
                        <a:t>(</a:t>
                      </a:r>
                      <a:r>
                        <a:rPr lang="zh-TW" altLang="en-US" sz="1200" dirty="0" smtClean="0">
                          <a:latin typeface="微軟正黑體" panose="020B0604030504040204" pitchFamily="34" charset="-120"/>
                          <a:ea typeface="微軟正黑體" panose="020B0604030504040204" pitchFamily="34" charset="-120"/>
                        </a:rPr>
                        <a:t>企業</a:t>
                      </a:r>
                      <a:r>
                        <a:rPr lang="en-US" altLang="zh-TW" sz="1200" dirty="0" smtClean="0">
                          <a:latin typeface="微軟正黑體" panose="020B0604030504040204" pitchFamily="34" charset="-120"/>
                          <a:ea typeface="微軟正黑體" panose="020B0604030504040204" pitchFamily="34" charset="-120"/>
                        </a:rPr>
                        <a:t>)</a:t>
                      </a:r>
                      <a:endParaRPr lang="zh-TW" altLang="en-US" sz="1200" dirty="0">
                        <a:latin typeface="微軟正黑體" panose="020B0604030504040204" pitchFamily="34" charset="-120"/>
                        <a:ea typeface="微軟正黑體" panose="020B0604030504040204" pitchFamily="34" charset="-120"/>
                      </a:endParaRP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0895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kern="1200" dirty="0" smtClean="0">
                          <a:solidFill>
                            <a:schemeClr val="tx1"/>
                          </a:solidFill>
                          <a:effectLst/>
                          <a:latin typeface="微軟正黑體" panose="020B0604030504040204" pitchFamily="34" charset="-120"/>
                          <a:ea typeface="微軟正黑體" panose="020B0604030504040204" pitchFamily="34" charset="-120"/>
                          <a:cs typeface="+mn-cs"/>
                        </a:rPr>
                        <a:t>提案內容</a:t>
                      </a: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just">
                        <a:lnSpc>
                          <a:spcPts val="2200"/>
                        </a:lnSpc>
                      </a:pPr>
                      <a:r>
                        <a:rPr lang="zh-TW" altLang="en-US" sz="1200" dirty="0" smtClean="0">
                          <a:latin typeface="微軟正黑體" panose="020B0604030504040204" pitchFamily="34" charset="-120"/>
                          <a:ea typeface="微軟正黑體" panose="020B0604030504040204" pitchFamily="34" charset="-120"/>
                        </a:rPr>
                        <a:t>目前河川流域水質多靠定點定期的人工採樣監測，難以測出河川水質的真正樣貌，即便測到嚴重污染，也因時效問題難以循線找到污染源。自動監測水質的技術透過物聯網（</a:t>
                      </a:r>
                      <a:r>
                        <a:rPr lang="en-US" altLang="zh-TW" sz="1200" dirty="0" smtClean="0">
                          <a:latin typeface="微軟正黑體" panose="020B0604030504040204" pitchFamily="34" charset="-120"/>
                          <a:ea typeface="微軟正黑體" panose="020B0604030504040204" pitchFamily="34" charset="-120"/>
                        </a:rPr>
                        <a:t>IOT</a:t>
                      </a:r>
                      <a:r>
                        <a:rPr lang="zh-TW" altLang="en-US" sz="1200" dirty="0" smtClean="0">
                          <a:latin typeface="微軟正黑體" panose="020B0604030504040204" pitchFamily="34" charset="-120"/>
                          <a:ea typeface="微軟正黑體" panose="020B0604030504040204" pitchFamily="34" charset="-120"/>
                        </a:rPr>
                        <a:t>）等技術回傳即時訊息，可提供足夠的資訊協助掌握污染源。但伴隨而來的維護成本，耗材汰換，反而造成環境的二次污染。</a:t>
                      </a:r>
                    </a:p>
                    <a:p>
                      <a:pPr marL="228600" indent="-228600" algn="just">
                        <a:lnSpc>
                          <a:spcPts val="2200"/>
                        </a:lnSpc>
                        <a:buFont typeface="+mj-lt"/>
                        <a:buAutoNum type="arabicPeriod"/>
                      </a:pPr>
                      <a:r>
                        <a:rPr lang="zh-TW" altLang="en-US" sz="1200" dirty="0" smtClean="0">
                          <a:latin typeface="微軟正黑體" panose="020B0604030504040204" pitchFamily="34" charset="-120"/>
                          <a:ea typeface="微軟正黑體" panose="020B0604030504040204" pitchFamily="34" charset="-120"/>
                        </a:rPr>
                        <a:t>擇定淡水河流域為示範場區，進行水質數學物理模式的建置，並結合水利署即時河川流況進行</a:t>
                      </a:r>
                      <a:r>
                        <a:rPr lang="zh-TW" altLang="en-US" sz="1200" dirty="0" smtClean="0">
                          <a:solidFill>
                            <a:srgbClr val="C00000"/>
                          </a:solidFill>
                          <a:latin typeface="微軟正黑體" panose="020B0604030504040204" pitchFamily="34" charset="-120"/>
                          <a:ea typeface="微軟正黑體" panose="020B0604030504040204" pitchFamily="34" charset="-120"/>
                        </a:rPr>
                        <a:t>水質即時演算</a:t>
                      </a:r>
                      <a:r>
                        <a:rPr lang="zh-TW" altLang="en-US" sz="1200" dirty="0" smtClean="0">
                          <a:latin typeface="微軟正黑體" panose="020B0604030504040204" pitchFamily="34" charset="-120"/>
                          <a:ea typeface="微軟正黑體" panose="020B0604030504040204" pitchFamily="34" charset="-120"/>
                        </a:rPr>
                        <a:t>。</a:t>
                      </a:r>
                      <a:endParaRPr lang="en-US" altLang="zh-TW" sz="1200" dirty="0" smtClean="0">
                        <a:latin typeface="微軟正黑體" panose="020B0604030504040204" pitchFamily="34" charset="-120"/>
                        <a:ea typeface="微軟正黑體" panose="020B0604030504040204" pitchFamily="34" charset="-120"/>
                      </a:endParaRPr>
                    </a:p>
                    <a:p>
                      <a:pPr marL="228600" indent="-228600" algn="just">
                        <a:lnSpc>
                          <a:spcPts val="2200"/>
                        </a:lnSpc>
                        <a:buFont typeface="+mj-lt"/>
                        <a:buAutoNum type="arabicPeriod"/>
                      </a:pPr>
                      <a:r>
                        <a:rPr lang="zh-TW" altLang="en-US" sz="1200" dirty="0" smtClean="0">
                          <a:solidFill>
                            <a:srgbClr val="C00000"/>
                          </a:solidFill>
                          <a:latin typeface="微軟正黑體" panose="020B0604030504040204" pitchFamily="34" charset="-120"/>
                          <a:ea typeface="微軟正黑體" panose="020B0604030504040204" pitchFamily="34" charset="-120"/>
                        </a:rPr>
                        <a:t>結合監測站資訊</a:t>
                      </a:r>
                      <a:r>
                        <a:rPr lang="zh-TW" altLang="en-US" sz="1200" dirty="0" smtClean="0">
                          <a:latin typeface="微軟正黑體" panose="020B0604030504040204" pitchFamily="34" charset="-120"/>
                          <a:ea typeface="微軟正黑體" panose="020B0604030504040204" pitchFamily="34" charset="-120"/>
                        </a:rPr>
                        <a:t>，細緻提供河川每</a:t>
                      </a:r>
                      <a:r>
                        <a:rPr lang="en-US" altLang="zh-TW" sz="1200" dirty="0" smtClean="0">
                          <a:latin typeface="微軟正黑體" panose="020B0604030504040204" pitchFamily="34" charset="-120"/>
                          <a:ea typeface="微軟正黑體" panose="020B0604030504040204" pitchFamily="34" charset="-120"/>
                        </a:rPr>
                        <a:t>500</a:t>
                      </a:r>
                      <a:r>
                        <a:rPr lang="zh-TW" altLang="en-US" sz="1200" dirty="0" smtClean="0">
                          <a:latin typeface="微軟正黑體" panose="020B0604030504040204" pitchFamily="34" charset="-120"/>
                          <a:ea typeface="微軟正黑體" panose="020B0604030504040204" pitchFamily="34" charset="-120"/>
                        </a:rPr>
                        <a:t>公尺水質計算結果。</a:t>
                      </a:r>
                      <a:endParaRPr lang="en-US" altLang="zh-TW" sz="1200" dirty="0" smtClean="0">
                        <a:latin typeface="微軟正黑體" panose="020B0604030504040204" pitchFamily="34" charset="-120"/>
                        <a:ea typeface="微軟正黑體" panose="020B0604030504040204" pitchFamily="34" charset="-120"/>
                      </a:endParaRPr>
                    </a:p>
                    <a:p>
                      <a:pPr marL="228600" indent="-228600" algn="just">
                        <a:lnSpc>
                          <a:spcPts val="2200"/>
                        </a:lnSpc>
                        <a:buFont typeface="+mj-lt"/>
                        <a:buAutoNum type="arabicPeriod"/>
                      </a:pPr>
                      <a:r>
                        <a:rPr lang="zh-TW" altLang="en-US" sz="1200" dirty="0" smtClean="0">
                          <a:latin typeface="微軟正黑體" panose="020B0604030504040204" pitchFamily="34" charset="-120"/>
                          <a:ea typeface="微軟正黑體" panose="020B0604030504040204" pitchFamily="34" charset="-120"/>
                        </a:rPr>
                        <a:t>建置</a:t>
                      </a:r>
                      <a:r>
                        <a:rPr lang="zh-TW" altLang="en-US" sz="1200" dirty="0" smtClean="0">
                          <a:solidFill>
                            <a:srgbClr val="C00000"/>
                          </a:solidFill>
                          <a:latin typeface="微軟正黑體" panose="020B0604030504040204" pitchFamily="34" charset="-120"/>
                          <a:ea typeface="微軟正黑體" panose="020B0604030504040204" pitchFamily="34" charset="-120"/>
                        </a:rPr>
                        <a:t>多彩水淨</a:t>
                      </a:r>
                      <a:r>
                        <a:rPr lang="en-US" altLang="zh-TW" sz="1200" dirty="0" smtClean="0">
                          <a:solidFill>
                            <a:srgbClr val="C00000"/>
                          </a:solidFill>
                          <a:latin typeface="微軟正黑體" panose="020B0604030504040204" pitchFamily="34" charset="-120"/>
                          <a:ea typeface="微軟正黑體" panose="020B0604030504040204" pitchFamily="34" charset="-120"/>
                        </a:rPr>
                        <a:t>0</a:t>
                      </a:r>
                      <a:r>
                        <a:rPr lang="zh-TW" altLang="en-US" sz="1200" dirty="0" smtClean="0">
                          <a:solidFill>
                            <a:srgbClr val="C00000"/>
                          </a:solidFill>
                          <a:latin typeface="微軟正黑體" panose="020B0604030504040204" pitchFamily="34" charset="-120"/>
                          <a:ea typeface="微軟正黑體" panose="020B0604030504040204" pitchFamily="34" charset="-120"/>
                        </a:rPr>
                        <a:t>網站</a:t>
                      </a:r>
                      <a:r>
                        <a:rPr lang="zh-TW" altLang="en-US" sz="1200" dirty="0" smtClean="0">
                          <a:latin typeface="微軟正黑體" panose="020B0604030504040204" pitchFamily="34" charset="-120"/>
                          <a:ea typeface="微軟正黑體" panose="020B0604030504040204" pitchFamily="34" charset="-120"/>
                        </a:rPr>
                        <a:t>和</a:t>
                      </a:r>
                      <a:r>
                        <a:rPr lang="en-US" altLang="zh-TW" sz="1200" dirty="0" smtClean="0">
                          <a:solidFill>
                            <a:srgbClr val="C00000"/>
                          </a:solidFill>
                          <a:latin typeface="微軟正黑體" panose="020B0604030504040204" pitchFamily="34" charset="-120"/>
                          <a:ea typeface="微軟正黑體" panose="020B0604030504040204" pitchFamily="34" charset="-120"/>
                        </a:rPr>
                        <a:t>APP</a:t>
                      </a:r>
                      <a:r>
                        <a:rPr lang="zh-TW" altLang="en-US" sz="1200" dirty="0" smtClean="0">
                          <a:solidFill>
                            <a:srgbClr val="C00000"/>
                          </a:solidFill>
                          <a:latin typeface="微軟正黑體" panose="020B0604030504040204" pitchFamily="34" charset="-120"/>
                          <a:ea typeface="微軟正黑體" panose="020B0604030504040204" pitchFamily="34" charset="-120"/>
                        </a:rPr>
                        <a:t>水質資訊</a:t>
                      </a:r>
                      <a:r>
                        <a:rPr lang="zh-TW" altLang="en-US" sz="1200" dirty="0" smtClean="0">
                          <a:latin typeface="微軟正黑體" panose="020B0604030504040204" pitchFamily="34" charset="-120"/>
                          <a:ea typeface="微軟正黑體" panose="020B0604030504040204" pitchFamily="34" charset="-120"/>
                        </a:rPr>
                        <a:t>提供全民使用。</a:t>
                      </a:r>
                    </a:p>
                  </a:txBody>
                  <a:tcPr marL="21582" marR="21582" marT="21582" marB="215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pic>
        <p:nvPicPr>
          <p:cNvPr id="1025"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6641" y="2029032"/>
            <a:ext cx="2921823" cy="1905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4128" y="4077072"/>
            <a:ext cx="310175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587946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noFill/>
        </p:spPr>
        <p:txBody>
          <a:bodyPr/>
          <a:lstStyle/>
          <a:p>
            <a:pPr fontAlgn="t"/>
            <a:r>
              <a:rPr lang="zh-TW" altLang="en-US" u="sng" dirty="0">
                <a:solidFill>
                  <a:schemeClr val="tx1"/>
                </a:solidFill>
                <a:ea typeface="微軟正黑體" pitchFamily="34" charset="-120"/>
              </a:rPr>
              <a:t>會議議程</a:t>
            </a:r>
            <a:endParaRPr lang="zh-TW" altLang="en-US" dirty="0">
              <a:solidFill>
                <a:schemeClr val="tx1"/>
              </a:solidFill>
              <a:ea typeface="微軟正黑體" pitchFamily="34" charset="-120"/>
            </a:endParaRPr>
          </a:p>
        </p:txBody>
      </p:sp>
      <p:graphicFrame>
        <p:nvGraphicFramePr>
          <p:cNvPr id="11" name="Group 27"/>
          <p:cNvGraphicFramePr>
            <a:graphicFrameLocks noGrp="1"/>
          </p:cNvGraphicFramePr>
          <p:nvPr>
            <p:extLst>
              <p:ext uri="{D42A27DB-BD31-4B8C-83A1-F6EECF244321}">
                <p14:modId xmlns:p14="http://schemas.microsoft.com/office/powerpoint/2010/main" val="2878526601"/>
              </p:ext>
            </p:extLst>
          </p:nvPr>
        </p:nvGraphicFramePr>
        <p:xfrm>
          <a:off x="251520" y="1340768"/>
          <a:ext cx="8784976" cy="4902529"/>
        </p:xfrm>
        <a:graphic>
          <a:graphicData uri="http://schemas.openxmlformats.org/drawingml/2006/table">
            <a:tbl>
              <a:tblPr/>
              <a:tblGrid>
                <a:gridCol w="1800200">
                  <a:extLst>
                    <a:ext uri="{9D8B030D-6E8A-4147-A177-3AD203B41FA5}">
                      <a16:colId xmlns:a16="http://schemas.microsoft.com/office/drawing/2014/main" xmlns="" val="20000"/>
                    </a:ext>
                  </a:extLst>
                </a:gridCol>
                <a:gridCol w="6984776">
                  <a:extLst>
                    <a:ext uri="{9D8B030D-6E8A-4147-A177-3AD203B41FA5}">
                      <a16:colId xmlns:a16="http://schemas.microsoft.com/office/drawing/2014/main" xmlns="" val="20001"/>
                    </a:ext>
                  </a:extLst>
                </a:gridCol>
              </a:tblGrid>
              <a:tr h="455407">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ts val="42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a:ln>
                            <a:noFill/>
                          </a:ln>
                          <a:solidFill>
                            <a:schemeClr val="tx1"/>
                          </a:solidFill>
                          <a:effectLst/>
                          <a:latin typeface="微軟正黑體" pitchFamily="34" charset="-120"/>
                          <a:ea typeface="微軟正黑體" pitchFamily="34" charset="-120"/>
                        </a:rPr>
                        <a:t>時 間</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tc>
                  <a:txBody>
                    <a:bodyPr/>
                    <a:lstStyle>
                      <a:lvl1pPr marL="342900" indent="-34290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ts val="4200"/>
                        </a:lnSpc>
                        <a:spcBef>
                          <a:spcPct val="0"/>
                        </a:spcBef>
                        <a:spcAft>
                          <a:spcPct val="0"/>
                        </a:spcAft>
                        <a:buClr>
                          <a:schemeClr val="accent1"/>
                        </a:buClr>
                        <a:buSzPct val="80000"/>
                        <a:buFont typeface="Wingdings" pitchFamily="2" charset="2"/>
                        <a:buNone/>
                        <a:tabLst/>
                      </a:pPr>
                      <a:r>
                        <a:rPr kumimoji="1" lang="zh-TW" altLang="en-US" sz="2400" b="1" i="0" u="none" strike="noStrike" cap="none" normalizeH="0" baseline="0" dirty="0">
                          <a:ln>
                            <a:noFill/>
                          </a:ln>
                          <a:solidFill>
                            <a:schemeClr val="tx1"/>
                          </a:solidFill>
                          <a:effectLst/>
                          <a:latin typeface="微軟正黑體" pitchFamily="34" charset="-120"/>
                          <a:ea typeface="微軟正黑體" pitchFamily="34" charset="-120"/>
                        </a:rPr>
                        <a:t>議       題</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9CCFF"/>
                    </a:solidFill>
                  </a:tcPr>
                </a:tc>
                <a:extLst>
                  <a:ext uri="{0D108BD9-81ED-4DB2-BD59-A6C34878D82A}">
                    <a16:rowId xmlns:a16="http://schemas.microsoft.com/office/drawing/2014/main" xmlns="" val="10000"/>
                  </a:ext>
                </a:extLst>
              </a:tr>
              <a:tr h="624712">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1" lang="en-US" altLang="zh-TW" sz="2200" b="0" i="0" u="none" strike="noStrike" cap="none" normalizeH="0" baseline="0" dirty="0" smtClean="0">
                          <a:ln>
                            <a:noFill/>
                          </a:ln>
                          <a:solidFill>
                            <a:schemeClr val="tx1"/>
                          </a:solidFill>
                          <a:effectLst/>
                          <a:latin typeface="微軟正黑體" pitchFamily="34" charset="-120"/>
                          <a:ea typeface="微軟正黑體" pitchFamily="34" charset="-120"/>
                        </a:rPr>
                        <a:t>13:40~13:45</a:t>
                      </a:r>
                      <a:endParaRPr kumimoji="1" lang="en-US" altLang="zh-TW" sz="2200" b="0" i="0" u="none" strike="noStrike" cap="none" normalizeH="0" baseline="0" dirty="0">
                        <a:ln>
                          <a:noFill/>
                        </a:ln>
                        <a:solidFill>
                          <a:schemeClr val="tx1"/>
                        </a:solidFill>
                        <a:effectLst/>
                        <a:latin typeface="微軟正黑體" pitchFamily="34" charset="-120"/>
                        <a:ea typeface="微軟正黑體" pitchFamily="34" charset="-120"/>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0" lang="zh-TW" altLang="en-US" sz="2200" b="1" i="0" u="none" strike="noStrike" kern="1200" cap="none" normalizeH="0" baseline="0" dirty="0">
                          <a:ln>
                            <a:noFill/>
                          </a:ln>
                          <a:solidFill>
                            <a:schemeClr val="tx1"/>
                          </a:solidFill>
                          <a:effectLst/>
                          <a:latin typeface="微軟正黑體" pitchFamily="34" charset="-120"/>
                          <a:ea typeface="微軟正黑體" pitchFamily="34" charset="-120"/>
                          <a:cs typeface="+mn-cs"/>
                        </a:rPr>
                        <a:t>主席致詞及委員介紹</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1"/>
                  </a:ext>
                </a:extLst>
              </a:tr>
              <a:tr h="1584177">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ctr"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13:45~14:10</a:t>
                      </a:r>
                      <a:endParaRPr kumimoji="1" lang="en-US" altLang="zh-TW" sz="22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ts val="3600"/>
                        </a:lnSpc>
                        <a:spcBef>
                          <a:spcPct val="0"/>
                        </a:spcBef>
                        <a:spcAft>
                          <a:spcPct val="0"/>
                        </a:spcAft>
                        <a:buClr>
                          <a:schemeClr val="accent1"/>
                        </a:buClr>
                        <a:buSzPct val="80000"/>
                        <a:buFont typeface="Wingdings" pitchFamily="2" charset="2"/>
                        <a:buNone/>
                        <a:tabLst/>
                        <a:defRPr/>
                      </a:pPr>
                      <a:r>
                        <a:rPr kumimoji="0" lang="zh-TW" altLang="en-US" sz="2200" b="1" i="0" u="none" strike="noStrike" kern="1200" cap="none" normalizeH="0" baseline="0" dirty="0">
                          <a:ln>
                            <a:noFill/>
                          </a:ln>
                          <a:solidFill>
                            <a:schemeClr val="tx1"/>
                          </a:solidFill>
                          <a:effectLst/>
                          <a:latin typeface="微軟正黑體" pitchFamily="34" charset="-120"/>
                          <a:ea typeface="微軟正黑體" pitchFamily="34" charset="-120"/>
                          <a:cs typeface="+mn-cs"/>
                        </a:rPr>
                        <a:t>報告事項：</a:t>
                      </a:r>
                      <a:endParaRPr kumimoji="0" lang="en-US" altLang="zh-TW" sz="22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ts val="3600"/>
                        </a:lnSpc>
                        <a:spcBef>
                          <a:spcPct val="0"/>
                        </a:spcBef>
                        <a:spcAft>
                          <a:spcPct val="0"/>
                        </a:spcAft>
                        <a:buClr>
                          <a:schemeClr val="accent1"/>
                        </a:buClr>
                        <a:buSzPct val="80000"/>
                        <a:buFont typeface="Wingdings" pitchFamily="2" charset="2"/>
                        <a:buNone/>
                        <a:tabLst/>
                        <a:defRPr/>
                      </a:pP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1.</a:t>
                      </a:r>
                      <a:r>
                        <a:rPr kumimoji="0" lang="zh-TW" altLang="en-US" sz="2000" b="0" i="0" u="none" strike="noStrike" kern="1200" cap="none" normalizeH="0" baseline="0" dirty="0">
                          <a:ln>
                            <a:noFill/>
                          </a:ln>
                          <a:solidFill>
                            <a:schemeClr val="tx1"/>
                          </a:solidFill>
                          <a:effectLst/>
                          <a:latin typeface="微軟正黑體"/>
                          <a:ea typeface="微軟正黑體"/>
                          <a:cs typeface="+mn-cs"/>
                        </a:rPr>
                        <a:t>「</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經濟部及所屬機關</a:t>
                      </a: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構</a:t>
                      </a: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政府資料開放行動方案</a:t>
                      </a:r>
                      <a:r>
                        <a:rPr kumimoji="0" lang="zh-TW" altLang="en-US" sz="2000" b="0" i="0" u="none" strike="noStrike" kern="1200" cap="none" normalizeH="0" baseline="0" dirty="0">
                          <a:ln>
                            <a:noFill/>
                          </a:ln>
                          <a:solidFill>
                            <a:schemeClr val="tx1"/>
                          </a:solidFill>
                          <a:effectLst/>
                          <a:latin typeface="微軟正黑體"/>
                          <a:ea typeface="微軟正黑體"/>
                          <a:cs typeface="+mn-cs"/>
                        </a:rPr>
                        <a:t>」</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報告</a:t>
                      </a:r>
                      <a:endPar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ts val="3600"/>
                        </a:lnSpc>
                        <a:spcBef>
                          <a:spcPct val="0"/>
                        </a:spcBef>
                        <a:spcAft>
                          <a:spcPct val="0"/>
                        </a:spcAft>
                        <a:buClr>
                          <a:schemeClr val="accent1"/>
                        </a:buClr>
                        <a:buSzPct val="80000"/>
                        <a:buFont typeface="Wingdings" pitchFamily="2" charset="2"/>
                        <a:buNone/>
                        <a:tabLst/>
                        <a:defRPr/>
                      </a:pP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2.</a:t>
                      </a:r>
                      <a:r>
                        <a:rPr kumimoji="0" lang="zh-TW" altLang="en-US" sz="2000" b="0" i="0" u="none" strike="noStrike" kern="1200" cap="none" normalizeH="0" baseline="0" dirty="0">
                          <a:ln>
                            <a:noFill/>
                          </a:ln>
                          <a:solidFill>
                            <a:schemeClr val="tx1"/>
                          </a:solidFill>
                          <a:effectLst/>
                          <a:latin typeface="微軟正黑體"/>
                          <a:ea typeface="微軟正黑體"/>
                          <a:cs typeface="+mn-cs"/>
                        </a:rPr>
                        <a:t>「</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經濟部政府</a:t>
                      </a:r>
                      <a:r>
                        <a:rPr kumimoji="0" lang="zh-TW"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資料開放諮詢小組</a:t>
                      </a:r>
                      <a:r>
                        <a:rPr kumimoji="0" lang="zh-TW" altLang="en-US" sz="2000" b="0" i="0" u="none" strike="noStrike" kern="1200" cap="none" normalizeH="0" baseline="0" dirty="0">
                          <a:ln>
                            <a:noFill/>
                          </a:ln>
                          <a:solidFill>
                            <a:schemeClr val="tx1"/>
                          </a:solidFill>
                          <a:effectLst/>
                          <a:latin typeface="微軟正黑體"/>
                          <a:ea typeface="微軟正黑體"/>
                          <a:cs typeface="+mn-cs"/>
                        </a:rPr>
                        <a:t>」</a:t>
                      </a:r>
                      <a:r>
                        <a:rPr kumimoji="0" lang="zh-TW"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歷次會議結論追蹤報告</a:t>
                      </a:r>
                      <a:endPar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ap="flat" cmpd="sng" algn="ctr">
                      <a:noFill/>
                      <a:prstDash val="solid"/>
                      <a:round/>
                      <a:headEnd type="none" w="med" len="med"/>
                      <a:tailEnd type="none" w="med" len="med"/>
                    </a:lnTlToBr>
                    <a:lnBlToTr>
                      <a:noFill/>
                    </a:lnBlToTr>
                    <a:solidFill>
                      <a:schemeClr val="bg1"/>
                    </a:solidFill>
                  </a:tcPr>
                </a:tc>
                <a:extLst>
                  <a:ext uri="{0D108BD9-81ED-4DB2-BD59-A6C34878D82A}">
                    <a16:rowId xmlns:a16="http://schemas.microsoft.com/office/drawing/2014/main" xmlns="" val="10003"/>
                  </a:ext>
                </a:extLst>
              </a:tr>
              <a:tr h="1584176">
                <a:tc>
                  <a:txBody>
                    <a:bodyPr/>
                    <a:lstStyle>
                      <a:lvl1pPr marL="342900" indent="-247650"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342900" marR="0" lvl="0" indent="-342900" algn="l"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14:10~14:50</a:t>
                      </a:r>
                      <a:endParaRPr kumimoji="1" lang="en-US" altLang="zh-TW" sz="22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eaLnBrk="0" fontAlgn="base"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l" defTabSz="914400" rtl="0" eaLnBrk="1" fontAlgn="b" latinLnBrk="0" hangingPunct="1">
                        <a:lnSpc>
                          <a:spcPts val="3800"/>
                        </a:lnSpc>
                        <a:spcBef>
                          <a:spcPct val="0"/>
                        </a:spcBef>
                        <a:spcAft>
                          <a:spcPct val="0"/>
                        </a:spcAft>
                        <a:buClr>
                          <a:schemeClr val="accent1"/>
                        </a:buClr>
                        <a:buSzPct val="80000"/>
                        <a:buFont typeface="Wingdings" pitchFamily="2" charset="2"/>
                        <a:buNone/>
                        <a:tabLst/>
                        <a:defRPr/>
                      </a:pPr>
                      <a:r>
                        <a:rPr kumimoji="0" lang="zh-TW" altLang="en-US" sz="2200" b="1" i="0" u="none" strike="noStrike" kern="1200" cap="none" normalizeH="0" baseline="0" dirty="0">
                          <a:ln>
                            <a:noFill/>
                          </a:ln>
                          <a:solidFill>
                            <a:schemeClr val="tx1"/>
                          </a:solidFill>
                          <a:effectLst/>
                          <a:latin typeface="微軟正黑體" pitchFamily="34" charset="-120"/>
                          <a:ea typeface="微軟正黑體" pitchFamily="34" charset="-120"/>
                          <a:cs typeface="+mn-cs"/>
                        </a:rPr>
                        <a:t>討論事項：</a:t>
                      </a:r>
                      <a:endParaRPr kumimoji="0" lang="en-US" altLang="zh-TW" sz="2200" b="1"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ts val="3800"/>
                        </a:lnSpc>
                        <a:spcBef>
                          <a:spcPct val="0"/>
                        </a:spcBef>
                        <a:spcAft>
                          <a:spcPct val="0"/>
                        </a:spcAft>
                        <a:buClr>
                          <a:schemeClr val="accent1"/>
                        </a:buClr>
                        <a:buSzPct val="80000"/>
                        <a:buFont typeface="Wingdings" pitchFamily="2" charset="2"/>
                        <a:buNone/>
                        <a:tabLst/>
                        <a:defRPr/>
                      </a:pP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1.</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 行政院開放資料推動事項及本部推動規劃及配合事項討論</a:t>
                      </a:r>
                      <a:endPar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p>
                      <a:pPr marL="0" marR="0" lvl="0" indent="0" algn="l" defTabSz="914400" rtl="0" eaLnBrk="1" fontAlgn="b" latinLnBrk="0" hangingPunct="1">
                        <a:lnSpc>
                          <a:spcPts val="3800"/>
                        </a:lnSpc>
                        <a:spcBef>
                          <a:spcPct val="0"/>
                        </a:spcBef>
                        <a:spcAft>
                          <a:spcPct val="0"/>
                        </a:spcAft>
                        <a:buClr>
                          <a:schemeClr val="accent1"/>
                        </a:buClr>
                        <a:buSzPct val="80000"/>
                        <a:buFont typeface="Wingdings" pitchFamily="2" charset="2"/>
                        <a:buNone/>
                        <a:tabLst/>
                        <a:defRPr/>
                      </a:pPr>
                      <a:r>
                        <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2.</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 </a:t>
                      </a:r>
                      <a:r>
                        <a:rPr kumimoji="0" lang="zh-TW"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本部政府資料開放推動情形說明</a:t>
                      </a:r>
                      <a:r>
                        <a:rPr kumimoji="0" lang="zh-TW" altLang="en-US"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與</a:t>
                      </a:r>
                      <a:r>
                        <a:rPr kumimoji="0" lang="zh-TW"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rPr>
                        <a:t>討論</a:t>
                      </a:r>
                      <a:endParaRPr kumimoji="0" lang="en-US" altLang="zh-TW" sz="20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ap="flat" cmpd="sng" algn="ctr">
                      <a:noFill/>
                      <a:prstDash val="solid"/>
                      <a:round/>
                      <a:headEnd type="none" w="med" len="med"/>
                      <a:tailEnd type="none" w="med" len="med"/>
                    </a:lnTlToBr>
                    <a:lnBlToTr>
                      <a:noFill/>
                    </a:lnBlToTr>
                    <a:solidFill>
                      <a:schemeClr val="bg1"/>
                    </a:solidFill>
                  </a:tcPr>
                </a:tc>
                <a:extLst>
                  <a:ext uri="{0D108BD9-81ED-4DB2-BD59-A6C34878D82A}">
                    <a16:rowId xmlns:a16="http://schemas.microsoft.com/office/drawing/2014/main" xmlns="" val="10004"/>
                  </a:ext>
                </a:extLst>
              </a:tr>
              <a:tr h="576064">
                <a:tc>
                  <a:txBody>
                    <a:bodyPr/>
                    <a:lstStyle/>
                    <a:p>
                      <a:pPr marL="342900" marR="0" lvl="0" indent="-342900" algn="ctr"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1" lang="en-US" altLang="zh-TW" sz="2200" b="0" i="0" u="none" strike="noStrike" kern="1200" cap="none" normalizeH="0" baseline="0" dirty="0" smtClean="0">
                          <a:ln>
                            <a:noFill/>
                          </a:ln>
                          <a:solidFill>
                            <a:schemeClr val="tx1"/>
                          </a:solidFill>
                          <a:effectLst/>
                          <a:latin typeface="微軟正黑體" pitchFamily="34" charset="-120"/>
                          <a:ea typeface="微軟正黑體" pitchFamily="34" charset="-120"/>
                          <a:cs typeface="+mn-cs"/>
                        </a:rPr>
                        <a:t>14:50~15:00</a:t>
                      </a:r>
                      <a:endParaRPr kumimoji="1" lang="en-US" altLang="zh-TW" sz="22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 latinLnBrk="0" hangingPunct="1">
                        <a:lnSpc>
                          <a:spcPts val="4200"/>
                        </a:lnSpc>
                        <a:spcBef>
                          <a:spcPct val="0"/>
                        </a:spcBef>
                        <a:spcAft>
                          <a:spcPct val="0"/>
                        </a:spcAft>
                        <a:buClr>
                          <a:schemeClr val="accent1"/>
                        </a:buClr>
                        <a:buSzPct val="80000"/>
                        <a:buFont typeface="Wingdings" pitchFamily="2" charset="2"/>
                        <a:buNone/>
                        <a:tabLst/>
                        <a:defRPr/>
                      </a:pPr>
                      <a:r>
                        <a:rPr kumimoji="0" lang="zh-TW" altLang="en-US" sz="2200" b="1" i="0" u="none" strike="noStrike" kern="1200" cap="none" normalizeH="0" baseline="0" dirty="0">
                          <a:ln>
                            <a:noFill/>
                          </a:ln>
                          <a:solidFill>
                            <a:schemeClr val="tx1"/>
                          </a:solidFill>
                          <a:effectLst/>
                          <a:latin typeface="微軟正黑體" pitchFamily="34" charset="-120"/>
                          <a:ea typeface="微軟正黑體" pitchFamily="34" charset="-120"/>
                          <a:cs typeface="+mn-cs"/>
                        </a:rPr>
                        <a:t>臨時動議</a:t>
                      </a:r>
                    </a:p>
                  </a:txBody>
                  <a:tcPr marL="108003"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xmlns="" val="10005"/>
                  </a:ext>
                </a:extLst>
              </a:tr>
            </a:tbl>
          </a:graphicData>
        </a:graphic>
      </p:graphicFrame>
      <p:sp>
        <p:nvSpPr>
          <p:cNvPr id="8" name="投影片編號版面配置區 7"/>
          <p:cNvSpPr>
            <a:spLocks noGrp="1"/>
          </p:cNvSpPr>
          <p:nvPr>
            <p:ph type="sldNum" sz="quarter" idx="4"/>
          </p:nvPr>
        </p:nvSpPr>
        <p:spPr/>
        <p:txBody>
          <a:bodyPr/>
          <a:lstStyle/>
          <a:p>
            <a:fld id="{FB38DC22-E2C8-4860-938B-CEF6F87D8911}" type="slidenum">
              <a:rPr lang="zh-TW" altLang="en-US" smtClean="0"/>
              <a:pPr/>
              <a:t>2</a:t>
            </a:fld>
            <a:endParaRPr lang="zh-TW" altLang="en-US" dirty="0"/>
          </a:p>
        </p:txBody>
      </p:sp>
    </p:spTree>
    <p:extLst>
      <p:ext uri="{BB962C8B-B14F-4D97-AF65-F5344CB8AC3E}">
        <p14:creationId xmlns:p14="http://schemas.microsoft.com/office/powerpoint/2010/main" val="3828067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20</a:t>
            </a:fld>
            <a:endParaRPr lang="zh-TW" altLang="en-US" dirty="0"/>
          </a:p>
        </p:txBody>
      </p:sp>
      <p:sp>
        <p:nvSpPr>
          <p:cNvPr id="6" name="AutoShape 11"/>
          <p:cNvSpPr>
            <a:spLocks noChangeArrowheads="1"/>
          </p:cNvSpPr>
          <p:nvPr/>
        </p:nvSpPr>
        <p:spPr bwMode="auto">
          <a:xfrm>
            <a:off x="395536" y="1484782"/>
            <a:ext cx="8424936" cy="3672410"/>
          </a:xfrm>
          <a:prstGeom prst="roundRect">
            <a:avLst>
              <a:gd name="adj" fmla="val 24427"/>
            </a:avLst>
          </a:prstGeom>
          <a:solidFill>
            <a:schemeClr val="accent4">
              <a:lumMod val="20000"/>
              <a:lumOff val="80000"/>
            </a:schemeClr>
          </a:solidFill>
          <a:ln>
            <a:noFill/>
          </a:ln>
          <a:effectLst>
            <a:outerShdw dist="35921" dir="2700000" algn="ctr" rotWithShape="0">
              <a:schemeClr val="bg2"/>
            </a:outerShdw>
          </a:effectLst>
        </p:spPr>
        <p:txBody>
          <a:bodyPr wrap="square" lIns="72000" tIns="0" rIns="72000" bIns="0" anchor="ctr" anchorCtr="0">
            <a:noAutofit/>
          </a:bodyP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spcBef>
                <a:spcPts val="600"/>
              </a:spcBef>
              <a:spcAft>
                <a:spcPts val="600"/>
              </a:spcAft>
              <a:buNone/>
              <a:defRPr/>
            </a:pPr>
            <a:r>
              <a:rPr lang="zh-TW" altLang="en-US" sz="2800" b="1" dirty="0">
                <a:solidFill>
                  <a:srgbClr val="FF0000"/>
                </a:solidFill>
                <a:latin typeface="微軟正黑體" panose="020B0604030504040204" pitchFamily="34" charset="-120"/>
                <a:ea typeface="微軟正黑體" pitchFamily="34" charset="-120"/>
              </a:rPr>
              <a:t>擬辦：</a:t>
            </a:r>
            <a:endParaRPr lang="en-US" altLang="zh-TW" sz="2800" b="1" dirty="0">
              <a:solidFill>
                <a:srgbClr val="FF0000"/>
              </a:solidFill>
              <a:latin typeface="微軟正黑體" panose="020B0604030504040204" pitchFamily="34" charset="-120"/>
              <a:ea typeface="微軟正黑體" pitchFamily="34" charset="-120"/>
            </a:endParaRPr>
          </a:p>
          <a:p>
            <a:pPr marL="539750" eaLnBrk="1" fontAlgn="t" hangingPunct="1">
              <a:spcBef>
                <a:spcPts val="600"/>
              </a:spcBef>
              <a:spcAft>
                <a:spcPts val="600"/>
              </a:spcAft>
              <a:buNone/>
              <a:defRPr/>
            </a:pPr>
            <a:r>
              <a:rPr lang="zh-TW" altLang="en-US" sz="2800" b="1" dirty="0">
                <a:latin typeface="微軟正黑體" panose="020B0604030504040204" pitchFamily="34" charset="-120"/>
                <a:ea typeface="微軟正黑體" pitchFamily="34" charset="-120"/>
              </a:rPr>
              <a:t>請各單位持續配合本行動方案之策略，進行政府資料開放推動工作。</a:t>
            </a:r>
          </a:p>
        </p:txBody>
      </p:sp>
      <p:pic>
        <p:nvPicPr>
          <p:cNvPr id="7" name="Picture 2" descr="C:\Users\MingSun\AppData\Local\Microsoft\Windows\Temporary Internet Files\Content.IE5\MISYWPJJ\students_group_work[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7924" y="5518826"/>
            <a:ext cx="1368152" cy="1020086"/>
          </a:xfrm>
          <a:prstGeom prst="rect">
            <a:avLst/>
          </a:prstGeom>
          <a:noFill/>
          <a:extLst>
            <a:ext uri="{909E8E84-426E-40DD-AFC4-6F175D3DCCD1}">
              <a14:hiddenFill xmlns:a14="http://schemas.microsoft.com/office/drawing/2010/main">
                <a:solidFill>
                  <a:srgbClr val="FFFFFF"/>
                </a:solidFill>
              </a14:hiddenFill>
            </a:ext>
          </a:extLst>
        </p:spPr>
      </p:pic>
      <p:sp>
        <p:nvSpPr>
          <p:cNvPr id="5" name="標題 4">
            <a:extLst>
              <a:ext uri="{FF2B5EF4-FFF2-40B4-BE49-F238E27FC236}">
                <a16:creationId xmlns:a16="http://schemas.microsoft.com/office/drawing/2014/main" xmlns="" id="{96FDB3DA-A5EC-5A4F-9C92-61154CF8DFDB}"/>
              </a:ext>
            </a:extLst>
          </p:cNvPr>
          <p:cNvSpPr>
            <a:spLocks noGrp="1"/>
          </p:cNvSpPr>
          <p:nvPr>
            <p:ph type="title"/>
          </p:nvPr>
        </p:nvSpPr>
        <p:spPr/>
        <p:txBody>
          <a:bodyPr/>
          <a:lstStyle/>
          <a:p>
            <a:endParaRPr lang="zh-TW" altLang="en-US"/>
          </a:p>
        </p:txBody>
      </p:sp>
    </p:spTree>
    <p:extLst>
      <p:ext uri="{BB962C8B-B14F-4D97-AF65-F5344CB8AC3E}">
        <p14:creationId xmlns:p14="http://schemas.microsoft.com/office/powerpoint/2010/main" val="29992947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21</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報告事項：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二、「經濟部政府資料開放諮詢小組」</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歷次會議結論追蹤報告</a:t>
            </a: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Tree>
    <p:extLst>
      <p:ext uri="{BB962C8B-B14F-4D97-AF65-F5344CB8AC3E}">
        <p14:creationId xmlns:p14="http://schemas.microsoft.com/office/powerpoint/2010/main" val="25168213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noFill/>
        </p:spPr>
        <p:txBody>
          <a:bodyPr>
            <a:normAutofit fontScale="90000"/>
          </a:bodyPr>
          <a:lstStyle/>
          <a:p>
            <a:pPr>
              <a:lnSpc>
                <a:spcPts val="3000"/>
              </a:lnSpc>
            </a:pPr>
            <a:r>
              <a:rPr kumimoji="0" lang="zh-TW" altLang="en-US" sz="2800" dirty="0">
                <a:solidFill>
                  <a:srgbClr val="002060"/>
                </a:solidFill>
                <a:latin typeface="微軟正黑體" pitchFamily="34" charset="-120"/>
                <a:ea typeface="微軟正黑體" pitchFamily="34" charset="-120"/>
              </a:rPr>
              <a:t>經濟部資料開放諮詢小組歷次會議結論</a:t>
            </a:r>
            <a:r>
              <a:rPr kumimoji="0" lang="en-US" altLang="zh-TW" sz="2800" dirty="0">
                <a:solidFill>
                  <a:srgbClr val="002060"/>
                </a:solidFill>
                <a:latin typeface="微軟正黑體" pitchFamily="34" charset="-120"/>
                <a:ea typeface="微軟正黑體" pitchFamily="34" charset="-120"/>
              </a:rPr>
              <a:t/>
            </a:r>
            <a:br>
              <a:rPr kumimoji="0" lang="en-US" altLang="zh-TW" sz="2800" dirty="0">
                <a:solidFill>
                  <a:srgbClr val="002060"/>
                </a:solidFill>
                <a:latin typeface="微軟正黑體" pitchFamily="34" charset="-120"/>
                <a:ea typeface="微軟正黑體" pitchFamily="34" charset="-120"/>
              </a:rPr>
            </a:br>
            <a:r>
              <a:rPr kumimoji="0" lang="zh-TW" altLang="en-US" sz="2800" dirty="0">
                <a:solidFill>
                  <a:srgbClr val="002060"/>
                </a:solidFill>
                <a:latin typeface="微軟正黑體" pitchFamily="34" charset="-120"/>
                <a:ea typeface="微軟正黑體" pitchFamily="34" charset="-120"/>
              </a:rPr>
              <a:t>追蹤報告</a:t>
            </a:r>
            <a:endParaRPr kumimoji="0" lang="en-US" altLang="zh-TW" sz="2000" dirty="0">
              <a:solidFill>
                <a:srgbClr val="002060"/>
              </a:solidFill>
              <a:latin typeface="微軟正黑體" pitchFamily="34" charset="-120"/>
              <a:ea typeface="微軟正黑體" pitchFamily="34" charset="-120"/>
            </a:endParaRPr>
          </a:p>
        </p:txBody>
      </p:sp>
      <p:sp>
        <p:nvSpPr>
          <p:cNvPr id="8" name="投影片編號版面配置區 7"/>
          <p:cNvSpPr>
            <a:spLocks noGrp="1"/>
          </p:cNvSpPr>
          <p:nvPr>
            <p:ph type="sldNum" sz="quarter" idx="4"/>
          </p:nvPr>
        </p:nvSpPr>
        <p:spPr/>
        <p:txBody>
          <a:bodyPr/>
          <a:lstStyle/>
          <a:p>
            <a:fld id="{FB38DC22-E2C8-4860-938B-CEF6F87D8911}" type="slidenum">
              <a:rPr lang="zh-TW" altLang="en-US" smtClean="0"/>
              <a:pPr/>
              <a:t>22</a:t>
            </a:fld>
            <a:endParaRPr lang="zh-TW" altLang="en-US" dirty="0"/>
          </a:p>
        </p:txBody>
      </p:sp>
      <p:graphicFrame>
        <p:nvGraphicFramePr>
          <p:cNvPr id="6" name="Group 31"/>
          <p:cNvGraphicFramePr>
            <a:graphicFrameLocks noGrp="1"/>
          </p:cNvGraphicFramePr>
          <p:nvPr>
            <p:ph sz="half" idx="4294967295"/>
            <p:extLst>
              <p:ext uri="{D42A27DB-BD31-4B8C-83A1-F6EECF244321}">
                <p14:modId xmlns:p14="http://schemas.microsoft.com/office/powerpoint/2010/main" val="844768738"/>
              </p:ext>
            </p:extLst>
          </p:nvPr>
        </p:nvGraphicFramePr>
        <p:xfrm>
          <a:off x="155638" y="1176008"/>
          <a:ext cx="8856662" cy="5272487"/>
        </p:xfrm>
        <a:graphic>
          <a:graphicData uri="http://schemas.openxmlformats.org/drawingml/2006/table">
            <a:tbl>
              <a:tblPr/>
              <a:tblGrid>
                <a:gridCol w="792212">
                  <a:extLst>
                    <a:ext uri="{9D8B030D-6E8A-4147-A177-3AD203B41FA5}">
                      <a16:colId xmlns:a16="http://schemas.microsoft.com/office/drawing/2014/main" xmlns="" val="20000"/>
                    </a:ext>
                  </a:extLst>
                </a:gridCol>
                <a:gridCol w="3240360">
                  <a:extLst>
                    <a:ext uri="{9D8B030D-6E8A-4147-A177-3AD203B41FA5}">
                      <a16:colId xmlns:a16="http://schemas.microsoft.com/office/drawing/2014/main" xmlns="" val="20001"/>
                    </a:ext>
                  </a:extLst>
                </a:gridCol>
                <a:gridCol w="2880320">
                  <a:extLst>
                    <a:ext uri="{9D8B030D-6E8A-4147-A177-3AD203B41FA5}">
                      <a16:colId xmlns:a16="http://schemas.microsoft.com/office/drawing/2014/main" xmlns="" val="20002"/>
                    </a:ext>
                  </a:extLst>
                </a:gridCol>
                <a:gridCol w="1151722">
                  <a:extLst>
                    <a:ext uri="{9D8B030D-6E8A-4147-A177-3AD203B41FA5}">
                      <a16:colId xmlns:a16="http://schemas.microsoft.com/office/drawing/2014/main" xmlns="" val="20003"/>
                    </a:ext>
                  </a:extLst>
                </a:gridCol>
                <a:gridCol w="792048">
                  <a:extLst>
                    <a:ext uri="{9D8B030D-6E8A-4147-A177-3AD203B41FA5}">
                      <a16:colId xmlns:a16="http://schemas.microsoft.com/office/drawing/2014/main" xmlns="" val="20004"/>
                    </a:ext>
                  </a:extLst>
                </a:gridCol>
              </a:tblGrid>
              <a:tr h="669535">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571411">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a:ln>
                            <a:noFill/>
                          </a:ln>
                          <a:solidFill>
                            <a:schemeClr val="tx1"/>
                          </a:solidFill>
                          <a:effectLst/>
                          <a:latin typeface="微軟正黑體" pitchFamily="34" charset="-120"/>
                          <a:ea typeface="微軟正黑體" pitchFamily="34" charset="-120"/>
                        </a:rPr>
                        <a:t>7</a:t>
                      </a: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a:ln>
                            <a:noFill/>
                          </a:ln>
                          <a:solidFill>
                            <a:schemeClr val="tx1"/>
                          </a:solidFill>
                          <a:effectLst/>
                          <a:latin typeface="微軟正黑體" pitchFamily="34" charset="-120"/>
                          <a:ea typeface="微軟正黑體" pitchFamily="34" charset="-120"/>
                        </a:rPr>
                        <a:t>2</a:t>
                      </a: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111/5/</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30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2.</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請本部各單位依所規劃項目辦理</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年資料開放作業。</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mj-lt"/>
                        <a:buNone/>
                        <a:tabLst/>
                        <a:defRPr/>
                      </a:pP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本部所屬及機關</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構</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已完成「主題式開放資料推動策略」之滾動修正，以及</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年開放資料盤點作業。</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年預計開放資料集共計</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83</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筆，其中</a:t>
                      </a:r>
                      <a:r>
                        <a:rPr kumimoji="0" lang="en-US" altLang="zh-TW"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49</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筆</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如期完成</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登載及發布作業。</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本部幕僚單位及所屬機關</a:t>
                      </a:r>
                      <a:r>
                        <a:rPr kumimoji="1" lang="en-US"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endParaRPr kumimoji="1" lang="zh-TW" altLang="en-US" sz="1800" b="0" i="0" u="none" strike="noStrike" cap="none" normalizeH="0" baseline="0" dirty="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a:ln>
                            <a:noFill/>
                          </a:ln>
                          <a:solidFill>
                            <a:srgbClr val="FF0000"/>
                          </a:solidFill>
                          <a:effectLst/>
                          <a:latin typeface="微軟正黑體" panose="020B0604030504040204" pitchFamily="34" charset="-120"/>
                          <a:ea typeface="微軟正黑體" panose="020B0604030504040204" pitchFamily="34" charset="-120"/>
                        </a:rPr>
                        <a:t>建議解除列管</a:t>
                      </a:r>
                      <a:endParaRPr kumimoji="0" lang="en-US" altLang="zh-TW" sz="2000" b="0" i="0" u="none" strike="noStrike" cap="none" normalizeH="0" baseline="0" dirty="0">
                        <a:ln>
                          <a:noFill/>
                        </a:ln>
                        <a:solidFill>
                          <a:srgbClr val="FF0000"/>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4481640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noFill/>
        </p:spPr>
        <p:txBody>
          <a:bodyPr vert="horz" lIns="91440" tIns="45720" rIns="91440" bIns="45720" rtlCol="0" anchor="ctr">
            <a:normAutofit fontScale="90000"/>
          </a:bodyPr>
          <a:lstStyle/>
          <a:p>
            <a:pPr>
              <a:lnSpc>
                <a:spcPts val="3000"/>
              </a:lnSpc>
            </a:pPr>
            <a:r>
              <a:rPr lang="zh-TW" altLang="en-US" sz="2800" dirty="0">
                <a:solidFill>
                  <a:srgbClr val="002060"/>
                </a:solidFill>
              </a:rPr>
              <a:t>經濟部資料開放諮詢小組歷次會議結論</a:t>
            </a:r>
            <a:r>
              <a:rPr lang="en-US" altLang="zh-TW" sz="2800" dirty="0">
                <a:solidFill>
                  <a:srgbClr val="002060"/>
                </a:solidFill>
              </a:rPr>
              <a:t/>
            </a:r>
            <a:br>
              <a:rPr lang="en-US" altLang="zh-TW" sz="2800" dirty="0">
                <a:solidFill>
                  <a:srgbClr val="002060"/>
                </a:solidFill>
              </a:rPr>
            </a:br>
            <a:r>
              <a:rPr lang="zh-TW" altLang="en-US" sz="2800" dirty="0">
                <a:solidFill>
                  <a:srgbClr val="002060"/>
                </a:solidFill>
              </a:rPr>
              <a:t>追蹤報告</a:t>
            </a:r>
            <a:endParaRPr lang="en-US" altLang="zh-TW" sz="2800" dirty="0">
              <a:solidFill>
                <a:srgbClr val="002060"/>
              </a:solidFill>
            </a:endParaRPr>
          </a:p>
        </p:txBody>
      </p:sp>
      <p:sp>
        <p:nvSpPr>
          <p:cNvPr id="8" name="投影片編號版面配置區 7"/>
          <p:cNvSpPr>
            <a:spLocks noGrp="1"/>
          </p:cNvSpPr>
          <p:nvPr>
            <p:ph type="sldNum" sz="quarter" idx="4"/>
          </p:nvPr>
        </p:nvSpPr>
        <p:spPr/>
        <p:txBody>
          <a:bodyPr/>
          <a:lstStyle/>
          <a:p>
            <a:fld id="{FB38DC22-E2C8-4860-938B-CEF6F87D8911}" type="slidenum">
              <a:rPr lang="zh-TW" altLang="en-US" smtClean="0"/>
              <a:pPr/>
              <a:t>23</a:t>
            </a:fld>
            <a:endParaRPr lang="zh-TW" altLang="en-US" dirty="0"/>
          </a:p>
        </p:txBody>
      </p:sp>
      <p:graphicFrame>
        <p:nvGraphicFramePr>
          <p:cNvPr id="6" name="Group 31"/>
          <p:cNvGraphicFramePr>
            <a:graphicFrameLocks noGrp="1"/>
          </p:cNvGraphicFramePr>
          <p:nvPr>
            <p:ph sz="half" idx="4294967295"/>
            <p:extLst>
              <p:ext uri="{D42A27DB-BD31-4B8C-83A1-F6EECF244321}">
                <p14:modId xmlns:p14="http://schemas.microsoft.com/office/powerpoint/2010/main" val="3325526944"/>
              </p:ext>
            </p:extLst>
          </p:nvPr>
        </p:nvGraphicFramePr>
        <p:xfrm>
          <a:off x="155638" y="1176008"/>
          <a:ext cx="8856662" cy="5564196"/>
        </p:xfrm>
        <a:graphic>
          <a:graphicData uri="http://schemas.openxmlformats.org/drawingml/2006/table">
            <a:tbl>
              <a:tblPr/>
              <a:tblGrid>
                <a:gridCol w="792212">
                  <a:extLst>
                    <a:ext uri="{9D8B030D-6E8A-4147-A177-3AD203B41FA5}">
                      <a16:colId xmlns:a16="http://schemas.microsoft.com/office/drawing/2014/main" xmlns="" val="20000"/>
                    </a:ext>
                  </a:extLst>
                </a:gridCol>
                <a:gridCol w="3240360">
                  <a:extLst>
                    <a:ext uri="{9D8B030D-6E8A-4147-A177-3AD203B41FA5}">
                      <a16:colId xmlns:a16="http://schemas.microsoft.com/office/drawing/2014/main" xmlns="" val="20001"/>
                    </a:ext>
                  </a:extLst>
                </a:gridCol>
                <a:gridCol w="2880320">
                  <a:extLst>
                    <a:ext uri="{9D8B030D-6E8A-4147-A177-3AD203B41FA5}">
                      <a16:colId xmlns:a16="http://schemas.microsoft.com/office/drawing/2014/main" xmlns="" val="20002"/>
                    </a:ext>
                  </a:extLst>
                </a:gridCol>
                <a:gridCol w="1151722">
                  <a:extLst>
                    <a:ext uri="{9D8B030D-6E8A-4147-A177-3AD203B41FA5}">
                      <a16:colId xmlns:a16="http://schemas.microsoft.com/office/drawing/2014/main" xmlns="" val="20003"/>
                    </a:ext>
                  </a:extLst>
                </a:gridCol>
                <a:gridCol w="792048">
                  <a:extLst>
                    <a:ext uri="{9D8B030D-6E8A-4147-A177-3AD203B41FA5}">
                      <a16:colId xmlns:a16="http://schemas.microsoft.com/office/drawing/2014/main" xmlns="" val="20004"/>
                    </a:ext>
                  </a:extLst>
                </a:gridCol>
              </a:tblGrid>
              <a:tr h="669535">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會議</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時間</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結論</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辦理情形</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主辦</a:t>
                      </a:r>
                    </a:p>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單位</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備註</a:t>
                      </a: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txBody>
                  <a:tcPr marL="91431" marR="91431" marT="45738" marB="45738"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4571411">
                <a:tc>
                  <a:txBody>
                    <a:bodyPr/>
                    <a:lstStyle/>
                    <a:p>
                      <a:pPr marL="0" marR="0" lvl="0" indent="0" algn="ctr" defTabSz="914400" rtl="0" eaLnBrk="1" fontAlgn="base" latinLnBrk="0" hangingPunct="1">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第</a:t>
                      </a:r>
                      <a:r>
                        <a:rPr kumimoji="1" lang="en-US" altLang="zh-TW" sz="2000" b="0" i="0" u="none" strike="noStrike" cap="none" normalizeH="0" baseline="0" dirty="0">
                          <a:ln>
                            <a:noFill/>
                          </a:ln>
                          <a:solidFill>
                            <a:schemeClr val="tx1"/>
                          </a:solidFill>
                          <a:effectLst/>
                          <a:latin typeface="微軟正黑體" pitchFamily="34" charset="-120"/>
                          <a:ea typeface="微軟正黑體" pitchFamily="34" charset="-120"/>
                        </a:rPr>
                        <a:t>7</a:t>
                      </a: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屆第</a:t>
                      </a:r>
                      <a:r>
                        <a:rPr kumimoji="1" lang="en-US" altLang="zh-TW" sz="2000" b="0" i="0" u="none" strike="noStrike" cap="none" normalizeH="0" baseline="0" dirty="0">
                          <a:ln>
                            <a:noFill/>
                          </a:ln>
                          <a:solidFill>
                            <a:schemeClr val="tx1"/>
                          </a:solidFill>
                          <a:effectLst/>
                          <a:latin typeface="微軟正黑體" pitchFamily="34" charset="-120"/>
                          <a:ea typeface="微軟正黑體" pitchFamily="34" charset="-120"/>
                        </a:rPr>
                        <a:t>2</a:t>
                      </a: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次</a:t>
                      </a:r>
                      <a:endPar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zh-TW" altLang="en-US" sz="2000" b="0" i="0" u="none" strike="noStrike" cap="none" normalizeH="0" baseline="0" dirty="0">
                          <a:ln>
                            <a:noFill/>
                          </a:ln>
                          <a:solidFill>
                            <a:schemeClr val="tx1"/>
                          </a:solidFill>
                          <a:effectLst/>
                          <a:latin typeface="微軟正黑體" pitchFamily="34" charset="-120"/>
                          <a:ea typeface="微軟正黑體" pitchFamily="34" charset="-120"/>
                        </a:rPr>
                        <a:t>會議</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endParaRPr kumimoji="1" lang="zh-TW" altLang="en-US" sz="2000" b="1"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endParaRP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111/5/</a:t>
                      </a:r>
                    </a:p>
                    <a:p>
                      <a:pPr marL="0" marR="0" lvl="0" indent="0" algn="ctr" defTabSz="914400" rtl="0" eaLnBrk="0" fontAlgn="base" latinLnBrk="0" hangingPunct="0">
                        <a:lnSpc>
                          <a:spcPct val="100000"/>
                        </a:lnSpc>
                        <a:spcBef>
                          <a:spcPct val="0"/>
                        </a:spcBef>
                        <a:spcAft>
                          <a:spcPct val="0"/>
                        </a:spcAft>
                        <a:buClr>
                          <a:srgbClr val="0000FF"/>
                        </a:buClr>
                        <a:buSzTx/>
                        <a:buFontTx/>
                        <a:buNone/>
                        <a:tabLst/>
                      </a:pPr>
                      <a:r>
                        <a:rPr kumimoji="1" lang="en-US" altLang="zh-TW" sz="2000" b="0" i="0" u="none" strike="noStrike" cap="none" normalizeH="0" baseline="0" dirty="0">
                          <a:ln>
                            <a:noFill/>
                          </a:ln>
                          <a:solidFill>
                            <a:schemeClr val="tx1"/>
                          </a:solidFill>
                          <a:effectLst/>
                          <a:latin typeface="微軟正黑體" panose="020B0604030504040204" pitchFamily="34" charset="-120"/>
                          <a:ea typeface="微軟正黑體" panose="020B0604030504040204" pitchFamily="34" charset="-120"/>
                        </a:rPr>
                        <a:t>30</a:t>
                      </a:r>
                    </a:p>
                  </a:txBody>
                  <a:tcPr marL="91431" marR="91431" marT="45738" marB="45738"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有關本部未來半年資料開放工作重點及完成期限，請本部各單位配合下列事項：</a:t>
                      </a:r>
                    </a:p>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辦理</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年下半年開放資料集提報作業</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(111/9/15</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前完成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(2)</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提送</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年第</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季累計已開放資料集檢核表</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(111/9/15</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前完成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召開本部資料開放諮詢小組第</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8</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屆第</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次會議</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(111/11/30</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前完成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p>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(4)</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 辦理</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年下半年資料集登載</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發布作業</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(111/11/30</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前完成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p>
                    <a:p>
                      <a:endParaRPr kumimoji="0" lang="zh-TW" altLang="en-US" sz="131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endParaRP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mj-lt"/>
                        <a:buNone/>
                        <a:tabLst/>
                        <a:defRPr/>
                      </a:pP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 </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下半年</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開放資料集</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提報</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作業。</a:t>
                      </a:r>
                    </a:p>
                    <a:p>
                      <a:pPr marL="0" marR="0" lvl="0" indent="0" algn="l" defTabSz="914400" rtl="0" eaLnBrk="1" fontAlgn="base" latinLnBrk="0" hangingPunct="1">
                        <a:lnSpc>
                          <a:spcPct val="100000"/>
                        </a:lnSpc>
                        <a:spcBef>
                          <a:spcPct val="0"/>
                        </a:spcBef>
                        <a:spcAft>
                          <a:spcPct val="0"/>
                        </a:spcAft>
                        <a:buClrTx/>
                        <a:buSzTx/>
                        <a:buFont typeface="+mj-lt"/>
                        <a:buNone/>
                        <a:tabLst/>
                        <a:defRPr/>
                      </a:pP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(2) </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已於</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9</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月</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15</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日前完成</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第</a:t>
                      </a:r>
                      <a:r>
                        <a:rPr kumimoji="0" lang="en-US" altLang="zh-TW"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3</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季</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累計已開放資料集</a:t>
                      </a:r>
                      <a:r>
                        <a:rPr kumimoji="0" lang="zh-TW" altLang="en-US" sz="2000" b="0" i="0" u="none" strike="noStrike" kern="1200" cap="none" normalizeH="0" baseline="0" dirty="0">
                          <a:ln>
                            <a:noFill/>
                          </a:ln>
                          <a:solidFill>
                            <a:srgbClr val="FF0000"/>
                          </a:solidFill>
                          <a:effectLst/>
                          <a:latin typeface="微軟正黑體" panose="020B0604030504040204" pitchFamily="34" charset="-120"/>
                          <a:ea typeface="微軟正黑體" panose="020B0604030504040204" pitchFamily="34" charset="-120"/>
                          <a:cs typeface="+mn-cs"/>
                        </a:rPr>
                        <a:t>檢核</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作業。</a:t>
                      </a:r>
                    </a:p>
                    <a:p>
                      <a:pPr marL="0" marR="0" lvl="0" indent="0" algn="l" defTabSz="914400" rtl="0" eaLnBrk="1" fontAlgn="base" latinLnBrk="0" hangingPunct="1">
                        <a:lnSpc>
                          <a:spcPct val="100000"/>
                        </a:lnSpc>
                        <a:spcBef>
                          <a:spcPct val="0"/>
                        </a:spcBef>
                        <a:spcAft>
                          <a:spcPct val="0"/>
                        </a:spcAft>
                        <a:buClrTx/>
                        <a:buSzTx/>
                        <a:buFont typeface="+mj-lt"/>
                        <a:buNone/>
                        <a:tabLst/>
                        <a:defRPr/>
                      </a:pP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(3) </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已於本日召開本部資料開放諮詢小組第</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8</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屆第</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次會議。</a:t>
                      </a:r>
                    </a:p>
                    <a:p>
                      <a:pPr marL="0" marR="0" lvl="0" indent="0" algn="l" defTabSz="914400" rtl="0" eaLnBrk="1" fontAlgn="base" latinLnBrk="0" hangingPunct="1">
                        <a:lnSpc>
                          <a:spcPct val="100000"/>
                        </a:lnSpc>
                        <a:spcBef>
                          <a:spcPct val="0"/>
                        </a:spcBef>
                        <a:spcAft>
                          <a:spcPct val="0"/>
                        </a:spcAft>
                        <a:buClrTx/>
                        <a:buSzTx/>
                        <a:buFont typeface="+mj-lt"/>
                        <a:buNone/>
                        <a:tabLst/>
                        <a:defRPr/>
                      </a:pP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(4) </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已依預計期程辦理</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111</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年下半年資料集登載</a:t>
                      </a:r>
                      <a:r>
                        <a:rPr kumimoji="0" lang="en-US" altLang="zh-TW"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a:t>
                      </a:r>
                      <a:r>
                        <a:rPr kumimoji="0" lang="zh-TW" altLang="en-US" sz="2000" b="0" i="0" u="none" strike="noStrike" kern="1200" cap="none" normalizeH="0" baseline="0" dirty="0">
                          <a:ln>
                            <a:noFill/>
                          </a:ln>
                          <a:solidFill>
                            <a:schemeClr val="tx1"/>
                          </a:solidFill>
                          <a:effectLst/>
                          <a:latin typeface="微軟正黑體" panose="020B0604030504040204" pitchFamily="34" charset="-120"/>
                          <a:ea typeface="微軟正黑體" panose="020B0604030504040204" pitchFamily="34" charset="-120"/>
                          <a:cs typeface="+mn-cs"/>
                        </a:rPr>
                        <a:t>發布作業。</a:t>
                      </a:r>
                    </a:p>
                  </a:txBody>
                  <a:tcPr marL="91431" marR="91431" marT="45738" marB="457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0000FF"/>
                        </a:buClr>
                        <a:buSzTx/>
                        <a:buFontTx/>
                        <a:buNone/>
                        <a:tabLst/>
                      </a:pPr>
                      <a:r>
                        <a:rPr kumimoji="1"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本部幕僚單位及所屬機關</a:t>
                      </a:r>
                      <a:r>
                        <a:rPr kumimoji="1" lang="en-US"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1"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構</a:t>
                      </a:r>
                      <a:r>
                        <a:rPr kumimoji="1" lang="en-US" altLang="zh-TW"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endParaRPr kumimoji="1" lang="zh-TW" altLang="en-US" sz="1800" b="0" i="0" u="none" strike="noStrike" cap="none" normalizeH="0" baseline="0" dirty="0">
                        <a:ln>
                          <a:noFill/>
                        </a:ln>
                        <a:solidFill>
                          <a:schemeClr val="tx1"/>
                        </a:solidFill>
                        <a:effectLst/>
                        <a:latin typeface="微軟正黑體" pitchFamily="34" charset="-120"/>
                        <a:ea typeface="微軟正黑體"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2000" b="0" i="0" u="none" strike="noStrike" cap="none" normalizeH="0" baseline="0" dirty="0">
                          <a:ln>
                            <a:noFill/>
                          </a:ln>
                          <a:solidFill>
                            <a:srgbClr val="FF0000"/>
                          </a:solidFill>
                          <a:effectLst/>
                          <a:latin typeface="微軟正黑體" panose="020B0604030504040204" pitchFamily="34" charset="-120"/>
                          <a:ea typeface="微軟正黑體" panose="020B0604030504040204" pitchFamily="34" charset="-120"/>
                        </a:rPr>
                        <a:t>建議解除列管</a:t>
                      </a:r>
                      <a:endParaRPr kumimoji="0" lang="en-US" altLang="zh-TW" sz="2000" b="0" i="0" u="none" strike="noStrike" cap="none" normalizeH="0" baseline="0" dirty="0">
                        <a:ln>
                          <a:noFill/>
                        </a:ln>
                        <a:solidFill>
                          <a:srgbClr val="FF0000"/>
                        </a:solidFill>
                        <a:effectLst/>
                        <a:latin typeface="微軟正黑體" panose="020B0604030504040204" pitchFamily="34" charset="-120"/>
                        <a:ea typeface="微軟正黑體" panose="020B0604030504040204" pitchFamily="34" charset="-120"/>
                      </a:endParaRPr>
                    </a:p>
                  </a:txBody>
                  <a:tcPr marL="91431" marR="91431" marT="45738" marB="45738"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153120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24</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u="sng" dirty="0">
                <a:solidFill>
                  <a:schemeClr val="tx1"/>
                </a:solidFill>
                <a:latin typeface="微軟正黑體" panose="020B0604030504040204" pitchFamily="34" charset="-120"/>
                <a:ea typeface="微軟正黑體" panose="020B0604030504040204" pitchFamily="34" charset="-120"/>
              </a:rPr>
              <a:t>討論事項：</a:t>
            </a:r>
            <a:endParaRPr lang="en-US" altLang="zh-TW" sz="4000"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一、行政院開放資料推動事項及</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本部推動規劃及配合事項討論</a:t>
            </a: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
        <p:nvSpPr>
          <p:cNvPr id="9" name="內容版面配置區 4"/>
          <p:cNvSpPr>
            <a:spLocks noGrp="1"/>
          </p:cNvSpPr>
          <p:nvPr>
            <p:ph idx="1"/>
          </p:nvPr>
        </p:nvSpPr>
        <p:spPr>
          <a:xfrm>
            <a:off x="1763688" y="4077072"/>
            <a:ext cx="6264696" cy="1396608"/>
          </a:xfrm>
        </p:spPr>
        <p:txBody>
          <a:bodyPr>
            <a:normAutofit/>
          </a:bodyPr>
          <a:lstStyle/>
          <a:p>
            <a:pPr marL="0" indent="0" algn="l">
              <a:buNone/>
            </a:pP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一</a:t>
            </a: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 行政院開放資料推動事項</a:t>
            </a:r>
          </a:p>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二</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本部推動規劃及配合事項討論</a:t>
            </a:r>
            <a:endParaRPr lang="en-US" altLang="zh-TW" sz="2000" b="0" dirty="0">
              <a:solidFill>
                <a:schemeClr val="tx1">
                  <a:lumMod val="50000"/>
                  <a:lumOff val="50000"/>
                </a:schemeClr>
              </a:solidFill>
            </a:endParaRPr>
          </a:p>
        </p:txBody>
      </p:sp>
    </p:spTree>
    <p:extLst>
      <p:ext uri="{BB962C8B-B14F-4D97-AF65-F5344CB8AC3E}">
        <p14:creationId xmlns:p14="http://schemas.microsoft.com/office/powerpoint/2010/main" val="16419206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25</a:t>
            </a:fld>
            <a:endParaRPr lang="zh-TW" altLang="en-US" dirty="0"/>
          </a:p>
        </p:txBody>
      </p:sp>
      <p:sp>
        <p:nvSpPr>
          <p:cNvPr id="8" name="矩形 7"/>
          <p:cNvSpPr/>
          <p:nvPr/>
        </p:nvSpPr>
        <p:spPr>
          <a:xfrm>
            <a:off x="1475656" y="1144565"/>
            <a:ext cx="6583854" cy="523220"/>
          </a:xfrm>
          <a:prstGeom prst="rect">
            <a:avLst/>
          </a:prstGeom>
        </p:spPr>
        <p:txBody>
          <a:bodyPr wrap="none">
            <a:spAutoFit/>
          </a:bodyPr>
          <a:lstStyle/>
          <a:p>
            <a:pPr algn="ctr" eaLnBrk="0" hangingPunct="0">
              <a:defRPr/>
            </a:pPr>
            <a:r>
              <a:rPr kumimoji="1" lang="zh-TW" altLang="en-US" sz="2800" b="1" kern="0" dirty="0">
                <a:solidFill>
                  <a:sysClr val="windowText" lastClr="000000"/>
                </a:solidFill>
                <a:latin typeface="微軟正黑體" panose="020B0604030504040204" pitchFamily="34" charset="-120"/>
                <a:ea typeface="微軟正黑體" panose="020B0604030504040204" pitchFamily="34" charset="-120"/>
                <a:cs typeface="華康龍門石碑"/>
              </a:rPr>
              <a:t>臺灣開放政府國家行動方案</a:t>
            </a:r>
            <a:r>
              <a:rPr lang="en-US" altLang="zh-TW" sz="2000" dirty="0">
                <a:latin typeface="微軟正黑體" panose="020B0604030504040204" pitchFamily="34" charset="-120"/>
                <a:ea typeface="微軟正黑體" panose="020B0604030504040204" pitchFamily="34" charset="-120"/>
              </a:rPr>
              <a:t>2021 </a:t>
            </a:r>
            <a:r>
              <a:rPr lang="zh-TW" altLang="en-US" sz="2000" dirty="0">
                <a:latin typeface="微軟正黑體" panose="020B0604030504040204" pitchFamily="34" charset="-120"/>
                <a:ea typeface="微軟正黑體" panose="020B0604030504040204" pitchFamily="34" charset="-120"/>
              </a:rPr>
              <a:t>年至</a:t>
            </a:r>
            <a:r>
              <a:rPr lang="en-US" altLang="zh-TW" sz="2000" dirty="0">
                <a:latin typeface="微軟正黑體" panose="020B0604030504040204" pitchFamily="34" charset="-120"/>
                <a:ea typeface="微軟正黑體" panose="020B0604030504040204" pitchFamily="34" charset="-120"/>
              </a:rPr>
              <a:t>2024 </a:t>
            </a:r>
            <a:r>
              <a:rPr lang="zh-TW" altLang="en-US" sz="2000" dirty="0">
                <a:latin typeface="微軟正黑體" panose="020B0604030504040204" pitchFamily="34" charset="-120"/>
                <a:ea typeface="微軟正黑體" panose="020B0604030504040204" pitchFamily="34" charset="-120"/>
              </a:rPr>
              <a:t>年</a:t>
            </a:r>
            <a:endParaRPr kumimoji="1" lang="zh-TW" altLang="en-US" sz="2000" kern="0" dirty="0">
              <a:solidFill>
                <a:sysClr val="windowText" lastClr="000000"/>
              </a:solidFill>
              <a:latin typeface="微軟正黑體" panose="020B0604030504040204" pitchFamily="34" charset="-120"/>
              <a:ea typeface="微軟正黑體" panose="020B0604030504040204" pitchFamily="34" charset="-120"/>
              <a:cs typeface="華康龍門石碑"/>
            </a:endParaRPr>
          </a:p>
        </p:txBody>
      </p:sp>
      <p:sp>
        <p:nvSpPr>
          <p:cNvPr id="17" name="內容版面配置區 9"/>
          <p:cNvSpPr>
            <a:spLocks noGrp="1"/>
          </p:cNvSpPr>
          <p:nvPr>
            <p:ph idx="1"/>
          </p:nvPr>
        </p:nvSpPr>
        <p:spPr>
          <a:xfrm>
            <a:off x="508731" y="3362901"/>
            <a:ext cx="7989147" cy="3092157"/>
          </a:xfrm>
        </p:spPr>
        <p:txBody>
          <a:bodyPr>
            <a:normAutofit/>
          </a:bodyPr>
          <a:lstStyle/>
          <a:p>
            <a:pPr lvl="1">
              <a:lnSpc>
                <a:spcPts val="2500"/>
              </a:lnSpc>
              <a:buFont typeface="Wingdings" panose="05000000000000000000" pitchFamily="2" charset="2"/>
              <a:buChar char="l"/>
              <a:tabLst/>
            </a:pPr>
            <a:r>
              <a:rPr lang="zh-TW" altLang="en-US" sz="2000" dirty="0">
                <a:solidFill>
                  <a:schemeClr val="tx1"/>
                </a:solidFill>
              </a:rPr>
              <a:t>聚焦優先開放具</a:t>
            </a:r>
            <a:r>
              <a:rPr lang="zh-TW" altLang="en-US" sz="2000" dirty="0">
                <a:solidFill>
                  <a:srgbClr val="FF0000"/>
                </a:solidFill>
              </a:rPr>
              <a:t>應用價值</a:t>
            </a:r>
            <a:r>
              <a:rPr lang="zh-TW" altLang="en-US" sz="2000" dirty="0">
                <a:solidFill>
                  <a:schemeClr val="tx1"/>
                </a:solidFill>
              </a:rPr>
              <a:t>之資料：</a:t>
            </a:r>
            <a:r>
              <a:rPr lang="en-US" altLang="zh-TW" sz="2000" dirty="0">
                <a:solidFill>
                  <a:schemeClr val="tx1"/>
                </a:solidFill>
              </a:rPr>
              <a:t/>
            </a:r>
            <a:br>
              <a:rPr lang="en-US" altLang="zh-TW" sz="2000" dirty="0">
                <a:solidFill>
                  <a:schemeClr val="tx1"/>
                </a:solidFill>
              </a:rPr>
            </a:br>
            <a:r>
              <a:rPr lang="zh-TW" altLang="en-US" sz="1800" b="0" dirty="0">
                <a:solidFill>
                  <a:schemeClr val="tx1"/>
                </a:solidFill>
              </a:rPr>
              <a:t>參酌國際作法並邀集產、政、學代表共同研擬高優先開放資料之評估標準及公眾諮詢機制。</a:t>
            </a:r>
            <a:endParaRPr lang="en-US" altLang="zh-TW" sz="1800" b="0" dirty="0">
              <a:solidFill>
                <a:schemeClr val="tx1"/>
              </a:solidFill>
            </a:endParaRPr>
          </a:p>
          <a:p>
            <a:pPr lvl="1">
              <a:lnSpc>
                <a:spcPts val="2500"/>
              </a:lnSpc>
              <a:buFont typeface="Wingdings" panose="05000000000000000000" pitchFamily="2" charset="2"/>
              <a:buChar char="l"/>
              <a:tabLst/>
            </a:pPr>
            <a:r>
              <a:rPr lang="zh-TW" altLang="en-US" sz="2000" dirty="0">
                <a:solidFill>
                  <a:schemeClr val="tx1"/>
                </a:solidFill>
              </a:rPr>
              <a:t>強化</a:t>
            </a:r>
            <a:r>
              <a:rPr lang="zh-TW" altLang="en-US" sz="2000" dirty="0">
                <a:solidFill>
                  <a:srgbClr val="FF0000"/>
                </a:solidFill>
              </a:rPr>
              <a:t>資料標準</a:t>
            </a:r>
            <a:r>
              <a:rPr lang="zh-TW" altLang="en-US" sz="2000" dirty="0">
                <a:solidFill>
                  <a:schemeClr val="tx1"/>
                </a:solidFill>
              </a:rPr>
              <a:t>及格式品質：</a:t>
            </a:r>
            <a:r>
              <a:rPr lang="en-US" altLang="zh-TW" sz="2000" dirty="0">
                <a:solidFill>
                  <a:schemeClr val="tx1"/>
                </a:solidFill>
              </a:rPr>
              <a:t/>
            </a:r>
            <a:br>
              <a:rPr lang="en-US" altLang="zh-TW" sz="2000" dirty="0">
                <a:solidFill>
                  <a:schemeClr val="tx1"/>
                </a:solidFill>
              </a:rPr>
            </a:br>
            <a:r>
              <a:rPr lang="zh-TW" altLang="en-US" sz="1800" b="0" dirty="0">
                <a:solidFill>
                  <a:schemeClr val="tx1"/>
                </a:solidFill>
              </a:rPr>
              <a:t>發展政府資料標準，並推動機關動態資料以</a:t>
            </a:r>
            <a:r>
              <a:rPr lang="en-US" altLang="zh-TW" sz="1800" b="0" dirty="0">
                <a:solidFill>
                  <a:schemeClr val="tx1"/>
                </a:solidFill>
              </a:rPr>
              <a:t>API </a:t>
            </a:r>
            <a:r>
              <a:rPr lang="zh-TW" altLang="en-US" sz="1800" b="0" dirty="0">
                <a:solidFill>
                  <a:schemeClr val="tx1"/>
                </a:solidFill>
              </a:rPr>
              <a:t>提供，以促進跨域資料的交換及整合。</a:t>
            </a:r>
            <a:endParaRPr lang="en-US" altLang="zh-TW" sz="1800" b="0" dirty="0">
              <a:solidFill>
                <a:schemeClr val="tx1"/>
              </a:solidFill>
            </a:endParaRPr>
          </a:p>
          <a:p>
            <a:pPr lvl="1">
              <a:lnSpc>
                <a:spcPts val="2500"/>
              </a:lnSpc>
              <a:buFont typeface="Wingdings" panose="05000000000000000000" pitchFamily="2" charset="2"/>
              <a:buChar char="l"/>
              <a:tabLst/>
            </a:pPr>
            <a:r>
              <a:rPr lang="zh-TW" altLang="en-US" sz="2000" dirty="0">
                <a:solidFill>
                  <a:schemeClr val="tx1"/>
                </a:solidFill>
              </a:rPr>
              <a:t>建立處理民眾資料需求之程序：</a:t>
            </a:r>
            <a:r>
              <a:rPr lang="en-US" altLang="zh-TW" sz="2000" dirty="0">
                <a:solidFill>
                  <a:schemeClr val="tx1"/>
                </a:solidFill>
              </a:rPr>
              <a:t/>
            </a:r>
            <a:br>
              <a:rPr lang="en-US" altLang="zh-TW" sz="2000" dirty="0">
                <a:solidFill>
                  <a:schemeClr val="tx1"/>
                </a:solidFill>
              </a:rPr>
            </a:br>
            <a:r>
              <a:rPr lang="zh-TW" altLang="en-US" sz="1800" b="0" dirty="0">
                <a:solidFill>
                  <a:schemeClr val="tx1"/>
                </a:solidFill>
              </a:rPr>
              <a:t>機關針對民眾資料申請須</a:t>
            </a:r>
            <a:r>
              <a:rPr lang="zh-TW" altLang="en-US" sz="1800" b="0" dirty="0">
                <a:solidFill>
                  <a:srgbClr val="FF0000"/>
                </a:solidFill>
              </a:rPr>
              <a:t>於一定時效內回應</a:t>
            </a:r>
            <a:r>
              <a:rPr lang="zh-TW" altLang="en-US" sz="1800" b="0" dirty="0">
                <a:solidFill>
                  <a:schemeClr val="tx1"/>
                </a:solidFill>
              </a:rPr>
              <a:t>，且應以公私協力決策資料認定，以利民眾掌握資料開放處理過程與結果。</a:t>
            </a:r>
          </a:p>
        </p:txBody>
      </p:sp>
      <p:pic>
        <p:nvPicPr>
          <p:cNvPr id="8194" name="Picture 2"/>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ackgroundRemoval t="10000" b="90000" l="10000" r="90000">
                        <a14:foregroundMark x1="22714" y1="35571" x2="23000" y2="43857"/>
                      </a14:backgroundRemoval>
                    </a14:imgEffect>
                  </a14:imgLayer>
                </a14:imgProps>
              </a:ext>
              <a:ext uri="{28A0092B-C50C-407E-A947-70E740481C1C}">
                <a14:useLocalDpi xmlns:a14="http://schemas.microsoft.com/office/drawing/2010/main" val="0"/>
              </a:ext>
            </a:extLst>
          </a:blip>
          <a:srcRect l="18896" t="17647" r="18956" b="17397"/>
          <a:stretch/>
        </p:blipFill>
        <p:spPr bwMode="auto">
          <a:xfrm>
            <a:off x="528537" y="3298116"/>
            <a:ext cx="429127" cy="448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文字方塊 6"/>
          <p:cNvSpPr txBox="1"/>
          <p:nvPr/>
        </p:nvSpPr>
        <p:spPr>
          <a:xfrm>
            <a:off x="159048" y="6500459"/>
            <a:ext cx="2339102" cy="307777"/>
          </a:xfrm>
          <a:prstGeom prst="rect">
            <a:avLst/>
          </a:prstGeom>
          <a:noFill/>
        </p:spPr>
        <p:txBody>
          <a:bodyPr wrap="none" rtlCol="0">
            <a:spAutoFit/>
          </a:bodyPr>
          <a:lstStyle/>
          <a:p>
            <a:r>
              <a:rPr lang="zh-TW" altLang="en-US" sz="1400" dirty="0">
                <a:latin typeface="微軟正黑體" panose="020B0604030504040204" pitchFamily="34" charset="-120"/>
                <a:ea typeface="微軟正黑體" panose="020B0604030504040204" pitchFamily="34" charset="-120"/>
              </a:rPr>
              <a:t>資料來源：國家發展委員會</a:t>
            </a:r>
            <a:endParaRPr lang="en-US" altLang="zh-TW" sz="1400" dirty="0">
              <a:latin typeface="微軟正黑體" panose="020B0604030504040204" pitchFamily="34" charset="-120"/>
              <a:ea typeface="微軟正黑體" panose="020B0604030504040204" pitchFamily="34" charset="-120"/>
            </a:endParaRPr>
          </a:p>
        </p:txBody>
      </p:sp>
      <p:grpSp>
        <p:nvGrpSpPr>
          <p:cNvPr id="5" name="群組 4">
            <a:extLst>
              <a:ext uri="{FF2B5EF4-FFF2-40B4-BE49-F238E27FC236}">
                <a16:creationId xmlns:a16="http://schemas.microsoft.com/office/drawing/2014/main" xmlns="" id="{5B710C01-4D2A-8648-8E52-7F3E32E2B7A1}"/>
              </a:ext>
            </a:extLst>
          </p:cNvPr>
          <p:cNvGrpSpPr/>
          <p:nvPr/>
        </p:nvGrpSpPr>
        <p:grpSpPr>
          <a:xfrm>
            <a:off x="743100" y="1700265"/>
            <a:ext cx="7891598" cy="1440703"/>
            <a:chOff x="-3417262" y="3873492"/>
            <a:chExt cx="7891598" cy="1440703"/>
          </a:xfrm>
        </p:grpSpPr>
        <p:grpSp>
          <p:nvGrpSpPr>
            <p:cNvPr id="19" name="群組 18">
              <a:extLst>
                <a:ext uri="{FF2B5EF4-FFF2-40B4-BE49-F238E27FC236}">
                  <a16:creationId xmlns:a16="http://schemas.microsoft.com/office/drawing/2014/main" xmlns="" id="{64674743-C3D5-C447-A071-DBEAD70CC694}"/>
                </a:ext>
              </a:extLst>
            </p:cNvPr>
            <p:cNvGrpSpPr/>
            <p:nvPr/>
          </p:nvGrpSpPr>
          <p:grpSpPr>
            <a:xfrm>
              <a:off x="-3417262" y="3873492"/>
              <a:ext cx="7891598" cy="1440703"/>
              <a:chOff x="-346470" y="2608872"/>
              <a:chExt cx="7891598" cy="1638160"/>
            </a:xfrm>
          </p:grpSpPr>
          <p:sp>
            <p:nvSpPr>
              <p:cNvPr id="20" name="圓角矩形 20">
                <a:extLst>
                  <a:ext uri="{FF2B5EF4-FFF2-40B4-BE49-F238E27FC236}">
                    <a16:creationId xmlns:a16="http://schemas.microsoft.com/office/drawing/2014/main" xmlns="" id="{9A70DE14-2FC4-A640-9D76-0C670FBC3B42}"/>
                  </a:ext>
                </a:extLst>
              </p:cNvPr>
              <p:cNvSpPr/>
              <p:nvPr/>
            </p:nvSpPr>
            <p:spPr>
              <a:xfrm>
                <a:off x="-346470" y="3125278"/>
                <a:ext cx="7891598" cy="1121754"/>
              </a:xfrm>
              <a:prstGeom prst="roundRect">
                <a:avLst>
                  <a:gd name="adj" fmla="val 2229"/>
                </a:avLst>
              </a:prstGeom>
              <a:noFill/>
              <a:ln w="28575" cap="flat" cmpd="sng" algn="ctr">
                <a:solidFill>
                  <a:srgbClr val="D9526C"/>
                </a:solidFill>
                <a:prstDash val="sysDot"/>
                <a:miter lim="800000"/>
              </a:ln>
              <a:effectLst/>
            </p:spPr>
            <p:txBody>
              <a:bodyPr rtlCol="0" anchor="ctr"/>
              <a:lstStyle/>
              <a:p>
                <a:pPr algn="ctr">
                  <a:defRPr/>
                </a:pPr>
                <a:endParaRPr kumimoji="1" lang="zh-TW" altLang="en-US" kern="0" dirty="0">
                  <a:solidFill>
                    <a:prstClr val="white"/>
                  </a:solidFill>
                  <a:latin typeface="Times New Roman"/>
                  <a:ea typeface="微軟正黑體"/>
                </a:endParaRPr>
              </a:p>
            </p:txBody>
          </p:sp>
          <p:sp>
            <p:nvSpPr>
              <p:cNvPr id="21" name="矩形 20">
                <a:extLst>
                  <a:ext uri="{FF2B5EF4-FFF2-40B4-BE49-F238E27FC236}">
                    <a16:creationId xmlns:a16="http://schemas.microsoft.com/office/drawing/2014/main" xmlns="" id="{95D76B37-623D-504F-8C48-80BA1DE109DF}"/>
                  </a:ext>
                </a:extLst>
              </p:cNvPr>
              <p:cNvSpPr/>
              <p:nvPr/>
            </p:nvSpPr>
            <p:spPr>
              <a:xfrm>
                <a:off x="1322190" y="2608872"/>
                <a:ext cx="3775393" cy="454947"/>
              </a:xfrm>
              <a:prstGeom prst="rect">
                <a:avLst/>
              </a:prstGeom>
            </p:spPr>
            <p:txBody>
              <a:bodyPr wrap="none" anchor="ctr">
                <a:spAutoFit/>
              </a:bodyPr>
              <a:lstStyle/>
              <a:p>
                <a:pPr algn="ctr">
                  <a:defRPr/>
                </a:pPr>
                <a:r>
                  <a:rPr lang="zh-TW" altLang="en-US" sz="2000" b="1" dirty="0">
                    <a:solidFill>
                      <a:srgbClr val="D9526C"/>
                    </a:solidFill>
                    <a:latin typeface="微軟正黑體"/>
                    <a:ea typeface="微軟正黑體"/>
                  </a:rPr>
                  <a:t>完備政府資料開放與再利用制度</a:t>
                </a:r>
                <a:endParaRPr lang="en-US" altLang="zh-TW" sz="2000" b="1" dirty="0">
                  <a:solidFill>
                    <a:srgbClr val="D9526C"/>
                  </a:solidFill>
                  <a:latin typeface="微軟正黑體"/>
                  <a:ea typeface="微軟正黑體"/>
                </a:endParaRPr>
              </a:p>
            </p:txBody>
          </p:sp>
        </p:grpSp>
        <p:sp>
          <p:nvSpPr>
            <p:cNvPr id="22" name="矩形 21">
              <a:extLst>
                <a:ext uri="{FF2B5EF4-FFF2-40B4-BE49-F238E27FC236}">
                  <a16:creationId xmlns:a16="http://schemas.microsoft.com/office/drawing/2014/main" xmlns="" id="{F2A24832-24A6-614E-BD45-60FC614E3B7D}"/>
                </a:ext>
              </a:extLst>
            </p:cNvPr>
            <p:cNvSpPr/>
            <p:nvPr/>
          </p:nvSpPr>
          <p:spPr>
            <a:xfrm>
              <a:off x="-3314092" y="4360565"/>
              <a:ext cx="7651607" cy="921150"/>
            </a:xfrm>
            <a:prstGeom prst="rect">
              <a:avLst/>
            </a:prstGeom>
          </p:spPr>
          <p:txBody>
            <a:bodyPr wrap="square">
              <a:spAutoFit/>
            </a:bodyPr>
            <a:lstStyle/>
            <a:p>
              <a:pPr lvl="0" algn="just" defTabSz="912813">
                <a:lnSpc>
                  <a:spcPts val="2200"/>
                </a:lnSpc>
                <a:defRPr/>
              </a:pPr>
              <a:r>
                <a:rPr lang="zh-TW" altLang="en-US" dirty="0">
                  <a:latin typeface="微軟正黑體" panose="020B0604030504040204" pitchFamily="34" charset="-120"/>
                  <a:ea typeface="微軟正黑體" panose="020B0604030504040204" pitchFamily="34" charset="-120"/>
                  <a:cs typeface="Arial" panose="020B0604020202020204" pitchFamily="34" charset="0"/>
                </a:rPr>
                <a:t>參酌國際先進國家開放資料及資料應用相關政策，公私協力</a:t>
              </a:r>
              <a:r>
                <a:rPr lang="zh-TW" altLang="en-US" dirty="0">
                  <a:solidFill>
                    <a:srgbClr val="FF0000"/>
                  </a:solidFill>
                  <a:latin typeface="微軟正黑體" panose="020B0604030504040204" pitchFamily="34" charset="-120"/>
                  <a:ea typeface="微軟正黑體" panose="020B0604030504040204" pitchFamily="34" charset="-120"/>
                  <a:cs typeface="Arial" panose="020B0604020202020204" pitchFamily="34" charset="0"/>
                </a:rPr>
                <a:t>完備政府資料開放相關制度與規範</a:t>
              </a:r>
              <a:r>
                <a:rPr lang="zh-TW" altLang="en-US" dirty="0">
                  <a:latin typeface="微軟正黑體" panose="020B0604030504040204" pitchFamily="34" charset="-120"/>
                  <a:ea typeface="微軟正黑體" panose="020B0604030504040204" pitchFamily="34" charset="-120"/>
                  <a:cs typeface="Arial" panose="020B0604020202020204" pitchFamily="34" charset="0"/>
                </a:rPr>
                <a:t>，並鼓勵各部會以</a:t>
              </a:r>
              <a:r>
                <a:rPr lang="zh-TW" altLang="en-US" dirty="0">
                  <a:solidFill>
                    <a:srgbClr val="FF0000"/>
                  </a:solidFill>
                  <a:latin typeface="微軟正黑體" panose="020B0604030504040204" pitchFamily="34" charset="-120"/>
                  <a:ea typeface="微軟正黑體" panose="020B0604030504040204" pitchFamily="34" charset="-120"/>
                  <a:cs typeface="Arial" panose="020B0604020202020204" pitchFamily="34" charset="0"/>
                </a:rPr>
                <a:t>動態</a:t>
              </a:r>
              <a:r>
                <a:rPr lang="en-US" altLang="zh-TW" dirty="0">
                  <a:solidFill>
                    <a:srgbClr val="FF0000"/>
                  </a:solidFill>
                  <a:latin typeface="微軟正黑體" panose="020B0604030504040204" pitchFamily="34" charset="-120"/>
                  <a:ea typeface="微軟正黑體" panose="020B0604030504040204" pitchFamily="34" charset="-120"/>
                  <a:cs typeface="Arial" panose="020B0604020202020204" pitchFamily="34" charset="0"/>
                </a:rPr>
                <a:t>API</a:t>
              </a:r>
              <a:r>
                <a:rPr lang="zh-TW" altLang="en-US" dirty="0">
                  <a:solidFill>
                    <a:srgbClr val="FF0000"/>
                  </a:solidFill>
                  <a:latin typeface="微軟正黑體" panose="020B0604030504040204" pitchFamily="34" charset="-120"/>
                  <a:ea typeface="微軟正黑體" panose="020B0604030504040204" pitchFamily="34" charset="-120"/>
                  <a:cs typeface="Arial" panose="020B0604020202020204" pitchFamily="34" charset="0"/>
                </a:rPr>
                <a:t>優先釋出高價值資料</a:t>
              </a:r>
              <a:r>
                <a:rPr lang="zh-TW" altLang="en-US" dirty="0">
                  <a:latin typeface="微軟正黑體" panose="020B0604030504040204" pitchFamily="34" charset="-120"/>
                  <a:ea typeface="微軟正黑體" panose="020B0604030504040204" pitchFamily="34" charset="-120"/>
                  <a:cs typeface="Arial" panose="020B0604020202020204" pitchFamily="34" charset="0"/>
                </a:rPr>
                <a:t>，帶動資料經濟發展，落實公開透明、課責及參與的精神</a:t>
              </a:r>
              <a:r>
                <a:rPr lang="zh-TW" altLang="en-US" dirty="0">
                  <a:solidFill>
                    <a:srgbClr val="2A3D6B"/>
                  </a:solidFill>
                  <a:latin typeface="微軟正黑體" panose="020B0604030504040204" pitchFamily="34" charset="-120"/>
                  <a:ea typeface="微軟正黑體" panose="020B0604030504040204" pitchFamily="34" charset="-120"/>
                  <a:cs typeface="Arial" panose="020B0604020202020204" pitchFamily="34" charset="0"/>
                </a:rPr>
                <a:t>。</a:t>
              </a:r>
            </a:p>
          </p:txBody>
        </p:sp>
        <p:sp>
          <p:nvSpPr>
            <p:cNvPr id="23" name="AutoShape 11">
              <a:extLst>
                <a:ext uri="{FF2B5EF4-FFF2-40B4-BE49-F238E27FC236}">
                  <a16:creationId xmlns:a16="http://schemas.microsoft.com/office/drawing/2014/main" xmlns="" id="{23D66F50-8F4D-AF4F-8F59-C2650CD7408C}"/>
                </a:ext>
              </a:extLst>
            </p:cNvPr>
            <p:cNvSpPr>
              <a:spLocks noChangeArrowheads="1"/>
            </p:cNvSpPr>
            <p:nvPr/>
          </p:nvSpPr>
          <p:spPr bwMode="auto">
            <a:xfrm>
              <a:off x="-3350835" y="3966847"/>
              <a:ext cx="1642650" cy="198384"/>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200" dirty="0">
                  <a:latin typeface="微軟正黑體" pitchFamily="34" charset="-120"/>
                  <a:ea typeface="微軟正黑體" pitchFamily="34" charset="-120"/>
                </a:rPr>
                <a:t>承諾事項</a:t>
              </a:r>
              <a:r>
                <a:rPr lang="en-US" altLang="zh-TW" sz="2200" dirty="0">
                  <a:latin typeface="微軟正黑體" pitchFamily="34" charset="-120"/>
                  <a:ea typeface="微軟正黑體" pitchFamily="34" charset="-120"/>
                </a:rPr>
                <a:t>1-1</a:t>
              </a:r>
              <a:endParaRPr lang="zh-TW" altLang="en-US" sz="2200" dirty="0">
                <a:latin typeface="微軟正黑體" pitchFamily="34" charset="-120"/>
                <a:ea typeface="微軟正黑體" pitchFamily="34" charset="-120"/>
              </a:endParaRPr>
            </a:p>
          </p:txBody>
        </p:sp>
      </p:grpSp>
      <p:sp>
        <p:nvSpPr>
          <p:cNvPr id="24" name="標題 1">
            <a:extLst>
              <a:ext uri="{FF2B5EF4-FFF2-40B4-BE49-F238E27FC236}">
                <a16:creationId xmlns:a16="http://schemas.microsoft.com/office/drawing/2014/main" xmlns="" id="{3E92FDA2-49EB-8C4A-B450-09AF2EFB8E6A}"/>
              </a:ext>
            </a:extLst>
          </p:cNvPr>
          <p:cNvSpPr txBox="1">
            <a:spLocks/>
          </p:cNvSpPr>
          <p:nvPr/>
        </p:nvSpPr>
        <p:spPr>
          <a:xfrm>
            <a:off x="609600" y="427038"/>
            <a:ext cx="8229600" cy="778098"/>
          </a:xfrm>
          <a:prstGeom prst="rect">
            <a:avLst/>
          </a:prstGeom>
        </p:spPr>
        <p:txBody>
          <a:bodyPr vert="horz" wrap="none" lIns="91440" tIns="45720" rIns="91440" bIns="45720" rtlCol="0" anchor="ctr">
            <a:spAutoFit/>
          </a:bodyPr>
          <a:lstStyle>
            <a:lvl1pPr marL="0" algn="ctr" defTabSz="914400" rtl="0" eaLnBrk="1" latinLnBrk="1" hangingPunct="1">
              <a:spcBef>
                <a:spcPct val="0"/>
              </a:spcBef>
              <a:buNone/>
              <a:defRPr lang="zh-TW" altLang="en-US" sz="3600" b="1" kern="1200">
                <a:solidFill>
                  <a:srgbClr val="000099"/>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cs typeface="Arial" pitchFamily="34" charset="0"/>
              </a:defRPr>
            </a:lvl1pPr>
          </a:lstStyle>
          <a:p>
            <a:pPr defTabSz="844078">
              <a:lnSpc>
                <a:spcPct val="90000"/>
              </a:lnSpc>
            </a:pPr>
            <a:r>
              <a:rPr lang="zh-TW" altLang="en-US">
                <a:solidFill>
                  <a:srgbClr val="002060"/>
                </a:solidFill>
                <a:cs typeface="+mn-cs"/>
              </a:rPr>
              <a:t>行政院開放資料配合事項</a:t>
            </a:r>
            <a:endParaRPr lang="zh-TW" altLang="en-US" dirty="0">
              <a:solidFill>
                <a:srgbClr val="002060"/>
              </a:solidFill>
              <a:cs typeface="+mn-cs"/>
            </a:endParaRPr>
          </a:p>
        </p:txBody>
      </p:sp>
    </p:spTree>
    <p:extLst>
      <p:ext uri="{BB962C8B-B14F-4D97-AF65-F5344CB8AC3E}">
        <p14:creationId xmlns:p14="http://schemas.microsoft.com/office/powerpoint/2010/main" val="30009607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wrap="none">
            <a:spAutoFit/>
          </a:bodyPr>
          <a:lstStyle/>
          <a:p>
            <a:pPr defTabSz="844078">
              <a:lnSpc>
                <a:spcPct val="90000"/>
              </a:lnSpc>
            </a:pPr>
            <a:r>
              <a:rPr lang="zh-TW" altLang="en-US" dirty="0">
                <a:solidFill>
                  <a:srgbClr val="002060"/>
                </a:solidFill>
                <a:cs typeface="+mn-cs"/>
              </a:rPr>
              <a:t>行政院開放資料配合事項</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26</a:t>
            </a:fld>
            <a:endParaRPr lang="zh-TW" altLang="en-US" dirty="0"/>
          </a:p>
        </p:txBody>
      </p:sp>
      <p:graphicFrame>
        <p:nvGraphicFramePr>
          <p:cNvPr id="5" name="表格 4"/>
          <p:cNvGraphicFramePr>
            <a:graphicFrameLocks noGrp="1"/>
          </p:cNvGraphicFramePr>
          <p:nvPr>
            <p:extLst>
              <p:ext uri="{D42A27DB-BD31-4B8C-83A1-F6EECF244321}">
                <p14:modId xmlns:p14="http://schemas.microsoft.com/office/powerpoint/2010/main" val="2292844190"/>
              </p:ext>
            </p:extLst>
          </p:nvPr>
        </p:nvGraphicFramePr>
        <p:xfrm>
          <a:off x="899592" y="2204864"/>
          <a:ext cx="7344873" cy="2358539"/>
        </p:xfrm>
        <a:graphic>
          <a:graphicData uri="http://schemas.openxmlformats.org/drawingml/2006/table">
            <a:tbl>
              <a:tblPr firstRow="1" bandRow="1">
                <a:tableStyleId>{5C22544A-7EE6-4342-B048-85BDC9FD1C3A}</a:tableStyleId>
              </a:tblPr>
              <a:tblGrid>
                <a:gridCol w="4907249">
                  <a:extLst>
                    <a:ext uri="{9D8B030D-6E8A-4147-A177-3AD203B41FA5}">
                      <a16:colId xmlns:a16="http://schemas.microsoft.com/office/drawing/2014/main" xmlns="" val="2904496235"/>
                    </a:ext>
                  </a:extLst>
                </a:gridCol>
                <a:gridCol w="1218812">
                  <a:extLst>
                    <a:ext uri="{9D8B030D-6E8A-4147-A177-3AD203B41FA5}">
                      <a16:colId xmlns:a16="http://schemas.microsoft.com/office/drawing/2014/main" xmlns="" val="1614094511"/>
                    </a:ext>
                  </a:extLst>
                </a:gridCol>
                <a:gridCol w="1218812">
                  <a:extLst>
                    <a:ext uri="{9D8B030D-6E8A-4147-A177-3AD203B41FA5}">
                      <a16:colId xmlns:a16="http://schemas.microsoft.com/office/drawing/2014/main" xmlns="" val="3469590353"/>
                    </a:ext>
                  </a:extLst>
                </a:gridCol>
              </a:tblGrid>
              <a:tr h="510689">
                <a:tc>
                  <a:txBody>
                    <a:bodyPr/>
                    <a:lstStyle/>
                    <a:p>
                      <a:pPr algn="ctr" fontAlgn="ctr">
                        <a:lnSpc>
                          <a:spcPct val="150000"/>
                        </a:lnSpc>
                      </a:pPr>
                      <a:r>
                        <a:rPr lang="zh-TW" sz="2000" u="none" strike="noStrike" baseline="0" dirty="0">
                          <a:effectLst/>
                          <a:latin typeface="微軟正黑體" panose="020B0604030504040204" pitchFamily="34" charset="-120"/>
                          <a:ea typeface="微軟正黑體" panose="020B0604030504040204" pitchFamily="34" charset="-120"/>
                        </a:rPr>
                        <a:t>可量化或驗證之衡量指標 </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zh-TW" sz="2000" u="none" strike="noStrike" baseline="0" dirty="0">
                          <a:effectLst/>
                          <a:latin typeface="微軟正黑體" panose="020B0604030504040204" pitchFamily="34" charset="-120"/>
                          <a:ea typeface="微軟正黑體" panose="020B0604030504040204" pitchFamily="34" charset="-120"/>
                        </a:rPr>
                        <a:t>起始日期 </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zh-TW" sz="2000" u="none" strike="noStrike" baseline="0" dirty="0">
                          <a:effectLst/>
                          <a:latin typeface="微軟正黑體" panose="020B0604030504040204" pitchFamily="34" charset="-120"/>
                          <a:ea typeface="微軟正黑體" panose="020B0604030504040204" pitchFamily="34" charset="-120"/>
                        </a:rPr>
                        <a:t>結束日期 </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3274011847"/>
                  </a:ext>
                </a:extLst>
              </a:tr>
              <a:tr h="0">
                <a:tc>
                  <a:txBody>
                    <a:bodyPr/>
                    <a:lstStyle/>
                    <a:p>
                      <a:pPr algn="l"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1.建立</a:t>
                      </a:r>
                      <a:r>
                        <a:rPr lang="en-US" sz="2000" u="none" strike="noStrike" baseline="0" dirty="0">
                          <a:solidFill>
                            <a:srgbClr val="C00000"/>
                          </a:solidFill>
                          <a:effectLst/>
                          <a:latin typeface="微軟正黑體" panose="020B0604030504040204" pitchFamily="34" charset="-120"/>
                          <a:ea typeface="微軟正黑體" panose="020B0604030504040204" pitchFamily="34" charset="-120"/>
                        </a:rPr>
                        <a:t>高優先開放資料</a:t>
                      </a:r>
                      <a:r>
                        <a:rPr lang="en-US" sz="2000" u="none" strike="noStrike" baseline="0" dirty="0">
                          <a:effectLst/>
                          <a:latin typeface="微軟正黑體" panose="020B0604030504040204" pitchFamily="34" charset="-120"/>
                          <a:ea typeface="微軟正黑體" panose="020B0604030504040204" pitchFamily="34" charset="-120"/>
                        </a:rPr>
                        <a:t>之</a:t>
                      </a:r>
                      <a:r>
                        <a:rPr lang="en-US" sz="2000" u="none" strike="noStrike" baseline="0" dirty="0">
                          <a:solidFill>
                            <a:srgbClr val="C00000"/>
                          </a:solidFill>
                          <a:effectLst/>
                          <a:latin typeface="微軟正黑體" panose="020B0604030504040204" pitchFamily="34" charset="-120"/>
                          <a:ea typeface="微軟正黑體" panose="020B0604030504040204" pitchFamily="34" charset="-120"/>
                        </a:rPr>
                        <a:t>公眾諮詢</a:t>
                      </a:r>
                      <a:r>
                        <a:rPr lang="en-US" sz="2000" u="none" strike="noStrike" baseline="0" dirty="0">
                          <a:effectLst/>
                          <a:latin typeface="微軟正黑體" panose="020B0604030504040204" pitchFamily="34" charset="-120"/>
                          <a:ea typeface="微軟正黑體" panose="020B0604030504040204" pitchFamily="34" charset="-120"/>
                        </a:rPr>
                        <a:t>機制。 </a:t>
                      </a:r>
                      <a:br>
                        <a:rPr lang="en-US" sz="2000" u="none" strike="noStrike" baseline="0" dirty="0">
                          <a:effectLst/>
                          <a:latin typeface="微軟正黑體" panose="020B0604030504040204" pitchFamily="34" charset="-120"/>
                          <a:ea typeface="微軟正黑體" panose="020B0604030504040204" pitchFamily="34" charset="-120"/>
                        </a:rPr>
                      </a:br>
                      <a:r>
                        <a:rPr lang="en-US" sz="2000" u="none" strike="noStrike" baseline="0" dirty="0">
                          <a:effectLst/>
                          <a:latin typeface="微軟正黑體" panose="020B0604030504040204" pitchFamily="34" charset="-120"/>
                          <a:ea typeface="微軟正黑體" panose="020B0604030504040204" pitchFamily="34" charset="-120"/>
                        </a:rPr>
                        <a:t>2.促成資料活化應用示範案例。 </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2022/01</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2022/12</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3251912629"/>
                  </a:ext>
                </a:extLst>
              </a:tr>
              <a:tr h="0">
                <a:tc>
                  <a:txBody>
                    <a:bodyPr/>
                    <a:lstStyle/>
                    <a:p>
                      <a:pPr algn="l"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1.建立</a:t>
                      </a:r>
                      <a:r>
                        <a:rPr lang="en-US" sz="2000" u="none" strike="noStrike" baseline="0" dirty="0">
                          <a:solidFill>
                            <a:srgbClr val="C00000"/>
                          </a:solidFill>
                          <a:effectLst/>
                          <a:latin typeface="微軟正黑體" panose="020B0604030504040204" pitchFamily="34" charset="-120"/>
                          <a:ea typeface="微軟正黑體" panose="020B0604030504040204" pitchFamily="34" charset="-120"/>
                        </a:rPr>
                        <a:t>高優先開放資料主題專區</a:t>
                      </a:r>
                      <a:r>
                        <a:rPr lang="en-US" sz="2000" u="none" strike="noStrike" baseline="0" dirty="0">
                          <a:effectLst/>
                          <a:latin typeface="微軟正黑體" panose="020B0604030504040204" pitchFamily="34" charset="-120"/>
                          <a:ea typeface="微軟正黑體" panose="020B0604030504040204" pitchFamily="34" charset="-120"/>
                        </a:rPr>
                        <a:t>。</a:t>
                      </a:r>
                      <a:br>
                        <a:rPr lang="en-US" sz="2000" u="none" strike="noStrike" baseline="0" dirty="0">
                          <a:effectLst/>
                          <a:latin typeface="微軟正黑體" panose="020B0604030504040204" pitchFamily="34" charset="-120"/>
                          <a:ea typeface="微軟正黑體" panose="020B0604030504040204" pitchFamily="34" charset="-120"/>
                        </a:rPr>
                      </a:br>
                      <a:r>
                        <a:rPr lang="en-US" sz="2000" u="none" strike="noStrike" baseline="0" dirty="0">
                          <a:effectLst/>
                          <a:latin typeface="微軟正黑體" panose="020B0604030504040204" pitchFamily="34" charset="-120"/>
                          <a:ea typeface="微軟正黑體" panose="020B0604030504040204" pitchFamily="34" charset="-120"/>
                        </a:rPr>
                        <a:t>2.輔導機關動態資料以API釋出。 </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2023/01</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lnSpc>
                          <a:spcPct val="150000"/>
                        </a:lnSpc>
                      </a:pPr>
                      <a:r>
                        <a:rPr lang="en-US" sz="2000" u="none" strike="noStrike" baseline="0" dirty="0">
                          <a:effectLst/>
                          <a:latin typeface="微軟正黑體" panose="020B0604030504040204" pitchFamily="34" charset="-120"/>
                          <a:ea typeface="微軟正黑體" panose="020B0604030504040204" pitchFamily="34" charset="-120"/>
                        </a:rPr>
                        <a:t>2024/05</a:t>
                      </a:r>
                      <a:endParaRPr 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3826587603"/>
                  </a:ext>
                </a:extLst>
              </a:tr>
            </a:tbl>
          </a:graphicData>
        </a:graphic>
      </p:graphicFrame>
      <p:sp>
        <p:nvSpPr>
          <p:cNvPr id="8" name="五邊形 7"/>
          <p:cNvSpPr/>
          <p:nvPr/>
        </p:nvSpPr>
        <p:spPr>
          <a:xfrm>
            <a:off x="251520" y="1618554"/>
            <a:ext cx="2522017"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zh-TW" altLang="en-US" sz="2200" b="1" dirty="0">
                <a:latin typeface="微軟正黑體" panose="020B0604030504040204" pitchFamily="34" charset="-120"/>
                <a:ea typeface="微軟正黑體" panose="020B0604030504040204" pitchFamily="34" charset="-120"/>
              </a:rPr>
              <a:t>衡量指標辦理期程</a:t>
            </a:r>
            <a:endParaRPr lang="en-US" altLang="zh-TW" sz="2200" b="1" dirty="0">
              <a:latin typeface="微軟正黑體" panose="020B0604030504040204" pitchFamily="34" charset="-120"/>
              <a:ea typeface="微軟正黑體" panose="020B0604030504040204" pitchFamily="34" charset="-120"/>
            </a:endParaRPr>
          </a:p>
        </p:txBody>
      </p:sp>
      <p:grpSp>
        <p:nvGrpSpPr>
          <p:cNvPr id="6" name="群組 5"/>
          <p:cNvGrpSpPr/>
          <p:nvPr/>
        </p:nvGrpSpPr>
        <p:grpSpPr>
          <a:xfrm>
            <a:off x="1154071" y="5476785"/>
            <a:ext cx="7041091" cy="936104"/>
            <a:chOff x="1110708" y="5373217"/>
            <a:chExt cx="7041091" cy="936104"/>
          </a:xfrm>
        </p:grpSpPr>
        <p:sp>
          <p:nvSpPr>
            <p:cNvPr id="15" name="矩形 14">
              <a:extLst>
                <a:ext uri="{FF2B5EF4-FFF2-40B4-BE49-F238E27FC236}">
                  <a16:creationId xmlns:a16="http://schemas.microsoft.com/office/drawing/2014/main" xmlns="" id="{BFABC6C0-99EA-4919-87D0-C7226B44CA67}"/>
                </a:ext>
              </a:extLst>
            </p:cNvPr>
            <p:cNvSpPr/>
            <p:nvPr/>
          </p:nvSpPr>
          <p:spPr>
            <a:xfrm>
              <a:off x="1605243" y="5612342"/>
              <a:ext cx="6546556" cy="535531"/>
            </a:xfrm>
            <a:prstGeom prst="rect">
              <a:avLst/>
            </a:prstGeom>
          </p:spPr>
          <p:txBody>
            <a:bodyPr wrap="square">
              <a:spAutoFit/>
            </a:bodyPr>
            <a:lstStyle/>
            <a:p>
              <a:pPr defTabSz="844078">
                <a:lnSpc>
                  <a:spcPct val="90000"/>
                </a:lnSpc>
                <a:spcBef>
                  <a:spcPct val="0"/>
                </a:spcBef>
                <a:defRPr/>
              </a:pPr>
              <a:r>
                <a:rPr lang="zh-TW" altLang="en-US" sz="3200" b="1" dirty="0">
                  <a:solidFill>
                    <a:srgbClr val="002060"/>
                  </a:solidFill>
                  <a:latin typeface="微軟正黑體" panose="020B0604030504040204" pitchFamily="34" charset="-120"/>
                  <a:ea typeface="微軟正黑體" panose="020B0604030504040204" pitchFamily="34" charset="-120"/>
                </a:rPr>
                <a:t> 制定我國</a:t>
              </a:r>
              <a:r>
                <a:rPr lang="zh-TW" altLang="en-US" sz="3200" b="1" dirty="0">
                  <a:solidFill>
                    <a:srgbClr val="C00000"/>
                  </a:solidFill>
                  <a:latin typeface="微軟正黑體" panose="020B0604030504040204" pitchFamily="34" charset="-120"/>
                  <a:ea typeface="微軟正黑體" panose="020B0604030504040204" pitchFamily="34" charset="-120"/>
                </a:rPr>
                <a:t>高應用價值資料</a:t>
              </a:r>
              <a:r>
                <a:rPr lang="zh-TW" altLang="en-US" sz="3200" b="1" dirty="0">
                  <a:solidFill>
                    <a:srgbClr val="002060"/>
                  </a:solidFill>
                  <a:latin typeface="微軟正黑體" panose="020B0604030504040204" pitchFamily="34" charset="-120"/>
                  <a:ea typeface="微軟正黑體" panose="020B0604030504040204" pitchFamily="34" charset="-120"/>
                </a:rPr>
                <a:t>評估程序</a:t>
              </a:r>
            </a:p>
          </p:txBody>
        </p:sp>
        <p:sp>
          <p:nvSpPr>
            <p:cNvPr id="3" name="橢圓 2"/>
            <p:cNvSpPr/>
            <p:nvPr/>
          </p:nvSpPr>
          <p:spPr>
            <a:xfrm>
              <a:off x="1331639" y="5373217"/>
              <a:ext cx="6820159" cy="936104"/>
            </a:xfrm>
            <a:prstGeom prst="ellipse">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grpSp>
          <p:nvGrpSpPr>
            <p:cNvPr id="12" name="object 37">
              <a:extLst>
                <a:ext uri="{FF2B5EF4-FFF2-40B4-BE49-F238E27FC236}">
                  <a16:creationId xmlns:a16="http://schemas.microsoft.com/office/drawing/2014/main" xmlns="" id="{65B46216-1DB0-95D6-57A3-AB34E1EDEE9A}"/>
                </a:ext>
              </a:extLst>
            </p:cNvPr>
            <p:cNvGrpSpPr/>
            <p:nvPr/>
          </p:nvGrpSpPr>
          <p:grpSpPr>
            <a:xfrm>
              <a:off x="1110708" y="5522953"/>
              <a:ext cx="615372" cy="624920"/>
              <a:chOff x="194906" y="6158846"/>
              <a:chExt cx="480059" cy="457200"/>
            </a:xfrm>
          </p:grpSpPr>
          <p:sp>
            <p:nvSpPr>
              <p:cNvPr id="13" name="object 38">
                <a:extLst>
                  <a:ext uri="{FF2B5EF4-FFF2-40B4-BE49-F238E27FC236}">
                    <a16:creationId xmlns:a16="http://schemas.microsoft.com/office/drawing/2014/main" xmlns="" id="{CE3194D7-7F02-6C31-27D0-DBEE9DE5DA78}"/>
                  </a:ext>
                </a:extLst>
              </p:cNvPr>
              <p:cNvSpPr/>
              <p:nvPr/>
            </p:nvSpPr>
            <p:spPr>
              <a:xfrm>
                <a:off x="194906" y="6158846"/>
                <a:ext cx="480059" cy="457200"/>
              </a:xfrm>
              <a:custGeom>
                <a:avLst/>
                <a:gdLst/>
                <a:ahLst/>
                <a:cxnLst/>
                <a:rect l="l" t="t" r="r" b="b"/>
                <a:pathLst>
                  <a:path w="480059" h="457200">
                    <a:moveTo>
                      <a:pt x="240244" y="0"/>
                    </a:moveTo>
                    <a:lnTo>
                      <a:pt x="191876" y="4647"/>
                    </a:lnTo>
                    <a:lnTo>
                      <a:pt x="146803" y="17973"/>
                    </a:lnTo>
                    <a:lnTo>
                      <a:pt x="105997" y="39053"/>
                    </a:lnTo>
                    <a:lnTo>
                      <a:pt x="70430" y="66962"/>
                    </a:lnTo>
                    <a:lnTo>
                      <a:pt x="41075" y="100776"/>
                    </a:lnTo>
                    <a:lnTo>
                      <a:pt x="18903" y="139568"/>
                    </a:lnTo>
                    <a:lnTo>
                      <a:pt x="4887" y="182416"/>
                    </a:lnTo>
                    <a:lnTo>
                      <a:pt x="0" y="228393"/>
                    </a:lnTo>
                    <a:lnTo>
                      <a:pt x="4887" y="274430"/>
                    </a:lnTo>
                    <a:lnTo>
                      <a:pt x="18903" y="317322"/>
                    </a:lnTo>
                    <a:lnTo>
                      <a:pt x="41075" y="356147"/>
                    </a:lnTo>
                    <a:lnTo>
                      <a:pt x="70430" y="389982"/>
                    </a:lnTo>
                    <a:lnTo>
                      <a:pt x="105997" y="417904"/>
                    </a:lnTo>
                    <a:lnTo>
                      <a:pt x="146803" y="438990"/>
                    </a:lnTo>
                    <a:lnTo>
                      <a:pt x="191876" y="452319"/>
                    </a:lnTo>
                    <a:lnTo>
                      <a:pt x="240244" y="456967"/>
                    </a:lnTo>
                    <a:lnTo>
                      <a:pt x="288544" y="452319"/>
                    </a:lnTo>
                    <a:lnTo>
                      <a:pt x="333493" y="438990"/>
                    </a:lnTo>
                    <a:lnTo>
                      <a:pt x="374140" y="417904"/>
                    </a:lnTo>
                    <a:lnTo>
                      <a:pt x="409531" y="389982"/>
                    </a:lnTo>
                    <a:lnTo>
                      <a:pt x="438715" y="356147"/>
                    </a:lnTo>
                    <a:lnTo>
                      <a:pt x="460739" y="317322"/>
                    </a:lnTo>
                    <a:lnTo>
                      <a:pt x="474652" y="274430"/>
                    </a:lnTo>
                    <a:lnTo>
                      <a:pt x="479501" y="228393"/>
                    </a:lnTo>
                    <a:lnTo>
                      <a:pt x="474652" y="182416"/>
                    </a:lnTo>
                    <a:lnTo>
                      <a:pt x="460739" y="139568"/>
                    </a:lnTo>
                    <a:lnTo>
                      <a:pt x="438715" y="100776"/>
                    </a:lnTo>
                    <a:lnTo>
                      <a:pt x="409531" y="66962"/>
                    </a:lnTo>
                    <a:lnTo>
                      <a:pt x="374140" y="39053"/>
                    </a:lnTo>
                    <a:lnTo>
                      <a:pt x="333493" y="17973"/>
                    </a:lnTo>
                    <a:lnTo>
                      <a:pt x="288544" y="4647"/>
                    </a:lnTo>
                    <a:lnTo>
                      <a:pt x="240244" y="0"/>
                    </a:lnTo>
                    <a:close/>
                  </a:path>
                </a:pathLst>
              </a:custGeom>
              <a:solidFill>
                <a:srgbClr val="3CA3B5"/>
              </a:solidFill>
            </p:spPr>
            <p:txBody>
              <a:bodyPr wrap="square" lIns="0" tIns="0" rIns="0" bIns="0" rtlCol="0"/>
              <a:lstStyle/>
              <a:p>
                <a:pPr eaLnBrk="0" fontAlgn="base" hangingPunct="0">
                  <a:spcBef>
                    <a:spcPct val="0"/>
                  </a:spcBef>
                  <a:spcAft>
                    <a:spcPct val="0"/>
                  </a:spcAft>
                </a:pPr>
                <a:endParaRPr kumimoji="1" sz="2400">
                  <a:solidFill>
                    <a:prstClr val="black"/>
                  </a:solidFill>
                  <a:latin typeface="Times New Roman" pitchFamily="18" charset="0"/>
                  <a:ea typeface="新細明體" pitchFamily="18" charset="-120"/>
                </a:endParaRPr>
              </a:p>
            </p:txBody>
          </p:sp>
          <p:pic>
            <p:nvPicPr>
              <p:cNvPr id="14" name="object 39">
                <a:extLst>
                  <a:ext uri="{FF2B5EF4-FFF2-40B4-BE49-F238E27FC236}">
                    <a16:creationId xmlns:a16="http://schemas.microsoft.com/office/drawing/2014/main" xmlns="" id="{0A4C17E6-B860-5C9C-F8A8-B19C6208F17D}"/>
                  </a:ext>
                </a:extLst>
              </p:cNvPr>
              <p:cNvPicPr/>
              <p:nvPr/>
            </p:nvPicPr>
            <p:blipFill>
              <a:blip r:embed="rId2" cstate="print"/>
              <a:stretch>
                <a:fillRect/>
              </a:stretch>
            </p:blipFill>
            <p:spPr>
              <a:xfrm>
                <a:off x="286578" y="6234277"/>
                <a:ext cx="297351" cy="312425"/>
              </a:xfrm>
              <a:prstGeom prst="rect">
                <a:avLst/>
              </a:prstGeom>
            </p:spPr>
          </p:pic>
        </p:grpSp>
      </p:grpSp>
      <p:sp>
        <p:nvSpPr>
          <p:cNvPr id="16" name="向下箭號 15"/>
          <p:cNvSpPr/>
          <p:nvPr/>
        </p:nvSpPr>
        <p:spPr>
          <a:xfrm>
            <a:off x="4497049" y="4615821"/>
            <a:ext cx="576064" cy="774521"/>
          </a:xfrm>
          <a:prstGeom prst="down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7" name="矩形 16">
            <a:extLst>
              <a:ext uri="{FF2B5EF4-FFF2-40B4-BE49-F238E27FC236}">
                <a16:creationId xmlns:a16="http://schemas.microsoft.com/office/drawing/2014/main" xmlns="" id="{CCBB2390-7D26-BA46-9F1B-14E711C179AE}"/>
              </a:ext>
            </a:extLst>
          </p:cNvPr>
          <p:cNvSpPr/>
          <p:nvPr/>
        </p:nvSpPr>
        <p:spPr>
          <a:xfrm>
            <a:off x="3291256" y="951111"/>
            <a:ext cx="4493538" cy="461665"/>
          </a:xfrm>
          <a:prstGeom prst="rect">
            <a:avLst/>
          </a:prstGeom>
          <a:solidFill>
            <a:schemeClr val="bg1"/>
          </a:solidFill>
        </p:spPr>
        <p:txBody>
          <a:bodyPr wrap="none" anchor="ctr">
            <a:spAutoFit/>
          </a:bodyPr>
          <a:lstStyle/>
          <a:p>
            <a:pPr algn="ctr">
              <a:defRPr/>
            </a:pPr>
            <a:r>
              <a:rPr lang="zh-TW" altLang="en-US" sz="2400" b="1" dirty="0">
                <a:solidFill>
                  <a:srgbClr val="D9526C"/>
                </a:solidFill>
                <a:latin typeface="微軟正黑體"/>
                <a:ea typeface="微軟正黑體"/>
              </a:rPr>
              <a:t>完備政府資料開放與再利用制度</a:t>
            </a:r>
            <a:endParaRPr lang="en-US" altLang="zh-TW" sz="2400" b="1" dirty="0">
              <a:solidFill>
                <a:srgbClr val="D9526C"/>
              </a:solidFill>
              <a:latin typeface="微軟正黑體"/>
              <a:ea typeface="微軟正黑體"/>
            </a:endParaRPr>
          </a:p>
        </p:txBody>
      </p:sp>
      <p:sp>
        <p:nvSpPr>
          <p:cNvPr id="18" name="AutoShape 11">
            <a:extLst>
              <a:ext uri="{FF2B5EF4-FFF2-40B4-BE49-F238E27FC236}">
                <a16:creationId xmlns:a16="http://schemas.microsoft.com/office/drawing/2014/main" xmlns="" id="{BBCFD742-4810-5C41-AD7E-14C41BA6B55D}"/>
              </a:ext>
            </a:extLst>
          </p:cNvPr>
          <p:cNvSpPr>
            <a:spLocks noChangeArrowheads="1"/>
          </p:cNvSpPr>
          <p:nvPr/>
        </p:nvSpPr>
        <p:spPr bwMode="auto">
          <a:xfrm>
            <a:off x="1619672" y="1056646"/>
            <a:ext cx="1642650" cy="198384"/>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dirty="0">
                <a:latin typeface="微軟正黑體" pitchFamily="34" charset="-120"/>
                <a:ea typeface="微軟正黑體" pitchFamily="34" charset="-120"/>
              </a:rPr>
              <a:t>承諾事項</a:t>
            </a:r>
            <a:r>
              <a:rPr lang="en-US" altLang="zh-TW" sz="2400" dirty="0">
                <a:latin typeface="微軟正黑體" pitchFamily="34" charset="-120"/>
                <a:ea typeface="微軟正黑體" pitchFamily="34" charset="-120"/>
              </a:rPr>
              <a:t>1-1</a:t>
            </a:r>
            <a:endParaRPr lang="zh-TW" altLang="en-US" sz="2400" dirty="0">
              <a:latin typeface="微軟正黑體" pitchFamily="34" charset="-120"/>
              <a:ea typeface="微軟正黑體" pitchFamily="34" charset="-120"/>
            </a:endParaRPr>
          </a:p>
        </p:txBody>
      </p:sp>
    </p:spTree>
    <p:extLst>
      <p:ext uri="{BB962C8B-B14F-4D97-AF65-F5344CB8AC3E}">
        <p14:creationId xmlns:p14="http://schemas.microsoft.com/office/powerpoint/2010/main" val="26242186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27</a:t>
            </a:fld>
            <a:endParaRPr lang="zh-TW" altLang="en-US" dirty="0"/>
          </a:p>
        </p:txBody>
      </p:sp>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0436" t="40360" r="8796" b="4163"/>
          <a:stretch/>
        </p:blipFill>
        <p:spPr bwMode="auto">
          <a:xfrm>
            <a:off x="0" y="2966648"/>
            <a:ext cx="76312" cy="3334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矩形 21">
            <a:extLst>
              <a:ext uri="{FF2B5EF4-FFF2-40B4-BE49-F238E27FC236}">
                <a16:creationId xmlns:a16="http://schemas.microsoft.com/office/drawing/2014/main" xmlns="" id="{55AA6513-7E83-88A3-E17D-939C806D3A28}"/>
              </a:ext>
            </a:extLst>
          </p:cNvPr>
          <p:cNvSpPr/>
          <p:nvPr/>
        </p:nvSpPr>
        <p:spPr>
          <a:xfrm>
            <a:off x="1874219" y="576250"/>
            <a:ext cx="5724644"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3" name="圖片 2">
            <a:extLst>
              <a:ext uri="{FF2B5EF4-FFF2-40B4-BE49-F238E27FC236}">
                <a16:creationId xmlns:a16="http://schemas.microsoft.com/office/drawing/2014/main" xmlns="" id="{2B4CB3E5-0AB4-8541-8DAA-C941F379A419}"/>
              </a:ext>
            </a:extLst>
          </p:cNvPr>
          <p:cNvPicPr>
            <a:picLocks noChangeAspect="1"/>
          </p:cNvPicPr>
          <p:nvPr/>
        </p:nvPicPr>
        <p:blipFill>
          <a:blip r:embed="rId3"/>
          <a:stretch>
            <a:fillRect/>
          </a:stretch>
        </p:blipFill>
        <p:spPr>
          <a:xfrm>
            <a:off x="295646" y="2876201"/>
            <a:ext cx="8668842" cy="1103308"/>
          </a:xfrm>
          <a:prstGeom prst="rect">
            <a:avLst/>
          </a:prstGeom>
          <a:ln>
            <a:noFill/>
          </a:ln>
          <a:effectLst>
            <a:outerShdw blurRad="190500" algn="tl" rotWithShape="0">
              <a:srgbClr val="000000">
                <a:alpha val="70000"/>
              </a:srgbClr>
            </a:outerShdw>
          </a:effectLst>
        </p:spPr>
      </p:pic>
      <p:grpSp>
        <p:nvGrpSpPr>
          <p:cNvPr id="10" name="群組 9">
            <a:extLst>
              <a:ext uri="{FF2B5EF4-FFF2-40B4-BE49-F238E27FC236}">
                <a16:creationId xmlns:a16="http://schemas.microsoft.com/office/drawing/2014/main" xmlns="" id="{87405CA5-B801-8D46-8F18-80C77FFAB8D3}"/>
              </a:ext>
            </a:extLst>
          </p:cNvPr>
          <p:cNvGrpSpPr/>
          <p:nvPr/>
        </p:nvGrpSpPr>
        <p:grpSpPr>
          <a:xfrm>
            <a:off x="444989" y="1173771"/>
            <a:ext cx="8015443" cy="1391133"/>
            <a:chOff x="197208" y="3766059"/>
            <a:chExt cx="8015443" cy="1391133"/>
          </a:xfrm>
        </p:grpSpPr>
        <p:sp>
          <p:nvSpPr>
            <p:cNvPr id="12" name="矩形 11">
              <a:extLst>
                <a:ext uri="{FF2B5EF4-FFF2-40B4-BE49-F238E27FC236}">
                  <a16:creationId xmlns:a16="http://schemas.microsoft.com/office/drawing/2014/main" xmlns="" id="{B1B4B1D8-2CC8-DDDA-F62D-4DE343C747A7}"/>
                </a:ext>
              </a:extLst>
            </p:cNvPr>
            <p:cNvSpPr/>
            <p:nvPr/>
          </p:nvSpPr>
          <p:spPr>
            <a:xfrm>
              <a:off x="365964" y="4206989"/>
              <a:ext cx="7625868" cy="872418"/>
            </a:xfrm>
            <a:prstGeom prst="rect">
              <a:avLst/>
            </a:prstGeom>
          </p:spPr>
          <p:txBody>
            <a:bodyPr wrap="square">
              <a:spAutoFit/>
            </a:bodyPr>
            <a:lstStyle/>
            <a:p>
              <a:pPr fontAlgn="base">
                <a:lnSpc>
                  <a:spcPct val="150000"/>
                </a:lnSpc>
                <a:spcBef>
                  <a:spcPct val="0"/>
                </a:spcBef>
                <a:spcAft>
                  <a:spcPct val="0"/>
                </a:spcAft>
              </a:pPr>
              <a:r>
                <a:rPr lang="zh-TW" altLang="en-US" b="1" dirty="0">
                  <a:solidFill>
                    <a:prstClr val="black">
                      <a:lumMod val="75000"/>
                      <a:lumOff val="25000"/>
                    </a:prstClr>
                  </a:solidFill>
                  <a:latin typeface="微軟正黑體" panose="020B0604030504040204" pitchFamily="34" charset="-120"/>
                  <a:ea typeface="微軟正黑體" panose="020B0604030504040204" pitchFamily="34" charset="-120"/>
                </a:rPr>
                <a:t>高應用價值資料為可促進</a:t>
              </a:r>
              <a:r>
                <a:rPr lang="zh-TW" altLang="en-US"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公共利益</a:t>
              </a:r>
              <a:r>
                <a:rPr lang="zh-TW" altLang="en-US"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社會進步</a:t>
              </a:r>
              <a:r>
                <a:rPr lang="zh-TW" altLang="en-US"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經濟發展</a:t>
              </a:r>
              <a:r>
                <a:rPr lang="zh-TW" altLang="en-US"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政府透明</a:t>
              </a:r>
              <a:r>
                <a:rPr lang="zh-TW" altLang="en-US" b="1" dirty="0">
                  <a:solidFill>
                    <a:prstClr val="black">
                      <a:lumMod val="75000"/>
                      <a:lumOff val="25000"/>
                    </a:prstClr>
                  </a:solidFill>
                  <a:latin typeface="微軟正黑體" panose="020B0604030504040204" pitchFamily="34" charset="-120"/>
                  <a:ea typeface="微軟正黑體" panose="020B0604030504040204" pitchFamily="34" charset="-120"/>
                </a:rPr>
                <a:t>等具應用價值之資料，以滿足民眾生活應用需求，同步改善社會與經濟課題</a:t>
              </a:r>
            </a:p>
          </p:txBody>
        </p:sp>
        <p:grpSp>
          <p:nvGrpSpPr>
            <p:cNvPr id="16" name="群組 15">
              <a:extLst>
                <a:ext uri="{FF2B5EF4-FFF2-40B4-BE49-F238E27FC236}">
                  <a16:creationId xmlns:a16="http://schemas.microsoft.com/office/drawing/2014/main" xmlns="" id="{C955E611-37C9-9A47-BFDF-AA5920A2C476}"/>
                </a:ext>
              </a:extLst>
            </p:cNvPr>
            <p:cNvGrpSpPr/>
            <p:nvPr/>
          </p:nvGrpSpPr>
          <p:grpSpPr>
            <a:xfrm>
              <a:off x="197208" y="3766059"/>
              <a:ext cx="8015443" cy="1391133"/>
              <a:chOff x="-470315" y="2665236"/>
              <a:chExt cx="8015443" cy="1581796"/>
            </a:xfrm>
          </p:grpSpPr>
          <p:sp>
            <p:nvSpPr>
              <p:cNvPr id="19" name="圓角矩形 20">
                <a:extLst>
                  <a:ext uri="{FF2B5EF4-FFF2-40B4-BE49-F238E27FC236}">
                    <a16:creationId xmlns:a16="http://schemas.microsoft.com/office/drawing/2014/main" xmlns="" id="{77ADBAA4-F320-784D-98C4-B64D4BF532E2}"/>
                  </a:ext>
                </a:extLst>
              </p:cNvPr>
              <p:cNvSpPr/>
              <p:nvPr/>
            </p:nvSpPr>
            <p:spPr>
              <a:xfrm>
                <a:off x="-346470" y="3125278"/>
                <a:ext cx="7891598" cy="1121754"/>
              </a:xfrm>
              <a:prstGeom prst="roundRect">
                <a:avLst>
                  <a:gd name="adj" fmla="val 2229"/>
                </a:avLst>
              </a:prstGeom>
              <a:noFill/>
              <a:ln w="28575" cap="flat" cmpd="sng" algn="ctr">
                <a:solidFill>
                  <a:srgbClr val="D9526C"/>
                </a:solidFill>
                <a:prstDash val="sysDot"/>
                <a:miter lim="800000"/>
              </a:ln>
              <a:effectLst/>
            </p:spPr>
            <p:txBody>
              <a:bodyPr rtlCol="0" anchor="ctr"/>
              <a:lstStyle/>
              <a:p>
                <a:pPr algn="ctr">
                  <a:defRPr/>
                </a:pPr>
                <a:endParaRPr kumimoji="1" lang="zh-TW" altLang="en-US" kern="0" dirty="0">
                  <a:solidFill>
                    <a:prstClr val="white"/>
                  </a:solidFill>
                  <a:latin typeface="Times New Roman"/>
                  <a:ea typeface="微軟正黑體"/>
                </a:endParaRPr>
              </a:p>
            </p:txBody>
          </p:sp>
          <p:sp>
            <p:nvSpPr>
              <p:cNvPr id="20" name="矩形 19">
                <a:extLst>
                  <a:ext uri="{FF2B5EF4-FFF2-40B4-BE49-F238E27FC236}">
                    <a16:creationId xmlns:a16="http://schemas.microsoft.com/office/drawing/2014/main" xmlns="" id="{A1DA9FBE-A8A3-E648-AE56-B134724CA969}"/>
                  </a:ext>
                </a:extLst>
              </p:cNvPr>
              <p:cNvSpPr/>
              <p:nvPr/>
            </p:nvSpPr>
            <p:spPr>
              <a:xfrm>
                <a:off x="-470315" y="2665236"/>
                <a:ext cx="1980030" cy="454947"/>
              </a:xfrm>
              <a:prstGeom prst="rect">
                <a:avLst/>
              </a:prstGeom>
            </p:spPr>
            <p:txBody>
              <a:bodyPr wrap="none" anchor="ctr">
                <a:spAutoFit/>
              </a:bodyPr>
              <a:lstStyle/>
              <a:p>
                <a:pPr algn="ctr">
                  <a:defRPr/>
                </a:pPr>
                <a:r>
                  <a:rPr lang="zh-TW" altLang="en-US" sz="2000" b="1" dirty="0">
                    <a:solidFill>
                      <a:srgbClr val="D9526C"/>
                    </a:solidFill>
                    <a:latin typeface="微軟正黑體"/>
                    <a:ea typeface="微軟正黑體"/>
                  </a:rPr>
                  <a:t>高應用價值定義</a:t>
                </a:r>
                <a:endParaRPr lang="en" altLang="zh-TW" sz="2000" b="1" kern="0" dirty="0">
                  <a:solidFill>
                    <a:srgbClr val="D9526C"/>
                  </a:solidFill>
                  <a:latin typeface="微軟正黑體"/>
                  <a:ea typeface="微軟正黑體"/>
                </a:endParaRPr>
              </a:p>
            </p:txBody>
          </p:sp>
        </p:grpSp>
      </p:grpSp>
      <p:cxnSp>
        <p:nvCxnSpPr>
          <p:cNvPr id="24" name="直線接點 23">
            <a:extLst>
              <a:ext uri="{FF2B5EF4-FFF2-40B4-BE49-F238E27FC236}">
                <a16:creationId xmlns:a16="http://schemas.microsoft.com/office/drawing/2014/main" xmlns="" id="{90D2F06B-4323-BA45-9929-F94D21A2DFB8}"/>
              </a:ext>
            </a:extLst>
          </p:cNvPr>
          <p:cNvCxnSpPr>
            <a:cxnSpLocks/>
          </p:cNvCxnSpPr>
          <p:nvPr/>
        </p:nvCxnSpPr>
        <p:spPr>
          <a:xfrm>
            <a:off x="3707904" y="2636912"/>
            <a:ext cx="0" cy="3960440"/>
          </a:xfrm>
          <a:prstGeom prst="line">
            <a:avLst/>
          </a:prstGeom>
          <a:ln>
            <a:prstDash val="lgDash"/>
          </a:ln>
        </p:spPr>
        <p:style>
          <a:lnRef idx="2">
            <a:schemeClr val="accent5"/>
          </a:lnRef>
          <a:fillRef idx="0">
            <a:schemeClr val="accent5"/>
          </a:fillRef>
          <a:effectRef idx="1">
            <a:schemeClr val="accent5"/>
          </a:effectRef>
          <a:fontRef idx="minor">
            <a:schemeClr val="tx1"/>
          </a:fontRef>
        </p:style>
      </p:cxnSp>
      <p:sp>
        <p:nvSpPr>
          <p:cNvPr id="25" name="AutoShape 11">
            <a:extLst>
              <a:ext uri="{FF2B5EF4-FFF2-40B4-BE49-F238E27FC236}">
                <a16:creationId xmlns:a16="http://schemas.microsoft.com/office/drawing/2014/main" xmlns="" id="{82339406-CC8C-2244-BB88-19A70C185E33}"/>
              </a:ext>
            </a:extLst>
          </p:cNvPr>
          <p:cNvSpPr>
            <a:spLocks noChangeArrowheads="1"/>
          </p:cNvSpPr>
          <p:nvPr/>
        </p:nvSpPr>
        <p:spPr bwMode="auto">
          <a:xfrm>
            <a:off x="1187624" y="2708920"/>
            <a:ext cx="1480807" cy="300511"/>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sz="1600" b="1" dirty="0">
                <a:latin typeface="微軟正黑體" pitchFamily="34" charset="-120"/>
                <a:ea typeface="微軟正黑體" pitchFamily="34" charset="-120"/>
              </a:rPr>
              <a:t>數位部已完成</a:t>
            </a:r>
          </a:p>
        </p:txBody>
      </p:sp>
      <p:sp>
        <p:nvSpPr>
          <p:cNvPr id="27" name="AutoShape 11">
            <a:extLst>
              <a:ext uri="{FF2B5EF4-FFF2-40B4-BE49-F238E27FC236}">
                <a16:creationId xmlns:a16="http://schemas.microsoft.com/office/drawing/2014/main" xmlns="" id="{F6316B93-6573-774E-893B-0B3F09A00B83}"/>
              </a:ext>
            </a:extLst>
          </p:cNvPr>
          <p:cNvSpPr>
            <a:spLocks noChangeArrowheads="1"/>
          </p:cNvSpPr>
          <p:nvPr/>
        </p:nvSpPr>
        <p:spPr bwMode="auto">
          <a:xfrm>
            <a:off x="5240694" y="2708920"/>
            <a:ext cx="2191004" cy="300511"/>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sz="1600" b="1" dirty="0">
                <a:latin typeface="微軟正黑體" pitchFamily="34" charset="-120"/>
                <a:ea typeface="微軟正黑體" pitchFamily="34" charset="-120"/>
              </a:rPr>
              <a:t>各主題主辦部會進行中</a:t>
            </a:r>
          </a:p>
        </p:txBody>
      </p:sp>
      <p:grpSp>
        <p:nvGrpSpPr>
          <p:cNvPr id="30" name="群組 29">
            <a:extLst>
              <a:ext uri="{FF2B5EF4-FFF2-40B4-BE49-F238E27FC236}">
                <a16:creationId xmlns:a16="http://schemas.microsoft.com/office/drawing/2014/main" xmlns="" id="{26DC67F8-E710-2248-B165-006D3979D240}"/>
              </a:ext>
            </a:extLst>
          </p:cNvPr>
          <p:cNvGrpSpPr/>
          <p:nvPr/>
        </p:nvGrpSpPr>
        <p:grpSpPr>
          <a:xfrm>
            <a:off x="400924" y="4040627"/>
            <a:ext cx="1362764" cy="2432231"/>
            <a:chOff x="973214" y="957541"/>
            <a:chExt cx="10442459" cy="1365465"/>
          </a:xfrm>
        </p:grpSpPr>
        <p:sp>
          <p:nvSpPr>
            <p:cNvPr id="31" name="圓角矩形 15">
              <a:extLst>
                <a:ext uri="{FF2B5EF4-FFF2-40B4-BE49-F238E27FC236}">
                  <a16:creationId xmlns:a16="http://schemas.microsoft.com/office/drawing/2014/main" xmlns="" id="{222C0FC6-02AC-1A4A-8A17-31D0CB279635}"/>
                </a:ext>
              </a:extLst>
            </p:cNvPr>
            <p:cNvSpPr/>
            <p:nvPr/>
          </p:nvSpPr>
          <p:spPr>
            <a:xfrm>
              <a:off x="1022976" y="957541"/>
              <a:ext cx="10392697" cy="1365465"/>
            </a:xfrm>
            <a:prstGeom prst="roundRect">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32" name="矩形 31">
              <a:extLst>
                <a:ext uri="{FF2B5EF4-FFF2-40B4-BE49-F238E27FC236}">
                  <a16:creationId xmlns:a16="http://schemas.microsoft.com/office/drawing/2014/main" xmlns="" id="{9A452C34-A605-3A4F-B757-CAC79BCBB8ED}"/>
                </a:ext>
              </a:extLst>
            </p:cNvPr>
            <p:cNvSpPr/>
            <p:nvPr/>
          </p:nvSpPr>
          <p:spPr>
            <a:xfrm>
              <a:off x="973214" y="990650"/>
              <a:ext cx="10392674" cy="1304111"/>
            </a:xfrm>
            <a:prstGeom prst="rect">
              <a:avLst/>
            </a:prstGeom>
          </p:spPr>
          <p:txBody>
            <a:bodyPr wrap="square" anchor="ctr">
              <a:spAutoFit/>
            </a:bodyPr>
            <a:lstStyle/>
            <a:p>
              <a:pPr algn="just" fontAlgn="base">
                <a:lnSpc>
                  <a:spcPts val="2200"/>
                </a:lnSpc>
                <a:spcBef>
                  <a:spcPct val="0"/>
                </a:spcBef>
                <a:spcAft>
                  <a:spcPct val="0"/>
                </a:spcAft>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數位部擬訂</a:t>
              </a:r>
              <a:r>
                <a:rPr lang="en-US" altLang="zh-TW" sz="1500" b="1" dirty="0">
                  <a:solidFill>
                    <a:srgbClr val="C00000"/>
                  </a:solidFill>
                  <a:latin typeface="微軟正黑體" panose="020B0604030504040204" pitchFamily="34" charset="-120"/>
                  <a:ea typeface="微軟正黑體" panose="020B0604030504040204" pitchFamily="34" charset="-120"/>
                </a:rPr>
                <a:t>6</a:t>
              </a:r>
              <a:r>
                <a:rPr lang="zh-TW" altLang="en-US" sz="1500" b="1" dirty="0">
                  <a:solidFill>
                    <a:srgbClr val="C00000"/>
                  </a:solidFill>
                  <a:latin typeface="微軟正黑體" panose="020B0604030504040204" pitchFamily="34" charset="-120"/>
                  <a:ea typeface="微軟正黑體" panose="020B0604030504040204" pitchFamily="34" charset="-120"/>
                </a:rPr>
                <a:t>項</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高應用價值資料</a:t>
              </a:r>
              <a:r>
                <a:rPr lang="zh-TW" altLang="en-US" sz="1500" b="1" dirty="0">
                  <a:solidFill>
                    <a:srgbClr val="C00000"/>
                  </a:solidFill>
                  <a:latin typeface="微軟正黑體" panose="020B0604030504040204" pitchFamily="34" charset="-120"/>
                  <a:ea typeface="微軟正黑體" panose="020B0604030504040204" pitchFamily="34" charset="-120"/>
                </a:rPr>
                <a:t>主題及子類別</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，業於</a:t>
              </a:r>
              <a:r>
                <a:rPr lang="zh-TW" altLang="en-US" sz="1500" b="1" dirty="0">
                  <a:solidFill>
                    <a:srgbClr val="C00000"/>
                  </a:solidFill>
                  <a:latin typeface="微軟正黑體" panose="020B0604030504040204" pitchFamily="34" charset="-120"/>
                  <a:ea typeface="微軟正黑體" panose="020B0604030504040204" pitchFamily="34" charset="-120"/>
                </a:rPr>
                <a:t>本年</a:t>
              </a:r>
              <a:r>
                <a:rPr lang="en-US" altLang="zh-TW" sz="1500" b="1" dirty="0">
                  <a:solidFill>
                    <a:srgbClr val="C00000"/>
                  </a:solidFill>
                  <a:latin typeface="微軟正黑體" panose="020B0604030504040204" pitchFamily="34" charset="-120"/>
                  <a:ea typeface="微軟正黑體" panose="020B0604030504040204" pitchFamily="34" charset="-120"/>
                </a:rPr>
                <a:t>6</a:t>
              </a:r>
              <a:r>
                <a:rPr lang="zh-TW" altLang="en-US" sz="1500" b="1" dirty="0">
                  <a:solidFill>
                    <a:srgbClr val="C00000"/>
                  </a:solidFill>
                  <a:latin typeface="微軟正黑體" panose="020B0604030504040204" pitchFamily="34" charset="-120"/>
                  <a:ea typeface="微軟正黑體" panose="020B0604030504040204" pitchFamily="34" charset="-120"/>
                </a:rPr>
                <a:t>月</a:t>
              </a:r>
              <a:r>
                <a:rPr lang="en-US" altLang="zh-TW" sz="1500" b="1" dirty="0">
                  <a:solidFill>
                    <a:srgbClr val="C00000"/>
                  </a:solidFill>
                  <a:latin typeface="微軟正黑體" panose="020B0604030504040204" pitchFamily="34" charset="-120"/>
                  <a:ea typeface="微軟正黑體" panose="020B0604030504040204" pitchFamily="34" charset="-120"/>
                </a:rPr>
                <a:t>27</a:t>
              </a:r>
              <a:r>
                <a:rPr lang="zh-TW" altLang="en-US" sz="1500" b="1" dirty="0">
                  <a:solidFill>
                    <a:srgbClr val="C00000"/>
                  </a:solidFill>
                  <a:latin typeface="微軟正黑體" panose="020B0604030504040204" pitchFamily="34" charset="-120"/>
                  <a:ea typeface="微軟正黑體" panose="020B0604030504040204" pitchFamily="34" charset="-120"/>
                </a:rPr>
                <a:t>日</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提報行政院政府資料開放諮詢小組達成共識</a:t>
              </a:r>
              <a:endParaRPr lang="zh-TW" altLang="en-US" sz="1500" b="1"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grpSp>
      <p:grpSp>
        <p:nvGrpSpPr>
          <p:cNvPr id="34" name="群組 33">
            <a:extLst>
              <a:ext uri="{FF2B5EF4-FFF2-40B4-BE49-F238E27FC236}">
                <a16:creationId xmlns:a16="http://schemas.microsoft.com/office/drawing/2014/main" xmlns="" id="{3D928BFF-7833-F344-8DFF-5C6D0B41A89E}"/>
              </a:ext>
            </a:extLst>
          </p:cNvPr>
          <p:cNvGrpSpPr/>
          <p:nvPr/>
        </p:nvGrpSpPr>
        <p:grpSpPr>
          <a:xfrm>
            <a:off x="2094791" y="4040627"/>
            <a:ext cx="1362767" cy="2432231"/>
            <a:chOff x="973191" y="957541"/>
            <a:chExt cx="10442482" cy="1365465"/>
          </a:xfrm>
        </p:grpSpPr>
        <p:sp>
          <p:nvSpPr>
            <p:cNvPr id="35" name="圓角矩形 15">
              <a:extLst>
                <a:ext uri="{FF2B5EF4-FFF2-40B4-BE49-F238E27FC236}">
                  <a16:creationId xmlns:a16="http://schemas.microsoft.com/office/drawing/2014/main" xmlns="" id="{D382F1E1-4E5C-BD4C-A78D-6F06165D6A53}"/>
                </a:ext>
              </a:extLst>
            </p:cNvPr>
            <p:cNvSpPr/>
            <p:nvPr/>
          </p:nvSpPr>
          <p:spPr>
            <a:xfrm>
              <a:off x="1022976" y="957541"/>
              <a:ext cx="10392697" cy="1365465"/>
            </a:xfrm>
            <a:prstGeom prst="roundRect">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36" name="矩形 35">
              <a:extLst>
                <a:ext uri="{FF2B5EF4-FFF2-40B4-BE49-F238E27FC236}">
                  <a16:creationId xmlns:a16="http://schemas.microsoft.com/office/drawing/2014/main" xmlns="" id="{945F1133-97F2-FC43-A0F4-7A13F8B81209}"/>
                </a:ext>
              </a:extLst>
            </p:cNvPr>
            <p:cNvSpPr/>
            <p:nvPr/>
          </p:nvSpPr>
          <p:spPr>
            <a:xfrm>
              <a:off x="973191" y="999613"/>
              <a:ext cx="10392674" cy="827326"/>
            </a:xfrm>
            <a:prstGeom prst="rect">
              <a:avLst/>
            </a:prstGeom>
          </p:spPr>
          <p:txBody>
            <a:bodyPr wrap="square" anchor="ctr">
              <a:spAutoFit/>
            </a:bodyPr>
            <a:lstStyle/>
            <a:p>
              <a:pPr algn="just" fontAlgn="base">
                <a:lnSpc>
                  <a:spcPts val="2200"/>
                </a:lnSpc>
                <a:spcBef>
                  <a:spcPct val="0"/>
                </a:spcBef>
                <a:spcAft>
                  <a:spcPct val="0"/>
                </a:spcAft>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數位部已於本年</a:t>
              </a:r>
              <a:r>
                <a:rPr lang="en-US" altLang="zh-TW" sz="1500" b="1" dirty="0">
                  <a:solidFill>
                    <a:srgbClr val="C00000"/>
                  </a:solidFill>
                  <a:latin typeface="微軟正黑體" pitchFamily="34" charset="-120"/>
                  <a:ea typeface="微軟正黑體" pitchFamily="34" charset="-120"/>
                </a:rPr>
                <a:t>10</a:t>
              </a:r>
              <a:r>
                <a:rPr lang="zh-TW" altLang="en-US" sz="1500" b="1" dirty="0">
                  <a:solidFill>
                    <a:srgbClr val="C00000"/>
                  </a:solidFill>
                  <a:latin typeface="微軟正黑體" pitchFamily="34" charset="-120"/>
                  <a:ea typeface="微軟正黑體" pitchFamily="34" charset="-120"/>
                </a:rPr>
                <a:t>月</a:t>
              </a:r>
              <a:r>
                <a:rPr lang="en-US" altLang="zh-TW" sz="1500" b="1" dirty="0">
                  <a:solidFill>
                    <a:srgbClr val="C00000"/>
                  </a:solidFill>
                  <a:latin typeface="微軟正黑體" pitchFamily="34" charset="-120"/>
                  <a:ea typeface="微軟正黑體" pitchFamily="34" charset="-120"/>
                </a:rPr>
                <a:t>17</a:t>
              </a:r>
              <a:r>
                <a:rPr lang="zh-TW" altLang="en-US" sz="1500" b="1" dirty="0">
                  <a:solidFill>
                    <a:srgbClr val="C00000"/>
                  </a:solidFill>
                  <a:latin typeface="微軟正黑體" pitchFamily="34" charset="-120"/>
                  <a:ea typeface="微軟正黑體" pitchFamily="34" charset="-120"/>
                </a:rPr>
                <a:t>日至</a:t>
              </a:r>
              <a:r>
                <a:rPr lang="en-US" altLang="zh-TW" sz="1500" b="1" dirty="0">
                  <a:solidFill>
                    <a:srgbClr val="C00000"/>
                  </a:solidFill>
                  <a:latin typeface="微軟正黑體" pitchFamily="34" charset="-120"/>
                  <a:ea typeface="微軟正黑體" pitchFamily="34" charset="-120"/>
                </a:rPr>
                <a:t>11</a:t>
              </a:r>
              <a:r>
                <a:rPr lang="zh-TW" altLang="en-US" sz="1500" b="1" dirty="0">
                  <a:solidFill>
                    <a:srgbClr val="C00000"/>
                  </a:solidFill>
                  <a:latin typeface="微軟正黑體" pitchFamily="34" charset="-120"/>
                  <a:ea typeface="微軟正黑體" pitchFamily="34" charset="-120"/>
                </a:rPr>
                <a:t>月</a:t>
              </a:r>
              <a:r>
                <a:rPr lang="en-US" altLang="zh-TW" sz="1500" b="1" dirty="0">
                  <a:solidFill>
                    <a:srgbClr val="C00000"/>
                  </a:solidFill>
                  <a:latin typeface="微軟正黑體" pitchFamily="34" charset="-120"/>
                  <a:ea typeface="微軟正黑體" pitchFamily="34" charset="-120"/>
                </a:rPr>
                <a:t>7</a:t>
              </a:r>
              <a:r>
                <a:rPr lang="zh-TW" altLang="en-US" sz="1500" b="1" dirty="0">
                  <a:solidFill>
                    <a:srgbClr val="C00000"/>
                  </a:solidFill>
                  <a:latin typeface="微軟正黑體" pitchFamily="34" charset="-120"/>
                  <a:ea typeface="微軟正黑體" pitchFamily="34" charset="-120"/>
                </a:rPr>
                <a:t>日</a:t>
              </a:r>
              <a:r>
                <a:rPr lang="zh-TW" altLang="en-US" sz="1500" b="1" dirty="0">
                  <a:latin typeface="微軟正黑體" pitchFamily="34" charset="-120"/>
                  <a:ea typeface="微軟正黑體" pitchFamily="34" charset="-120"/>
                </a:rPr>
                <a:t>在眾開講平台徵詢各界建議</a:t>
              </a:r>
              <a:endParaRPr lang="zh-TW" altLang="en-US" sz="1500" b="1"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grpSp>
      <p:grpSp>
        <p:nvGrpSpPr>
          <p:cNvPr id="37" name="群組 36">
            <a:extLst>
              <a:ext uri="{FF2B5EF4-FFF2-40B4-BE49-F238E27FC236}">
                <a16:creationId xmlns:a16="http://schemas.microsoft.com/office/drawing/2014/main" xmlns="" id="{5B03493B-917E-744D-ABB7-44CE0CF4DD0F}"/>
              </a:ext>
            </a:extLst>
          </p:cNvPr>
          <p:cNvGrpSpPr/>
          <p:nvPr/>
        </p:nvGrpSpPr>
        <p:grpSpPr>
          <a:xfrm>
            <a:off x="3929037" y="4040628"/>
            <a:ext cx="4963439" cy="2432231"/>
            <a:chOff x="973191" y="957541"/>
            <a:chExt cx="10442482" cy="1365465"/>
          </a:xfrm>
        </p:grpSpPr>
        <p:sp>
          <p:nvSpPr>
            <p:cNvPr id="38" name="圓角矩形 15">
              <a:extLst>
                <a:ext uri="{FF2B5EF4-FFF2-40B4-BE49-F238E27FC236}">
                  <a16:creationId xmlns:a16="http://schemas.microsoft.com/office/drawing/2014/main" xmlns="" id="{B64A7135-89AE-C145-BE5A-41DBD38926FE}"/>
                </a:ext>
              </a:extLst>
            </p:cNvPr>
            <p:cNvSpPr/>
            <p:nvPr/>
          </p:nvSpPr>
          <p:spPr>
            <a:xfrm>
              <a:off x="1022976" y="957541"/>
              <a:ext cx="10392697" cy="1365465"/>
            </a:xfrm>
            <a:prstGeom prst="roundRect">
              <a:avLst>
                <a:gd name="adj" fmla="val 11355"/>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39" name="矩形 38">
              <a:extLst>
                <a:ext uri="{FF2B5EF4-FFF2-40B4-BE49-F238E27FC236}">
                  <a16:creationId xmlns:a16="http://schemas.microsoft.com/office/drawing/2014/main" xmlns="" id="{3EF83FD8-AB50-9D48-8B99-7A438DA60077}"/>
                </a:ext>
              </a:extLst>
            </p:cNvPr>
            <p:cNvSpPr/>
            <p:nvPr/>
          </p:nvSpPr>
          <p:spPr>
            <a:xfrm>
              <a:off x="973191" y="1016291"/>
              <a:ext cx="10392675" cy="1145722"/>
            </a:xfrm>
            <a:prstGeom prst="rect">
              <a:avLst/>
            </a:prstGeom>
          </p:spPr>
          <p:txBody>
            <a:bodyPr wrap="square" anchor="ctr">
              <a:spAutoFit/>
            </a:bodyPr>
            <a:lstStyle/>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由各主辦部會召開</a:t>
              </a:r>
              <a:r>
                <a:rPr lang="zh-TW" altLang="en-US" sz="1500" b="1" dirty="0">
                  <a:solidFill>
                    <a:srgbClr val="C00000"/>
                  </a:solidFill>
                  <a:latin typeface="微軟正黑體" panose="020B0604030504040204" pitchFamily="34" charset="-120"/>
                  <a:ea typeface="微軟正黑體" panose="020B0604030504040204" pitchFamily="34" charset="-120"/>
                </a:rPr>
                <a:t>工作分組會議</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，並依技術、授權等評核構面，評估資料集</a:t>
              </a:r>
              <a:r>
                <a:rPr lang="zh-TW" altLang="en-US" sz="1500" b="1" dirty="0">
                  <a:solidFill>
                    <a:srgbClr val="C00000"/>
                  </a:solidFill>
                  <a:latin typeface="微軟正黑體" panose="020B0604030504040204" pitchFamily="34" charset="-120"/>
                  <a:ea typeface="微軟正黑體" panose="020B0604030504040204" pitchFamily="34" charset="-120"/>
                </a:rPr>
                <a:t>開放可行性</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依自評結果，確認資料及</a:t>
              </a:r>
              <a:r>
                <a:rPr lang="zh-TW" altLang="en-US" sz="1500" b="1" dirty="0">
                  <a:solidFill>
                    <a:srgbClr val="C00000"/>
                  </a:solidFill>
                  <a:latin typeface="微軟正黑體" panose="020B0604030504040204" pitchFamily="34" charset="-120"/>
                  <a:ea typeface="微軟正黑體" panose="020B0604030504040204" pitchFamily="34" charset="-120"/>
                </a:rPr>
                <a:t>優化</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作法及預計開放期程</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主辦部會依預計開放時程，於政府資料開放平臺</a:t>
              </a:r>
              <a:r>
                <a:rPr lang="zh-TW" altLang="en-US" sz="1500" b="1" dirty="0">
                  <a:solidFill>
                    <a:srgbClr val="C00000"/>
                  </a:solidFill>
                  <a:latin typeface="微軟正黑體" panose="020B0604030504040204" pitchFamily="34" charset="-120"/>
                  <a:ea typeface="微軟正黑體" panose="020B0604030504040204" pitchFamily="34" charset="-120"/>
                </a:rPr>
                <a:t>集中列示</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高應用價值資料集</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endParaRPr lang="zh-TW" altLang="en-US" sz="1500" b="1"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grpSp>
      <p:sp>
        <p:nvSpPr>
          <p:cNvPr id="43" name="文字方塊 42">
            <a:extLst>
              <a:ext uri="{FF2B5EF4-FFF2-40B4-BE49-F238E27FC236}">
                <a16:creationId xmlns:a16="http://schemas.microsoft.com/office/drawing/2014/main" xmlns="" id="{C113CC29-01AD-4246-A44D-E101110BC30C}"/>
              </a:ext>
            </a:extLst>
          </p:cNvPr>
          <p:cNvSpPr txBox="1"/>
          <p:nvPr/>
        </p:nvSpPr>
        <p:spPr>
          <a:xfrm>
            <a:off x="30853" y="6577607"/>
            <a:ext cx="7060553" cy="307777"/>
          </a:xfrm>
          <a:prstGeom prst="rect">
            <a:avLst/>
          </a:prstGeom>
          <a:noFill/>
        </p:spPr>
        <p:txBody>
          <a:bodyPr wrap="square" rtlCol="0">
            <a:spAutoFit/>
          </a:bodyPr>
          <a:lstStyle/>
          <a:p>
            <a:r>
              <a:rPr kumimoji="1" lang="zh-TW" altLang="en-US" sz="1400" dirty="0">
                <a:latin typeface="Microsoft JhengHei" panose="020B0604030504040204" pitchFamily="34" charset="-120"/>
                <a:ea typeface="Microsoft JhengHei" panose="020B0604030504040204" pitchFamily="34" charset="-120"/>
              </a:rPr>
              <a:t>註：數位發展部評估程序詳細說明</a:t>
            </a:r>
            <a:r>
              <a:rPr lang="zh-TW" altLang="en-US" sz="1400" dirty="0">
                <a:latin typeface="Microsoft JhengHei" panose="020B0604030504040204" pitchFamily="34" charset="-120"/>
                <a:ea typeface="Microsoft JhengHei" panose="020B0604030504040204" pitchFamily="34" charset="-120"/>
              </a:rPr>
              <a:t>請參考</a:t>
            </a:r>
            <a:r>
              <a:rPr lang="zh-TW" altLang="en-US" sz="1400" dirty="0" smtClean="0">
                <a:latin typeface="Microsoft JhengHei" panose="020B0604030504040204" pitchFamily="34" charset="-120"/>
                <a:ea typeface="Microsoft JhengHei" panose="020B0604030504040204" pitchFamily="34" charset="-120"/>
              </a:rPr>
              <a:t>附件</a:t>
            </a:r>
            <a:r>
              <a:rPr lang="en-US" altLang="zh-TW" sz="1400" dirty="0" smtClean="0">
                <a:latin typeface="Microsoft JhengHei" panose="020B0604030504040204" pitchFamily="34" charset="-120"/>
                <a:ea typeface="Microsoft JhengHei" panose="020B0604030504040204" pitchFamily="34" charset="-120"/>
              </a:rPr>
              <a:t>5</a:t>
            </a:r>
            <a:r>
              <a:rPr lang="zh-TW" altLang="en-US" sz="1400" dirty="0" smtClean="0">
                <a:latin typeface="Microsoft JhengHei" panose="020B0604030504040204" pitchFamily="34" charset="-120"/>
                <a:ea typeface="Microsoft JhengHei" panose="020B0604030504040204" pitchFamily="34" charset="-120"/>
              </a:rPr>
              <a:t>。</a:t>
            </a:r>
            <a:endParaRPr kumimoji="1" lang="zh-TW" altLang="en-US" sz="14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32039813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2" y="2132856"/>
            <a:ext cx="9149113" cy="35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投影片編號版面配置區 3"/>
          <p:cNvSpPr>
            <a:spLocks noGrp="1"/>
          </p:cNvSpPr>
          <p:nvPr>
            <p:ph type="sldNum" sz="quarter" idx="4"/>
          </p:nvPr>
        </p:nvSpPr>
        <p:spPr/>
        <p:txBody>
          <a:bodyPr/>
          <a:lstStyle/>
          <a:p>
            <a:fld id="{FB38DC22-E2C8-4860-938B-CEF6F87D8911}" type="slidenum">
              <a:rPr lang="zh-TW" altLang="en-US" smtClean="0"/>
              <a:pPr/>
              <a:t>28</a:t>
            </a:fld>
            <a:endParaRPr lang="zh-TW" altLang="en-US" dirty="0"/>
          </a:p>
        </p:txBody>
      </p:sp>
      <p:sp>
        <p:nvSpPr>
          <p:cNvPr id="8" name="矩形 7">
            <a:extLst>
              <a:ext uri="{FF2B5EF4-FFF2-40B4-BE49-F238E27FC236}">
                <a16:creationId xmlns:a16="http://schemas.microsoft.com/office/drawing/2014/main" xmlns="" id="{55AA6513-7E83-88A3-E17D-939C806D3A28}"/>
              </a:ext>
            </a:extLst>
          </p:cNvPr>
          <p:cNvSpPr/>
          <p:nvPr/>
        </p:nvSpPr>
        <p:spPr>
          <a:xfrm>
            <a:off x="2566716" y="576250"/>
            <a:ext cx="4339650"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高應用價值資料主題</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14" name="圖片 13">
            <a:extLst>
              <a:ext uri="{FF2B5EF4-FFF2-40B4-BE49-F238E27FC236}">
                <a16:creationId xmlns:a16="http://schemas.microsoft.com/office/drawing/2014/main" xmlns="" id="{E8BB3166-C32F-0545-B666-0A7AA3C9A2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946" y="1713708"/>
            <a:ext cx="2894108" cy="729315"/>
          </a:xfrm>
          <a:prstGeom prst="rect">
            <a:avLst/>
          </a:prstGeom>
          <a:solidFill>
            <a:schemeClr val="accent1">
              <a:lumMod val="20000"/>
              <a:lumOff val="80000"/>
            </a:schemeClr>
          </a:solidFill>
          <a:ln w="31750" cmpd="thickThin">
            <a:solidFill>
              <a:schemeClr val="tx2"/>
            </a:solidFill>
          </a:ln>
        </p:spPr>
      </p:pic>
      <p:sp>
        <p:nvSpPr>
          <p:cNvPr id="15" name="矩形 14">
            <a:extLst>
              <a:ext uri="{FF2B5EF4-FFF2-40B4-BE49-F238E27FC236}">
                <a16:creationId xmlns:a16="http://schemas.microsoft.com/office/drawing/2014/main" xmlns="" id="{52F70689-C1FC-D345-B638-21AEF26491E3}"/>
              </a:ext>
            </a:extLst>
          </p:cNvPr>
          <p:cNvSpPr/>
          <p:nvPr/>
        </p:nvSpPr>
        <p:spPr bwMode="gray">
          <a:xfrm>
            <a:off x="179512" y="4221088"/>
            <a:ext cx="1224136" cy="504056"/>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kern="1200" dirty="0">
                <a:solidFill>
                  <a:prstClr val="white"/>
                </a:solidFill>
                <a:latin typeface="Verdana"/>
                <a:ea typeface="微軟正黑體"/>
                <a:cs typeface="+mn-cs"/>
              </a:rPr>
              <a:t>行政院</a:t>
            </a:r>
            <a:endParaRPr lang="en-US" altLang="zh-TW" sz="1600" b="1" kern="1200" dirty="0">
              <a:solidFill>
                <a:prstClr val="white"/>
              </a:solidFill>
              <a:latin typeface="Verdana"/>
              <a:ea typeface="微軟正黑體"/>
              <a:cs typeface="+mn-cs"/>
            </a:endParaRPr>
          </a:p>
          <a:p>
            <a:pPr lvl="0" algn="ctr" defTabSz="1219170">
              <a:lnSpc>
                <a:spcPct val="106000"/>
              </a:lnSpc>
              <a:buClrTx/>
              <a:defRPr/>
            </a:pPr>
            <a:r>
              <a:rPr lang="zh-TW" altLang="en-US" sz="1600" b="1" kern="1200" dirty="0">
                <a:solidFill>
                  <a:prstClr val="white"/>
                </a:solidFill>
                <a:latin typeface="Verdana"/>
                <a:ea typeface="微軟正黑體"/>
                <a:cs typeface="+mn-cs"/>
              </a:rPr>
              <a:t>環境保護署</a:t>
            </a:r>
            <a:endParaRPr kumimoji="0" lang="zh-TW" altLang="en-US" sz="1600" b="1" i="0" u="none" strike="noStrike" kern="1200" cap="none" spc="0" normalizeH="0" baseline="0" noProof="0" dirty="0">
              <a:ln>
                <a:noFill/>
              </a:ln>
              <a:solidFill>
                <a:prstClr val="white"/>
              </a:solidFill>
              <a:effectLst/>
              <a:uLnTx/>
              <a:uFillTx/>
              <a:latin typeface="Verdana"/>
              <a:ea typeface="微軟正黑體"/>
              <a:cs typeface="+mn-cs"/>
            </a:endParaRPr>
          </a:p>
        </p:txBody>
      </p:sp>
      <p:sp>
        <p:nvSpPr>
          <p:cNvPr id="16" name="矩形 15">
            <a:extLst>
              <a:ext uri="{FF2B5EF4-FFF2-40B4-BE49-F238E27FC236}">
                <a16:creationId xmlns:a16="http://schemas.microsoft.com/office/drawing/2014/main" xmlns="" id="{52048625-4D63-4145-AB6D-AE03D84FAD74}"/>
              </a:ext>
            </a:extLst>
          </p:cNvPr>
          <p:cNvSpPr/>
          <p:nvPr/>
        </p:nvSpPr>
        <p:spPr bwMode="gray">
          <a:xfrm>
            <a:off x="1619672" y="5158130"/>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內政部</a:t>
            </a:r>
            <a:endParaRPr lang="en-US" altLang="zh-TW" sz="1600" b="1" kern="1200" dirty="0">
              <a:solidFill>
                <a:prstClr val="white"/>
              </a:solidFill>
              <a:latin typeface="Verdana"/>
              <a:ea typeface="微軟正黑體"/>
              <a:cs typeface="+mn-cs"/>
            </a:endParaRPr>
          </a:p>
        </p:txBody>
      </p:sp>
      <p:sp>
        <p:nvSpPr>
          <p:cNvPr id="17" name="矩形 16">
            <a:extLst>
              <a:ext uri="{FF2B5EF4-FFF2-40B4-BE49-F238E27FC236}">
                <a16:creationId xmlns:a16="http://schemas.microsoft.com/office/drawing/2014/main" xmlns="" id="{E1956245-FA39-4C4E-A48A-E978EC002203}"/>
              </a:ext>
            </a:extLst>
          </p:cNvPr>
          <p:cNvSpPr/>
          <p:nvPr/>
        </p:nvSpPr>
        <p:spPr bwMode="gray">
          <a:xfrm>
            <a:off x="3347864" y="5699280"/>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交通部</a:t>
            </a:r>
            <a:endParaRPr lang="en-US" altLang="zh-TW" sz="1600" b="1" kern="1200" dirty="0">
              <a:solidFill>
                <a:prstClr val="white"/>
              </a:solidFill>
              <a:latin typeface="Verdana"/>
              <a:ea typeface="微軟正黑體"/>
              <a:cs typeface="+mn-cs"/>
            </a:endParaRPr>
          </a:p>
        </p:txBody>
      </p:sp>
      <p:sp>
        <p:nvSpPr>
          <p:cNvPr id="18" name="矩形 17">
            <a:extLst>
              <a:ext uri="{FF2B5EF4-FFF2-40B4-BE49-F238E27FC236}">
                <a16:creationId xmlns:a16="http://schemas.microsoft.com/office/drawing/2014/main" xmlns="" id="{2D1B0342-50C0-FC44-8FEC-7CBC7349A9D3}"/>
              </a:ext>
            </a:extLst>
          </p:cNvPr>
          <p:cNvSpPr/>
          <p:nvPr/>
        </p:nvSpPr>
        <p:spPr bwMode="gray">
          <a:xfrm>
            <a:off x="6686196" y="4954225"/>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經濟部</a:t>
            </a:r>
            <a:endParaRPr lang="en-US" altLang="zh-TW" sz="1600" b="1" kern="1200" dirty="0">
              <a:solidFill>
                <a:prstClr val="white"/>
              </a:solidFill>
              <a:latin typeface="Verdana"/>
              <a:ea typeface="微軟正黑體"/>
              <a:cs typeface="+mn-cs"/>
            </a:endParaRPr>
          </a:p>
        </p:txBody>
      </p:sp>
      <p:sp>
        <p:nvSpPr>
          <p:cNvPr id="19" name="矩形 18">
            <a:extLst>
              <a:ext uri="{FF2B5EF4-FFF2-40B4-BE49-F238E27FC236}">
                <a16:creationId xmlns:a16="http://schemas.microsoft.com/office/drawing/2014/main" xmlns="" id="{06F033E1-E953-7948-B765-D83201126DBB}"/>
              </a:ext>
            </a:extLst>
          </p:cNvPr>
          <p:cNvSpPr/>
          <p:nvPr/>
        </p:nvSpPr>
        <p:spPr bwMode="gray">
          <a:xfrm>
            <a:off x="4973894" y="5685487"/>
            <a:ext cx="1254289"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衛生福利部</a:t>
            </a:r>
            <a:endParaRPr lang="en-US" altLang="zh-TW" sz="1600" b="1" kern="1200" dirty="0">
              <a:solidFill>
                <a:prstClr val="white"/>
              </a:solidFill>
              <a:latin typeface="Verdana"/>
              <a:ea typeface="微軟正黑體"/>
              <a:cs typeface="+mn-cs"/>
            </a:endParaRPr>
          </a:p>
        </p:txBody>
      </p:sp>
      <p:sp>
        <p:nvSpPr>
          <p:cNvPr id="20" name="矩形 19">
            <a:extLst>
              <a:ext uri="{FF2B5EF4-FFF2-40B4-BE49-F238E27FC236}">
                <a16:creationId xmlns:a16="http://schemas.microsoft.com/office/drawing/2014/main" xmlns="" id="{E583C8E2-1F88-DE49-980C-78658DD3F814}"/>
              </a:ext>
            </a:extLst>
          </p:cNvPr>
          <p:cNvSpPr/>
          <p:nvPr/>
        </p:nvSpPr>
        <p:spPr bwMode="gray">
          <a:xfrm>
            <a:off x="7838179" y="4214766"/>
            <a:ext cx="1254289"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衛生福利部</a:t>
            </a:r>
            <a:endParaRPr lang="en-US" altLang="zh-TW" sz="1600" b="1" kern="1200" dirty="0">
              <a:solidFill>
                <a:prstClr val="white"/>
              </a:solidFill>
              <a:latin typeface="Verdana"/>
              <a:ea typeface="微軟正黑體"/>
              <a:cs typeface="+mn-cs"/>
            </a:endParaRPr>
          </a:p>
        </p:txBody>
      </p:sp>
      <p:sp>
        <p:nvSpPr>
          <p:cNvPr id="21" name="圓角矩形 20">
            <a:extLst>
              <a:ext uri="{FF2B5EF4-FFF2-40B4-BE49-F238E27FC236}">
                <a16:creationId xmlns:a16="http://schemas.microsoft.com/office/drawing/2014/main" xmlns="" id="{2238E82E-92B8-D042-BBD8-7CA0A6228687}"/>
              </a:ext>
            </a:extLst>
          </p:cNvPr>
          <p:cNvSpPr/>
          <p:nvPr/>
        </p:nvSpPr>
        <p:spPr>
          <a:xfrm>
            <a:off x="6372200" y="2924944"/>
            <a:ext cx="1427913" cy="2952328"/>
          </a:xfrm>
          <a:prstGeom prst="roundRect">
            <a:avLst>
              <a:gd name="adj" fmla="val 2229"/>
            </a:avLst>
          </a:prstGeom>
          <a:noFill/>
          <a:ln w="38100" cap="flat" cmpd="sng" algn="ctr">
            <a:solidFill>
              <a:srgbClr val="D9526C"/>
            </a:solidFill>
            <a:prstDash val="sysDot"/>
            <a:miter lim="800000"/>
          </a:ln>
          <a:effectLst/>
        </p:spPr>
        <p:txBody>
          <a:bodyPr rtlCol="0" anchor="ctr"/>
          <a:lstStyle/>
          <a:p>
            <a:pPr algn="ctr">
              <a:defRPr/>
            </a:pPr>
            <a:endParaRPr kumimoji="1" lang="zh-TW" altLang="en-US" kern="0" dirty="0">
              <a:solidFill>
                <a:prstClr val="white"/>
              </a:solidFill>
              <a:latin typeface="Times New Roman"/>
              <a:ea typeface="微軟正黑體"/>
            </a:endParaRPr>
          </a:p>
        </p:txBody>
      </p:sp>
    </p:spTree>
    <p:extLst>
      <p:ext uri="{BB962C8B-B14F-4D97-AF65-F5344CB8AC3E}">
        <p14:creationId xmlns:p14="http://schemas.microsoft.com/office/powerpoint/2010/main" val="40932428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29</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討論事項：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一、行政院開放資料推動事項及</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本部推動規劃及配合事項討論</a:t>
            </a: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
        <p:nvSpPr>
          <p:cNvPr id="9" name="內容版面配置區 4"/>
          <p:cNvSpPr>
            <a:spLocks noGrp="1"/>
          </p:cNvSpPr>
          <p:nvPr>
            <p:ph idx="1"/>
          </p:nvPr>
        </p:nvSpPr>
        <p:spPr>
          <a:xfrm>
            <a:off x="1763688" y="4077072"/>
            <a:ext cx="6264696" cy="1396608"/>
          </a:xfrm>
        </p:spPr>
        <p:txBody>
          <a:bodyPr>
            <a:normAutofit/>
          </a:bodyPr>
          <a:lstStyle/>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一</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行政院開放資料推動事項</a:t>
            </a:r>
          </a:p>
          <a:p>
            <a:pPr marL="0" indent="0" algn="l">
              <a:buNone/>
            </a:pP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二</a:t>
            </a: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本部推動規劃及配合事項討論</a:t>
            </a:r>
            <a:endParaRPr lang="en-US" altLang="zh-TW" sz="2000" b="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58368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zh-TW" altLang="en-US" dirty="0"/>
              <a:t>經濟部政府資料開放諮詢小組</a:t>
            </a:r>
            <a:r>
              <a:rPr lang="en-US" altLang="zh-TW" dirty="0"/>
              <a:t/>
            </a:r>
            <a:br>
              <a:rPr lang="en-US" altLang="zh-TW" dirty="0"/>
            </a:br>
            <a:r>
              <a:rPr lang="zh-TW" altLang="en-US" dirty="0"/>
              <a:t>第</a:t>
            </a:r>
            <a:r>
              <a:rPr lang="en-US" altLang="zh-TW" dirty="0"/>
              <a:t>8</a:t>
            </a:r>
            <a:r>
              <a:rPr lang="zh-TW" altLang="en-US" dirty="0"/>
              <a:t>屆委員介紹</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3</a:t>
            </a:fld>
            <a:endParaRPr lang="zh-TW" altLang="en-US" dirty="0"/>
          </a:p>
        </p:txBody>
      </p:sp>
      <p:sp>
        <p:nvSpPr>
          <p:cNvPr id="6" name="文字方塊 5"/>
          <p:cNvSpPr txBox="1"/>
          <p:nvPr/>
        </p:nvSpPr>
        <p:spPr>
          <a:xfrm>
            <a:off x="849740" y="4090695"/>
            <a:ext cx="866785" cy="364144"/>
          </a:xfrm>
          <a:prstGeom prst="rect">
            <a:avLst/>
          </a:prstGeom>
          <a:noFill/>
        </p:spPr>
        <p:txBody>
          <a:bodyPr wrap="none" lIns="86301" tIns="43151" rIns="86301" bIns="43151" rtlCol="0">
            <a:spAutoFit/>
          </a:bodyPr>
          <a:lstStyle/>
          <a:p>
            <a:pPr lvl="0"/>
            <a:r>
              <a:rPr lang="zh-TW" altLang="en-US" b="1" dirty="0">
                <a:latin typeface="微軟正黑體" panose="020B0604030504040204" pitchFamily="34" charset="-120"/>
                <a:ea typeface="微軟正黑體" panose="020B0604030504040204" pitchFamily="34" charset="-120"/>
              </a:rPr>
              <a:t>陳信宏</a:t>
            </a:r>
            <a:endParaRPr lang="en-US" altLang="zh-TW" b="1" dirty="0">
              <a:latin typeface="微軟正黑體" panose="020B0604030504040204" pitchFamily="34" charset="-120"/>
              <a:ea typeface="微軟正黑體" panose="020B0604030504040204" pitchFamily="34" charset="-120"/>
            </a:endParaRPr>
          </a:p>
        </p:txBody>
      </p:sp>
      <p:sp>
        <p:nvSpPr>
          <p:cNvPr id="8" name="投影片編號版面配置區 1"/>
          <p:cNvSpPr txBox="1">
            <a:spLocks/>
          </p:cNvSpPr>
          <p:nvPr/>
        </p:nvSpPr>
        <p:spPr bwMode="auto">
          <a:xfrm>
            <a:off x="3541713" y="5340127"/>
            <a:ext cx="2133600" cy="365125"/>
          </a:xfrm>
          <a:prstGeom prst="rect">
            <a:avLst/>
          </a:prstGeom>
          <a:noFill/>
          <a:ln w="9525">
            <a:noFill/>
            <a:miter lim="800000"/>
            <a:headEnd/>
            <a:tailEnd/>
          </a:ln>
        </p:spPr>
        <p:txBody>
          <a:bodyPr anchor="ctr"/>
          <a:lstStyle/>
          <a:p>
            <a:pPr algn="ctr"/>
            <a:fld id="{1FBB9850-BBEE-4FDA-846C-577F2A3D3360}" type="slidenum">
              <a:rPr kumimoji="0" lang="zh-TW" altLang="en-US" sz="1200">
                <a:solidFill>
                  <a:schemeClr val="tx1"/>
                </a:solidFill>
                <a:latin typeface="微軟正黑體" panose="020B0604030504040204" pitchFamily="34" charset="-120"/>
                <a:ea typeface="微軟正黑體" panose="020B0604030504040204" pitchFamily="34" charset="-120"/>
              </a:rPr>
              <a:pPr algn="ctr"/>
              <a:t>3</a:t>
            </a:fld>
            <a:endParaRPr kumimoji="0" lang="en-US" altLang="zh-TW" sz="1200">
              <a:solidFill>
                <a:schemeClr val="tx1"/>
              </a:solidFill>
              <a:latin typeface="微軟正黑體" panose="020B0604030504040204" pitchFamily="34" charset="-120"/>
              <a:ea typeface="微軟正黑體" panose="020B0604030504040204" pitchFamily="34" charset="-120"/>
            </a:endParaRPr>
          </a:p>
        </p:txBody>
      </p:sp>
      <p:grpSp>
        <p:nvGrpSpPr>
          <p:cNvPr id="5" name="群組 4"/>
          <p:cNvGrpSpPr/>
          <p:nvPr/>
        </p:nvGrpSpPr>
        <p:grpSpPr>
          <a:xfrm>
            <a:off x="251520" y="1268760"/>
            <a:ext cx="3672532" cy="864220"/>
            <a:chOff x="347167" y="1412776"/>
            <a:chExt cx="3672532" cy="864220"/>
          </a:xfrm>
        </p:grpSpPr>
        <p:sp>
          <p:nvSpPr>
            <p:cNvPr id="7" name="圓角矩形 6"/>
            <p:cNvSpPr/>
            <p:nvPr/>
          </p:nvSpPr>
          <p:spPr>
            <a:xfrm>
              <a:off x="347167" y="1412776"/>
              <a:ext cx="3672532" cy="864220"/>
            </a:xfrm>
            <a:prstGeom prst="roundRect">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anose="020B0604030504040204" pitchFamily="34" charset="-120"/>
                <a:ea typeface="微軟正黑體" panose="020B0604030504040204" pitchFamily="34" charset="-120"/>
              </a:endParaRPr>
            </a:p>
          </p:txBody>
        </p:sp>
        <p:sp>
          <p:nvSpPr>
            <p:cNvPr id="9" name="文字方塊 2"/>
            <p:cNvSpPr txBox="1">
              <a:spLocks noChangeArrowheads="1"/>
            </p:cNvSpPr>
            <p:nvPr/>
          </p:nvSpPr>
          <p:spPr bwMode="auto">
            <a:xfrm>
              <a:off x="563316" y="1412776"/>
              <a:ext cx="3144588" cy="784830"/>
            </a:xfrm>
            <a:prstGeom prst="rect">
              <a:avLst/>
            </a:prstGeom>
            <a:noFill/>
            <a:ln w="9525">
              <a:noFill/>
              <a:miter lim="800000"/>
              <a:headEnd/>
              <a:tailEnd/>
            </a:ln>
          </p:spPr>
          <p:txBody>
            <a:bodyPr wrap="square">
              <a:spAutoFit/>
            </a:bodyPr>
            <a:lstStyle/>
            <a:p>
              <a:pPr fontAlgn="t">
                <a:lnSpc>
                  <a:spcPts val="2700"/>
                </a:lnSpc>
              </a:pPr>
              <a:r>
                <a:rPr lang="zh-TW" altLang="en-US" sz="2400" b="1" dirty="0">
                  <a:solidFill>
                    <a:schemeClr val="tx1"/>
                  </a:solidFill>
                  <a:latin typeface="微軟正黑體" panose="020B0604030504040204" pitchFamily="34" charset="-120"/>
                  <a:ea typeface="微軟正黑體" panose="020B0604030504040204" pitchFamily="34" charset="-120"/>
                </a:rPr>
                <a:t>召集人：</a:t>
              </a:r>
              <a:r>
                <a:rPr lang="zh-TW" altLang="en-US" sz="2400" b="1" dirty="0">
                  <a:latin typeface="微軟正黑體" panose="020B0604030504040204" pitchFamily="34" charset="-120"/>
                  <a:ea typeface="微軟正黑體" panose="020B0604030504040204" pitchFamily="34" charset="-120"/>
                </a:rPr>
                <a:t>林</a:t>
              </a:r>
              <a:r>
                <a:rPr lang="zh-TW" altLang="en-US" sz="2400" b="1" dirty="0">
                  <a:solidFill>
                    <a:schemeClr val="tx1"/>
                  </a:solidFill>
                  <a:latin typeface="微軟正黑體" panose="020B0604030504040204" pitchFamily="34" charset="-120"/>
                  <a:ea typeface="微軟正黑體" panose="020B0604030504040204" pitchFamily="34" charset="-120"/>
                </a:rPr>
                <a:t>次長全能</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fontAlgn="t">
                <a:lnSpc>
                  <a:spcPts val="2700"/>
                </a:lnSpc>
              </a:pPr>
              <a:r>
                <a:rPr lang="zh-TW" altLang="en-US" sz="1800" dirty="0">
                  <a:solidFill>
                    <a:schemeClr val="tx1"/>
                  </a:solidFill>
                  <a:latin typeface="微軟正黑體" panose="020B0604030504040204" pitchFamily="34" charset="-120"/>
                  <a:ea typeface="微軟正黑體" panose="020B0604030504040204" pitchFamily="34" charset="-120"/>
                </a:rPr>
                <a:t>幕僚單位：經濟部資訊中心</a:t>
              </a:r>
            </a:p>
          </p:txBody>
        </p:sp>
      </p:grpSp>
      <p:graphicFrame>
        <p:nvGraphicFramePr>
          <p:cNvPr id="10" name="表格 9"/>
          <p:cNvGraphicFramePr>
            <a:graphicFrameLocks noGrp="1"/>
          </p:cNvGraphicFramePr>
          <p:nvPr>
            <p:extLst>
              <p:ext uri="{D42A27DB-BD31-4B8C-83A1-F6EECF244321}">
                <p14:modId xmlns:p14="http://schemas.microsoft.com/office/powerpoint/2010/main" val="4057602102"/>
              </p:ext>
            </p:extLst>
          </p:nvPr>
        </p:nvGraphicFramePr>
        <p:xfrm>
          <a:off x="107951" y="2420888"/>
          <a:ext cx="3816101" cy="3523800"/>
        </p:xfrm>
        <a:graphic>
          <a:graphicData uri="http://schemas.openxmlformats.org/drawingml/2006/table">
            <a:tbl>
              <a:tblPr firstRow="1" bandRow="1">
                <a:tableStyleId>{7DF18680-E054-41AD-8BC1-D1AEF772440D}</a:tableStyleId>
              </a:tblPr>
              <a:tblGrid>
                <a:gridCol w="1839453">
                  <a:extLst>
                    <a:ext uri="{9D8B030D-6E8A-4147-A177-3AD203B41FA5}">
                      <a16:colId xmlns="" xmlns:a16="http://schemas.microsoft.com/office/drawing/2014/main" val="20000"/>
                    </a:ext>
                  </a:extLst>
                </a:gridCol>
                <a:gridCol w="1976648">
                  <a:extLst>
                    <a:ext uri="{9D8B030D-6E8A-4147-A177-3AD203B41FA5}">
                      <a16:colId xmlns="" xmlns:a16="http://schemas.microsoft.com/office/drawing/2014/main" val="20001"/>
                    </a:ext>
                  </a:extLst>
                </a:gridCol>
              </a:tblGrid>
              <a:tr h="334144">
                <a:tc gridSpan="2">
                  <a:txBody>
                    <a:bodyPr/>
                    <a:lstStyle/>
                    <a:p>
                      <a:pPr algn="ctr"/>
                      <a:r>
                        <a:rPr lang="zh-TW" altLang="en-US" sz="1800" dirty="0">
                          <a:solidFill>
                            <a:schemeClr val="tx1"/>
                          </a:solidFill>
                          <a:latin typeface="微軟正黑體" panose="020B0604030504040204" pitchFamily="34" charset="-120"/>
                          <a:ea typeface="微軟正黑體" panose="020B0604030504040204" pitchFamily="34" charset="-120"/>
                        </a:rPr>
                        <a:t>民間代表（</a:t>
                      </a:r>
                      <a:r>
                        <a:rPr lang="en-US" altLang="zh-TW" sz="1800" dirty="0">
                          <a:solidFill>
                            <a:schemeClr val="tx1"/>
                          </a:solidFill>
                          <a:latin typeface="微軟正黑體" panose="020B0604030504040204" pitchFamily="34" charset="-120"/>
                          <a:ea typeface="微軟正黑體" panose="020B0604030504040204" pitchFamily="34" charset="-120"/>
                        </a:rPr>
                        <a:t>7</a:t>
                      </a:r>
                      <a:r>
                        <a:rPr lang="zh-TW" altLang="en-US" sz="1800" dirty="0">
                          <a:solidFill>
                            <a:schemeClr val="tx1"/>
                          </a:solidFill>
                          <a:latin typeface="微軟正黑體" panose="020B0604030504040204" pitchFamily="34" charset="-120"/>
                          <a:ea typeface="微軟正黑體" panose="020B0604030504040204" pitchFamily="34" charset="-120"/>
                        </a:rPr>
                        <a:t>位）</a:t>
                      </a:r>
                    </a:p>
                  </a:txBody>
                  <a:tcPr marL="91448" marR="91448" marT="45733" marB="45733"/>
                </a:tc>
                <a:tc hMerge="1">
                  <a:txBody>
                    <a:bodyPr/>
                    <a:lstStyle/>
                    <a:p>
                      <a:endParaRPr lang="zh-TW" altLang="en-US" dirty="0"/>
                    </a:p>
                  </a:txBody>
                  <a:tcPr/>
                </a:tc>
                <a:extLst>
                  <a:ext uri="{0D108BD9-81ED-4DB2-BD59-A6C34878D82A}">
                    <a16:rowId xmlns="" xmlns:a16="http://schemas.microsoft.com/office/drawing/2014/main" val="10000"/>
                  </a:ext>
                </a:extLst>
              </a:tr>
              <a:tr h="57031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dirty="0">
                          <a:solidFill>
                            <a:schemeClr val="dk1"/>
                          </a:solidFill>
                          <a:latin typeface="微軟正黑體" panose="020B0604030504040204" pitchFamily="34" charset="-120"/>
                          <a:ea typeface="微軟正黑體" panose="020B0604030504040204" pitchFamily="34" charset="-120"/>
                          <a:cs typeface="+mn-cs"/>
                        </a:rPr>
                        <a:t>錢思敏  財團法人台灣經濟研究院副研究員</a:t>
                      </a:r>
                      <a:endParaRPr lang="zh-TW" altLang="zh-TW"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dirty="0">
                          <a:solidFill>
                            <a:schemeClr val="dk1"/>
                          </a:solidFill>
                          <a:latin typeface="微軟正黑體" panose="020B0604030504040204" pitchFamily="34" charset="-120"/>
                          <a:ea typeface="微軟正黑體" panose="020B0604030504040204" pitchFamily="34" charset="-120"/>
                          <a:cs typeface="+mn-cs"/>
                        </a:rPr>
                        <a:t>林杏子  國立高雄大學資訊管理系副教授</a:t>
                      </a:r>
                      <a:endParaRPr lang="zh-TW" altLang="zh-TW"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extLst>
                  <a:ext uri="{0D108BD9-81ED-4DB2-BD59-A6C34878D82A}">
                    <a16:rowId xmlns="" xmlns:a16="http://schemas.microsoft.com/office/drawing/2014/main" val="10001"/>
                  </a:ext>
                </a:extLst>
              </a:tr>
              <a:tr h="6834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dirty="0">
                          <a:solidFill>
                            <a:schemeClr val="dk1"/>
                          </a:solidFill>
                          <a:latin typeface="微軟正黑體" panose="020B0604030504040204" pitchFamily="34" charset="-120"/>
                          <a:ea typeface="微軟正黑體" panose="020B0604030504040204" pitchFamily="34" charset="-120"/>
                          <a:cs typeface="+mn-cs"/>
                        </a:rPr>
                        <a:t>王薔惠  </a:t>
                      </a:r>
                      <a:r>
                        <a:rPr lang="zh-TW" altLang="en-US" sz="1600" b="1" kern="1200" dirty="0">
                          <a:solidFill>
                            <a:schemeClr val="tx1"/>
                          </a:solidFill>
                          <a:latin typeface="微軟正黑體" panose="020B0604030504040204" pitchFamily="34" charset="-120"/>
                          <a:ea typeface="微軟正黑體" panose="020B0604030504040204" pitchFamily="34" charset="-120"/>
                          <a:cs typeface="+mn-cs"/>
                        </a:rPr>
                        <a:t>璞倍科技股份有限公司大數據顧問</a:t>
                      </a:r>
                      <a:endParaRPr lang="zh-TW" altLang="zh-TW" sz="1600" b="1" kern="1200" dirty="0">
                        <a:solidFill>
                          <a:schemeClr val="tx1"/>
                        </a:solidFill>
                        <a:latin typeface="微軟正黑體" panose="020B0604030504040204" pitchFamily="34" charset="-120"/>
                        <a:ea typeface="微軟正黑體" panose="020B0604030504040204" pitchFamily="34" charset="-120"/>
                        <a:cs typeface="+mn-cs"/>
                      </a:endParaRPr>
                    </a:p>
                  </a:txBody>
                  <a:tcPr marL="91448" marR="91448"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dirty="0">
                          <a:solidFill>
                            <a:schemeClr val="dk1"/>
                          </a:solidFill>
                          <a:latin typeface="微軟正黑體" panose="020B0604030504040204" pitchFamily="34" charset="-120"/>
                          <a:ea typeface="微軟正黑體" panose="020B0604030504040204" pitchFamily="34" charset="-120"/>
                          <a:cs typeface="+mn-cs"/>
                        </a:rPr>
                        <a:t>陳小芬  國立暨南國際大學資訊管理系教授</a:t>
                      </a:r>
                      <a:endParaRPr lang="zh-TW" altLang="zh-TW"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extLst>
                  <a:ext uri="{0D108BD9-81ED-4DB2-BD59-A6C34878D82A}">
                    <a16:rowId xmlns="" xmlns:a16="http://schemas.microsoft.com/office/drawing/2014/main" val="10002"/>
                  </a:ext>
                </a:extLst>
              </a:tr>
              <a:tr h="680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dirty="0">
                          <a:solidFill>
                            <a:schemeClr val="tx1"/>
                          </a:solidFill>
                          <a:latin typeface="微軟正黑體" panose="020B0604030504040204" pitchFamily="34" charset="-120"/>
                          <a:ea typeface="微軟正黑體" panose="020B0604030504040204" pitchFamily="34" charset="-120"/>
                        </a:rPr>
                        <a:t>林淑惠  中華民國對外貿易發展協會</a:t>
                      </a:r>
                      <a:r>
                        <a:rPr lang="zh-TW" altLang="en-US" sz="1600" b="1" dirty="0" smtClean="0">
                          <a:solidFill>
                            <a:schemeClr val="tx1"/>
                          </a:solidFill>
                          <a:latin typeface="微軟正黑體" panose="020B0604030504040204" pitchFamily="34" charset="-120"/>
                          <a:ea typeface="微軟正黑體" panose="020B0604030504040204" pitchFamily="34" charset="-120"/>
                        </a:rPr>
                        <a:t>組長</a:t>
                      </a:r>
                      <a:r>
                        <a:rPr lang="zh-TW" altLang="en-US" sz="1600" b="1" dirty="0" smtClean="0">
                          <a:solidFill>
                            <a:srgbClr val="C00000"/>
                          </a:solidFill>
                          <a:latin typeface="微軟正黑體"/>
                          <a:ea typeface="微軟正黑體"/>
                        </a:rPr>
                        <a:t>★</a:t>
                      </a:r>
                      <a:endParaRPr lang="zh-TW" altLang="zh-TW" sz="1600" b="1" kern="1200" dirty="0">
                        <a:solidFill>
                          <a:srgbClr val="C00000"/>
                        </a:solidFill>
                        <a:latin typeface="微軟正黑體" panose="020B0604030504040204" pitchFamily="34" charset="-120"/>
                        <a:ea typeface="微軟正黑體" panose="020B0604030504040204" pitchFamily="34" charset="-120"/>
                        <a:cs typeface="+mn-cs"/>
                      </a:endParaRPr>
                    </a:p>
                  </a:txBody>
                  <a:tcPr marL="91448" marR="91448"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dirty="0">
                          <a:solidFill>
                            <a:schemeClr val="tx1"/>
                          </a:solidFill>
                          <a:latin typeface="微軟正黑體" panose="020B0604030504040204" pitchFamily="34" charset="-120"/>
                          <a:ea typeface="微軟正黑體" panose="020B0604030504040204" pitchFamily="34" charset="-120"/>
                        </a:rPr>
                        <a:t>楊立偉  意藍資訊股份有限公司董事</a:t>
                      </a:r>
                      <a:r>
                        <a:rPr lang="zh-TW" altLang="en-US" sz="1600" b="1" dirty="0" smtClean="0">
                          <a:solidFill>
                            <a:schemeClr val="tx1"/>
                          </a:solidFill>
                          <a:latin typeface="微軟正黑體" panose="020B0604030504040204" pitchFamily="34" charset="-120"/>
                          <a:ea typeface="微軟正黑體" panose="020B0604030504040204" pitchFamily="34" charset="-120"/>
                        </a:rPr>
                        <a:t>總經理</a:t>
                      </a:r>
                      <a:r>
                        <a:rPr lang="zh-TW" altLang="en-US" sz="1600" b="1" dirty="0" smtClean="0">
                          <a:solidFill>
                            <a:srgbClr val="C00000"/>
                          </a:solidFill>
                          <a:latin typeface="微軟正黑體"/>
                          <a:ea typeface="微軟正黑體"/>
                        </a:rPr>
                        <a:t>★</a:t>
                      </a:r>
                      <a:endParaRPr lang="zh-TW" altLang="zh-TW"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extLst>
                  <a:ext uri="{0D108BD9-81ED-4DB2-BD59-A6C34878D82A}">
                    <a16:rowId xmlns="" xmlns:a16="http://schemas.microsoft.com/office/drawing/2014/main" val="10003"/>
                  </a:ext>
                </a:extLst>
              </a:tr>
              <a:tr h="689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dirty="0">
                          <a:solidFill>
                            <a:schemeClr val="tx1"/>
                          </a:solidFill>
                          <a:latin typeface="微軟正黑體" panose="020B0604030504040204" pitchFamily="34" charset="-120"/>
                          <a:ea typeface="微軟正黑體" panose="020B0604030504040204" pitchFamily="34" charset="-120"/>
                        </a:rPr>
                        <a:t>劉嘉凱  </a:t>
                      </a:r>
                      <a:r>
                        <a:rPr lang="en-US" altLang="zh-TW" sz="1600" b="1" dirty="0">
                          <a:solidFill>
                            <a:schemeClr val="tx1"/>
                          </a:solidFill>
                          <a:latin typeface="微軟正黑體" panose="020B0604030504040204" pitchFamily="34" charset="-120"/>
                          <a:ea typeface="微軟正黑體" panose="020B0604030504040204" pitchFamily="34" charset="-120"/>
                        </a:rPr>
                        <a:t>DSP</a:t>
                      </a:r>
                      <a:r>
                        <a:rPr lang="zh-TW" altLang="en-US" sz="1600" b="1" dirty="0">
                          <a:solidFill>
                            <a:schemeClr val="tx1"/>
                          </a:solidFill>
                          <a:latin typeface="微軟正黑體" panose="020B0604030504040204" pitchFamily="34" charset="-120"/>
                          <a:ea typeface="微軟正黑體" panose="020B0604030504040204" pitchFamily="34" charset="-120"/>
                        </a:rPr>
                        <a:t>智庫驅動公司執行</a:t>
                      </a:r>
                      <a:r>
                        <a:rPr lang="zh-TW" altLang="en-US" sz="1600" b="1" dirty="0" smtClean="0">
                          <a:solidFill>
                            <a:schemeClr val="tx1"/>
                          </a:solidFill>
                          <a:latin typeface="微軟正黑體" panose="020B0604030504040204" pitchFamily="34" charset="-120"/>
                          <a:ea typeface="微軟正黑體" panose="020B0604030504040204" pitchFamily="34" charset="-120"/>
                        </a:rPr>
                        <a:t>長</a:t>
                      </a:r>
                      <a:r>
                        <a:rPr lang="zh-TW" altLang="en-US" sz="1600" b="1" dirty="0" smtClean="0">
                          <a:solidFill>
                            <a:srgbClr val="C00000"/>
                          </a:solidFill>
                          <a:latin typeface="微軟正黑體"/>
                          <a:ea typeface="微軟正黑體"/>
                        </a:rPr>
                        <a:t>★</a:t>
                      </a:r>
                      <a:endParaRPr lang="zh-TW" altLang="zh-TW"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b="1" kern="1200" dirty="0">
                        <a:solidFill>
                          <a:schemeClr val="dk1"/>
                        </a:solidFill>
                        <a:latin typeface="微軟正黑體" panose="020B0604030504040204" pitchFamily="34" charset="-120"/>
                        <a:ea typeface="微軟正黑體" panose="020B0604030504040204" pitchFamily="34" charset="-120"/>
                        <a:cs typeface="+mn-cs"/>
                      </a:endParaRPr>
                    </a:p>
                  </a:txBody>
                  <a:tcPr marL="91448" marR="91448" marT="45733" marB="45733"/>
                </a:tc>
                <a:extLst>
                  <a:ext uri="{0D108BD9-81ED-4DB2-BD59-A6C34878D82A}">
                    <a16:rowId xmlns="" xmlns:a16="http://schemas.microsoft.com/office/drawing/2014/main" val="10004"/>
                  </a:ext>
                </a:extLst>
              </a:tr>
            </a:tbl>
          </a:graphicData>
        </a:graphic>
      </p:graphicFrame>
      <p:graphicFrame>
        <p:nvGraphicFramePr>
          <p:cNvPr id="11" name="表格 10"/>
          <p:cNvGraphicFramePr>
            <a:graphicFrameLocks noGrp="1"/>
          </p:cNvGraphicFramePr>
          <p:nvPr>
            <p:extLst>
              <p:ext uri="{D42A27DB-BD31-4B8C-83A1-F6EECF244321}">
                <p14:modId xmlns:p14="http://schemas.microsoft.com/office/powerpoint/2010/main" val="668772751"/>
              </p:ext>
            </p:extLst>
          </p:nvPr>
        </p:nvGraphicFramePr>
        <p:xfrm>
          <a:off x="4067944" y="1294918"/>
          <a:ext cx="4976668" cy="2690239"/>
        </p:xfrm>
        <a:graphic>
          <a:graphicData uri="http://schemas.openxmlformats.org/drawingml/2006/table">
            <a:tbl>
              <a:tblPr firstRow="1" bandRow="1">
                <a:tableStyleId>{93296810-A885-4BE3-A3E7-6D5BEEA58F35}</a:tableStyleId>
              </a:tblPr>
              <a:tblGrid>
                <a:gridCol w="843270">
                  <a:extLst>
                    <a:ext uri="{9D8B030D-6E8A-4147-A177-3AD203B41FA5}">
                      <a16:colId xmlns="" xmlns:a16="http://schemas.microsoft.com/office/drawing/2014/main" val="20000"/>
                    </a:ext>
                  </a:extLst>
                </a:gridCol>
                <a:gridCol w="1677010">
                  <a:extLst>
                    <a:ext uri="{9D8B030D-6E8A-4147-A177-3AD203B41FA5}">
                      <a16:colId xmlns="" xmlns:a16="http://schemas.microsoft.com/office/drawing/2014/main" val="4155816029"/>
                    </a:ext>
                  </a:extLst>
                </a:gridCol>
                <a:gridCol w="843270">
                  <a:extLst>
                    <a:ext uri="{9D8B030D-6E8A-4147-A177-3AD203B41FA5}">
                      <a16:colId xmlns="" xmlns:a16="http://schemas.microsoft.com/office/drawing/2014/main" val="20001"/>
                    </a:ext>
                  </a:extLst>
                </a:gridCol>
                <a:gridCol w="1613118">
                  <a:extLst>
                    <a:ext uri="{9D8B030D-6E8A-4147-A177-3AD203B41FA5}">
                      <a16:colId xmlns="" xmlns:a16="http://schemas.microsoft.com/office/drawing/2014/main" val="3083292994"/>
                    </a:ext>
                  </a:extLst>
                </a:gridCol>
              </a:tblGrid>
              <a:tr h="285307">
                <a:tc gridSpan="4">
                  <a:txBody>
                    <a:bodyPr/>
                    <a:lstStyle/>
                    <a:p>
                      <a:pPr algn="ctr"/>
                      <a:r>
                        <a:rPr lang="zh-TW" altLang="en-US" sz="1800" b="1" baseline="0" dirty="0">
                          <a:solidFill>
                            <a:schemeClr val="tx1"/>
                          </a:solidFill>
                          <a:latin typeface="微軟正黑體" panose="020B0604030504040204" pitchFamily="34" charset="-120"/>
                          <a:ea typeface="微軟正黑體" panose="020B0604030504040204" pitchFamily="34" charset="-120"/>
                        </a:rPr>
                        <a:t>機關委員（</a:t>
                      </a:r>
                      <a:r>
                        <a:rPr lang="en-US" altLang="zh-TW" sz="1800" b="1" baseline="0" dirty="0">
                          <a:solidFill>
                            <a:schemeClr val="tx1"/>
                          </a:solidFill>
                          <a:latin typeface="微軟正黑體" panose="020B0604030504040204" pitchFamily="34" charset="-120"/>
                          <a:ea typeface="微軟正黑體" panose="020B0604030504040204" pitchFamily="34" charset="-120"/>
                        </a:rPr>
                        <a:t>8</a:t>
                      </a:r>
                      <a:r>
                        <a:rPr lang="zh-TW" altLang="en-US" sz="1800" b="1" baseline="0" dirty="0">
                          <a:solidFill>
                            <a:schemeClr val="tx1"/>
                          </a:solidFill>
                          <a:latin typeface="微軟正黑體" panose="020B0604030504040204" pitchFamily="34" charset="-120"/>
                          <a:ea typeface="微軟正黑體" panose="020B0604030504040204" pitchFamily="34" charset="-120"/>
                        </a:rPr>
                        <a:t>位）</a:t>
                      </a:r>
                    </a:p>
                  </a:txBody>
                  <a:tcPr marL="91435" marR="91435" marT="45729" marB="45729"/>
                </a:tc>
                <a:tc hMerge="1">
                  <a:txBody>
                    <a:bodyPr/>
                    <a:lstStyle/>
                    <a:p>
                      <a:endParaRPr lang="zh-TW" altLang="en-US"/>
                    </a:p>
                  </a:txBody>
                  <a:tcPr/>
                </a:tc>
                <a:tc hMerge="1">
                  <a:txBody>
                    <a:bodyPr/>
                    <a:lstStyle/>
                    <a:p>
                      <a:endParaRPr lang="zh-TW" altLang="en-US" dirty="0"/>
                    </a:p>
                  </a:txBody>
                  <a:tcPr/>
                </a:tc>
                <a:tc hMerge="1">
                  <a:txBody>
                    <a:bodyPr/>
                    <a:lstStyle/>
                    <a:p>
                      <a:endParaRPr lang="zh-TW" altLang="en-US"/>
                    </a:p>
                  </a:txBody>
                  <a:tcPr/>
                </a:tc>
                <a:extLst>
                  <a:ext uri="{0D108BD9-81ED-4DB2-BD59-A6C34878D82A}">
                    <a16:rowId xmlns="" xmlns:a16="http://schemas.microsoft.com/office/drawing/2014/main" val="10000"/>
                  </a:ext>
                </a:extLst>
              </a:tr>
              <a:tr h="5870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黃宛玉</a:t>
                      </a: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經濟部法規委員會專門委員</a:t>
                      </a: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黃凱苹</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經濟部會計處副處長</a:t>
                      </a:r>
                    </a:p>
                  </a:txBody>
                  <a:tcPr marL="91435" marR="91435" marT="45729" marB="45729"/>
                </a:tc>
                <a:extLst>
                  <a:ext uri="{0D108BD9-81ED-4DB2-BD59-A6C34878D82A}">
                    <a16:rowId xmlns="" xmlns:a16="http://schemas.microsoft.com/office/drawing/2014/main" val="10001"/>
                  </a:ext>
                </a:extLst>
              </a:tr>
              <a:tr h="4131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林聰仁</a:t>
                      </a: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經濟部資訊中心主任</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劉雅娟</a:t>
                      </a:r>
                    </a:p>
                  </a:txBody>
                  <a:tcPr marL="91435" marR="91435" marT="45729" marB="4572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經濟部商業司副司長</a:t>
                      </a:r>
                    </a:p>
                  </a:txBody>
                  <a:tcPr marL="91435" marR="91435" marT="45729" marB="45729"/>
                </a:tc>
                <a:extLst>
                  <a:ext uri="{0D108BD9-81ED-4DB2-BD59-A6C34878D82A}">
                    <a16:rowId xmlns="" xmlns:a16="http://schemas.microsoft.com/office/drawing/2014/main" val="10002"/>
                  </a:ext>
                </a:extLst>
              </a:tr>
              <a:tr h="4131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陳佩利</a:t>
                      </a:r>
                      <a:endParaRPr lang="en-US" altLang="zh-TW"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經濟部工業局副局長</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廖承威</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經濟部智慧財產局副局長</a:t>
                      </a:r>
                    </a:p>
                  </a:txBody>
                  <a:tcPr marL="91435" marR="91435" marT="45729" marB="45729"/>
                </a:tc>
                <a:extLst>
                  <a:ext uri="{0D108BD9-81ED-4DB2-BD59-A6C34878D82A}">
                    <a16:rowId xmlns="" xmlns:a16="http://schemas.microsoft.com/office/drawing/2014/main" val="10003"/>
                  </a:ext>
                </a:extLst>
              </a:tr>
              <a:tr h="4368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謝翰璋</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經濟部標準檢驗局代理局長</a:t>
                      </a:r>
                    </a:p>
                  </a:txBody>
                  <a:tcPr marL="91435" marR="91435" marT="45729" marB="45729"/>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謝戎峰</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經濟部中小企業處主任秘書</a:t>
                      </a:r>
                    </a:p>
                  </a:txBody>
                  <a:tcPr marL="91435" marR="91435" marT="45729" marB="45729"/>
                </a:tc>
                <a:extLst>
                  <a:ext uri="{0D108BD9-81ED-4DB2-BD59-A6C34878D82A}">
                    <a16:rowId xmlns="" xmlns:a16="http://schemas.microsoft.com/office/drawing/2014/main" val="10004"/>
                  </a:ext>
                </a:extLst>
              </a:tr>
            </a:tbl>
          </a:graphicData>
        </a:graphic>
      </p:graphicFrame>
      <p:sp>
        <p:nvSpPr>
          <p:cNvPr id="3" name="文字方塊 2"/>
          <p:cNvSpPr txBox="1"/>
          <p:nvPr/>
        </p:nvSpPr>
        <p:spPr>
          <a:xfrm>
            <a:off x="254801" y="6153723"/>
            <a:ext cx="1540806" cy="369332"/>
          </a:xfrm>
          <a:prstGeom prst="rect">
            <a:avLst/>
          </a:prstGeom>
          <a:noFill/>
        </p:spPr>
        <p:txBody>
          <a:bodyPr wrap="none" rtlCol="0">
            <a:spAutoFit/>
          </a:bodyPr>
          <a:lstStyle/>
          <a:p>
            <a:pPr>
              <a:lnSpc>
                <a:spcPct val="150000"/>
              </a:lnSpc>
            </a:pPr>
            <a:r>
              <a:rPr lang="zh-TW" altLang="en-US" sz="1200" b="1" dirty="0">
                <a:solidFill>
                  <a:srgbClr val="FF0000"/>
                </a:solidFill>
                <a:latin typeface="微軟正黑體" panose="020B0604030504040204" pitchFamily="34" charset="-120"/>
                <a:ea typeface="微軟正黑體" panose="020B0604030504040204" pitchFamily="34" charset="-120"/>
              </a:rPr>
              <a:t>註</a:t>
            </a:r>
            <a:r>
              <a:rPr lang="zh-TW" altLang="en-US" sz="1200" b="1" dirty="0" smtClean="0">
                <a:solidFill>
                  <a:srgbClr val="FF0000"/>
                </a:solidFill>
                <a:latin typeface="微軟正黑體" panose="020B0604030504040204" pitchFamily="34" charset="-120"/>
                <a:ea typeface="微軟正黑體" panose="020B0604030504040204" pitchFamily="34" charset="-120"/>
              </a:rPr>
              <a:t>：</a:t>
            </a:r>
            <a:r>
              <a:rPr lang="zh-TW" altLang="en-US" sz="1200" b="1" dirty="0">
                <a:solidFill>
                  <a:srgbClr val="C00000"/>
                </a:solidFill>
                <a:latin typeface="微軟正黑體"/>
                <a:ea typeface="微軟正黑體"/>
              </a:rPr>
              <a:t>★</a:t>
            </a:r>
            <a:r>
              <a:rPr lang="zh-TW" altLang="en-US" sz="1200" b="1" dirty="0" smtClean="0">
                <a:latin typeface="微軟正黑體" panose="020B0604030504040204" pitchFamily="34" charset="-120"/>
                <a:ea typeface="微軟正黑體" panose="020B0604030504040204" pitchFamily="34" charset="-120"/>
              </a:rPr>
              <a:t>代表</a:t>
            </a:r>
            <a:r>
              <a:rPr lang="zh-TW" altLang="en-US" sz="1200" b="1" dirty="0">
                <a:latin typeface="微軟正黑體" panose="020B0604030504040204" pitchFamily="34" charset="-120"/>
                <a:ea typeface="微軟正黑體" panose="020B0604030504040204" pitchFamily="34" charset="-120"/>
              </a:rPr>
              <a:t>新聘委員</a:t>
            </a:r>
            <a:endParaRPr lang="zh-TW" altLang="en-US" sz="1200" b="1" u="sng" dirty="0">
              <a:solidFill>
                <a:srgbClr val="FF0000"/>
              </a:solidFill>
              <a:latin typeface="微軟正黑體" panose="020B0604030504040204" pitchFamily="34" charset="-120"/>
              <a:ea typeface="微軟正黑體" panose="020B0604030504040204" pitchFamily="34" charset="-120"/>
            </a:endParaRPr>
          </a:p>
        </p:txBody>
      </p:sp>
      <p:graphicFrame>
        <p:nvGraphicFramePr>
          <p:cNvPr id="13" name="表格 12"/>
          <p:cNvGraphicFramePr>
            <a:graphicFrameLocks noGrp="1"/>
          </p:cNvGraphicFramePr>
          <p:nvPr>
            <p:extLst>
              <p:ext uri="{D42A27DB-BD31-4B8C-83A1-F6EECF244321}">
                <p14:modId xmlns:p14="http://schemas.microsoft.com/office/powerpoint/2010/main" val="3564478367"/>
              </p:ext>
            </p:extLst>
          </p:nvPr>
        </p:nvGraphicFramePr>
        <p:xfrm>
          <a:off x="4067944" y="4350144"/>
          <a:ext cx="4976668" cy="2103192"/>
        </p:xfrm>
        <a:graphic>
          <a:graphicData uri="http://schemas.openxmlformats.org/drawingml/2006/table">
            <a:tbl>
              <a:tblPr firstRow="1" bandRow="1">
                <a:tableStyleId>{93296810-A885-4BE3-A3E7-6D5BEEA58F35}</a:tableStyleId>
              </a:tblPr>
              <a:tblGrid>
                <a:gridCol w="843270">
                  <a:extLst>
                    <a:ext uri="{9D8B030D-6E8A-4147-A177-3AD203B41FA5}">
                      <a16:colId xmlns="" xmlns:a16="http://schemas.microsoft.com/office/drawing/2014/main" val="20000"/>
                    </a:ext>
                  </a:extLst>
                </a:gridCol>
                <a:gridCol w="1677010">
                  <a:extLst>
                    <a:ext uri="{9D8B030D-6E8A-4147-A177-3AD203B41FA5}">
                      <a16:colId xmlns="" xmlns:a16="http://schemas.microsoft.com/office/drawing/2014/main" val="4155816029"/>
                    </a:ext>
                  </a:extLst>
                </a:gridCol>
                <a:gridCol w="843270">
                  <a:extLst>
                    <a:ext uri="{9D8B030D-6E8A-4147-A177-3AD203B41FA5}">
                      <a16:colId xmlns="" xmlns:a16="http://schemas.microsoft.com/office/drawing/2014/main" val="20001"/>
                    </a:ext>
                  </a:extLst>
                </a:gridCol>
                <a:gridCol w="1613118">
                  <a:extLst>
                    <a:ext uri="{9D8B030D-6E8A-4147-A177-3AD203B41FA5}">
                      <a16:colId xmlns="" xmlns:a16="http://schemas.microsoft.com/office/drawing/2014/main" val="3083292994"/>
                    </a:ext>
                  </a:extLst>
                </a:gridCol>
              </a:tblGrid>
              <a:tr h="276376">
                <a:tc gridSpan="4">
                  <a:txBody>
                    <a:bodyPr/>
                    <a:lstStyle/>
                    <a:p>
                      <a:pPr algn="ctr"/>
                      <a:r>
                        <a:rPr lang="zh-TW" altLang="en-US" sz="1800" b="1" baseline="0" dirty="0">
                          <a:solidFill>
                            <a:schemeClr val="tx1"/>
                          </a:solidFill>
                          <a:latin typeface="微軟正黑體" panose="020B0604030504040204" pitchFamily="34" charset="-120"/>
                          <a:ea typeface="微軟正黑體" panose="020B0604030504040204" pitchFamily="34" charset="-120"/>
                        </a:rPr>
                        <a:t>機關代表（</a:t>
                      </a:r>
                      <a:r>
                        <a:rPr lang="en-US" altLang="zh-TW" sz="1800" b="1" baseline="0" dirty="0">
                          <a:solidFill>
                            <a:schemeClr val="tx1"/>
                          </a:solidFill>
                          <a:latin typeface="微軟正黑體" panose="020B0604030504040204" pitchFamily="34" charset="-120"/>
                          <a:ea typeface="微軟正黑體" panose="020B0604030504040204" pitchFamily="34" charset="-120"/>
                        </a:rPr>
                        <a:t>5</a:t>
                      </a:r>
                      <a:r>
                        <a:rPr lang="zh-TW" altLang="en-US" sz="1800" b="1" baseline="0" dirty="0">
                          <a:solidFill>
                            <a:schemeClr val="tx1"/>
                          </a:solidFill>
                          <a:latin typeface="微軟正黑體" panose="020B0604030504040204" pitchFamily="34" charset="-120"/>
                          <a:ea typeface="微軟正黑體" panose="020B0604030504040204" pitchFamily="34" charset="-120"/>
                        </a:rPr>
                        <a:t>位）</a:t>
                      </a:r>
                    </a:p>
                  </a:txBody>
                  <a:tcPr marL="91435" marR="91435" marT="45729" marB="45729"/>
                </a:tc>
                <a:tc hMerge="1">
                  <a:txBody>
                    <a:bodyPr/>
                    <a:lstStyle/>
                    <a:p>
                      <a:endParaRPr lang="zh-TW" altLang="en-US"/>
                    </a:p>
                  </a:txBody>
                  <a:tcPr/>
                </a:tc>
                <a:tc hMerge="1">
                  <a:txBody>
                    <a:bodyPr/>
                    <a:lstStyle/>
                    <a:p>
                      <a:endParaRPr lang="zh-TW" altLang="en-US" dirty="0"/>
                    </a:p>
                  </a:txBody>
                  <a:tcPr/>
                </a:tc>
                <a:tc hMerge="1">
                  <a:txBody>
                    <a:bodyPr/>
                    <a:lstStyle/>
                    <a:p>
                      <a:endParaRPr lang="zh-TW" altLang="en-US"/>
                    </a:p>
                  </a:txBody>
                  <a:tcPr/>
                </a:tc>
                <a:extLst>
                  <a:ext uri="{0D108BD9-81ED-4DB2-BD59-A6C34878D82A}">
                    <a16:rowId xmlns="" xmlns:a16="http://schemas.microsoft.com/office/drawing/2014/main" val="10000"/>
                  </a:ext>
                </a:extLst>
              </a:tr>
              <a:tr h="437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蔡孟元</a:t>
                      </a: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經濟部水利署主任秘書</a:t>
                      </a: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翁素真</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經濟部能源局主任秘書</a:t>
                      </a:r>
                    </a:p>
                  </a:txBody>
                  <a:tcPr marL="91435" marR="91435" marT="45729" marB="45729"/>
                </a:tc>
                <a:extLst>
                  <a:ext uri="{0D108BD9-81ED-4DB2-BD59-A6C34878D82A}">
                    <a16:rowId xmlns="" xmlns:a16="http://schemas.microsoft.com/office/drawing/2014/main" val="10001"/>
                  </a:ext>
                </a:extLst>
              </a:tr>
              <a:tr h="437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戴婉蓉</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經濟部國際貿易局主任秘書</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王詠絢</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經濟部中央地質調查所代理所長</a:t>
                      </a:r>
                    </a:p>
                  </a:txBody>
                  <a:tcPr marL="91435" marR="91435" marT="45729" marB="45729"/>
                </a:tc>
                <a:extLst>
                  <a:ext uri="{0D108BD9-81ED-4DB2-BD59-A6C34878D82A}">
                    <a16:rowId xmlns="" xmlns:a16="http://schemas.microsoft.com/office/drawing/2014/main" val="10002"/>
                  </a:ext>
                </a:extLst>
              </a:tr>
              <a:tr h="43758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latin typeface="微軟正黑體" panose="020B0604030504040204" pitchFamily="34" charset="-120"/>
                          <a:ea typeface="微軟正黑體" panose="020B0604030504040204" pitchFamily="34" charset="-120"/>
                        </a:rPr>
                        <a:t>劉禎祥</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rPr>
                        <a:t>經濟部國營事業委員會主任</a:t>
                      </a: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1600" b="1" kern="1200" baseline="0" dirty="0">
                        <a:solidFill>
                          <a:schemeClr val="dk1"/>
                        </a:solidFill>
                        <a:latin typeface="微軟正黑體" panose="020B0604030504040204" pitchFamily="34" charset="-120"/>
                        <a:ea typeface="微軟正黑體" panose="020B0604030504040204" pitchFamily="34" charset="-120"/>
                        <a:cs typeface="+mn-cs"/>
                      </a:endParaRPr>
                    </a:p>
                  </a:txBody>
                  <a:tcPr marL="91435" marR="91435" marT="45729" marB="45729"/>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22017744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30</a:t>
            </a:fld>
            <a:endParaRPr lang="zh-TW" altLang="en-US" dirty="0"/>
          </a:p>
        </p:txBody>
      </p:sp>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0436" t="40360" r="8796" b="4163"/>
          <a:stretch/>
        </p:blipFill>
        <p:spPr bwMode="auto">
          <a:xfrm>
            <a:off x="0" y="1534252"/>
            <a:ext cx="76312" cy="3334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圖片 2">
            <a:extLst>
              <a:ext uri="{FF2B5EF4-FFF2-40B4-BE49-F238E27FC236}">
                <a16:creationId xmlns:a16="http://schemas.microsoft.com/office/drawing/2014/main" xmlns="" id="{2B4CB3E5-0AB4-8541-8DAA-C941F379A419}"/>
              </a:ext>
            </a:extLst>
          </p:cNvPr>
          <p:cNvPicPr>
            <a:picLocks noChangeAspect="1"/>
          </p:cNvPicPr>
          <p:nvPr/>
        </p:nvPicPr>
        <p:blipFill>
          <a:blip r:embed="rId3"/>
          <a:stretch>
            <a:fillRect/>
          </a:stretch>
        </p:blipFill>
        <p:spPr>
          <a:xfrm>
            <a:off x="295646" y="1443805"/>
            <a:ext cx="8668842" cy="1103308"/>
          </a:xfrm>
          <a:prstGeom prst="rect">
            <a:avLst/>
          </a:prstGeom>
          <a:ln>
            <a:noFill/>
          </a:ln>
          <a:effectLst>
            <a:outerShdw blurRad="190500" algn="tl" rotWithShape="0">
              <a:srgbClr val="000000">
                <a:alpha val="70000"/>
              </a:srgbClr>
            </a:outerShdw>
          </a:effectLst>
        </p:spPr>
      </p:pic>
      <p:cxnSp>
        <p:nvCxnSpPr>
          <p:cNvPr id="24" name="直線接點 23">
            <a:extLst>
              <a:ext uri="{FF2B5EF4-FFF2-40B4-BE49-F238E27FC236}">
                <a16:creationId xmlns:a16="http://schemas.microsoft.com/office/drawing/2014/main" xmlns="" id="{90D2F06B-4323-BA45-9929-F94D21A2DFB8}"/>
              </a:ext>
            </a:extLst>
          </p:cNvPr>
          <p:cNvCxnSpPr>
            <a:cxnSpLocks/>
          </p:cNvCxnSpPr>
          <p:nvPr/>
        </p:nvCxnSpPr>
        <p:spPr>
          <a:xfrm>
            <a:off x="3707904" y="1443805"/>
            <a:ext cx="0" cy="5153547"/>
          </a:xfrm>
          <a:prstGeom prst="line">
            <a:avLst/>
          </a:prstGeom>
          <a:ln>
            <a:prstDash val="lgDash"/>
          </a:ln>
        </p:spPr>
        <p:style>
          <a:lnRef idx="2">
            <a:schemeClr val="accent5"/>
          </a:lnRef>
          <a:fillRef idx="0">
            <a:schemeClr val="accent5"/>
          </a:fillRef>
          <a:effectRef idx="1">
            <a:schemeClr val="accent5"/>
          </a:effectRef>
          <a:fontRef idx="minor">
            <a:schemeClr val="tx1"/>
          </a:fontRef>
        </p:style>
      </p:cxnSp>
      <p:sp>
        <p:nvSpPr>
          <p:cNvPr id="25" name="AutoShape 11">
            <a:extLst>
              <a:ext uri="{FF2B5EF4-FFF2-40B4-BE49-F238E27FC236}">
                <a16:creationId xmlns:a16="http://schemas.microsoft.com/office/drawing/2014/main" xmlns="" id="{82339406-CC8C-2244-BB88-19A70C185E33}"/>
              </a:ext>
            </a:extLst>
          </p:cNvPr>
          <p:cNvSpPr>
            <a:spLocks noChangeArrowheads="1"/>
          </p:cNvSpPr>
          <p:nvPr/>
        </p:nvSpPr>
        <p:spPr bwMode="auto">
          <a:xfrm>
            <a:off x="1187624" y="1276524"/>
            <a:ext cx="1480807" cy="300511"/>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sz="1600" b="1" dirty="0">
                <a:latin typeface="微軟正黑體" pitchFamily="34" charset="-120"/>
                <a:ea typeface="微軟正黑體" pitchFamily="34" charset="-120"/>
              </a:rPr>
              <a:t>數位部已完成</a:t>
            </a:r>
          </a:p>
        </p:txBody>
      </p:sp>
      <p:sp>
        <p:nvSpPr>
          <p:cNvPr id="27" name="AutoShape 11">
            <a:extLst>
              <a:ext uri="{FF2B5EF4-FFF2-40B4-BE49-F238E27FC236}">
                <a16:creationId xmlns:a16="http://schemas.microsoft.com/office/drawing/2014/main" xmlns="" id="{F6316B93-6573-774E-893B-0B3F09A00B83}"/>
              </a:ext>
            </a:extLst>
          </p:cNvPr>
          <p:cNvSpPr>
            <a:spLocks noChangeArrowheads="1"/>
          </p:cNvSpPr>
          <p:nvPr/>
        </p:nvSpPr>
        <p:spPr bwMode="auto">
          <a:xfrm>
            <a:off x="5240694" y="1276524"/>
            <a:ext cx="2191004" cy="300511"/>
          </a:xfrm>
          <a:prstGeom prst="hexagon">
            <a:avLst/>
          </a:prstGeom>
          <a:solidFill>
            <a:schemeClr val="tx2">
              <a:lumMod val="20000"/>
              <a:lumOff val="80000"/>
            </a:schemeClr>
          </a:solidFill>
          <a:ln>
            <a:noFill/>
          </a:ln>
          <a:effectLst>
            <a:outerShdw blurRad="50800" dist="38100" dir="5400000" algn="t" rotWithShape="0">
              <a:prstClr val="black">
                <a:alpha val="40000"/>
              </a:prstClr>
            </a:outerShdw>
          </a:effectLst>
        </p:spPr>
        <p:txBody>
          <a:bodyPr wrap="none" anchor="ctr"/>
          <a:lstStyle/>
          <a:p>
            <a:pPr algn="ctr" fontAlgn="ctr">
              <a:spcBef>
                <a:spcPct val="0"/>
              </a:spcBef>
              <a:buFont typeface="Arial" charset="0"/>
              <a:buNone/>
            </a:pPr>
            <a:r>
              <a:rPr lang="zh-TW" altLang="en-US" sz="1600" b="1" dirty="0">
                <a:latin typeface="微軟正黑體" pitchFamily="34" charset="-120"/>
                <a:ea typeface="微軟正黑體" pitchFamily="34" charset="-120"/>
              </a:rPr>
              <a:t>各主題主辦部會進行中</a:t>
            </a:r>
          </a:p>
        </p:txBody>
      </p:sp>
      <p:sp>
        <p:nvSpPr>
          <p:cNvPr id="36" name="矩形 35">
            <a:extLst>
              <a:ext uri="{FF2B5EF4-FFF2-40B4-BE49-F238E27FC236}">
                <a16:creationId xmlns:a16="http://schemas.microsoft.com/office/drawing/2014/main" xmlns="" id="{945F1133-97F2-FC43-A0F4-7A13F8B81209}"/>
              </a:ext>
            </a:extLst>
          </p:cNvPr>
          <p:cNvSpPr/>
          <p:nvPr/>
        </p:nvSpPr>
        <p:spPr>
          <a:xfrm>
            <a:off x="1995985" y="2920410"/>
            <a:ext cx="1711919" cy="1758687"/>
          </a:xfrm>
          <a:prstGeom prst="rect">
            <a:avLst/>
          </a:prstGeom>
        </p:spPr>
        <p:txBody>
          <a:bodyPr wrap="square" anchor="ctr">
            <a:spAutoFit/>
          </a:bodyPr>
          <a:lstStyle/>
          <a:p>
            <a:pPr marL="285750" indent="-285750" fontAlgn="base">
              <a:lnSpc>
                <a:spcPts val="2200"/>
              </a:lnSpc>
              <a:spcBef>
                <a:spcPct val="0"/>
              </a:spcBef>
              <a:spcAft>
                <a:spcPct val="0"/>
              </a:spcAft>
              <a:buFont typeface="Arial" panose="020B0604020202020204" pitchFamily="34" charset="0"/>
              <a:buChar char="•"/>
              <a:defRPr/>
            </a:pPr>
            <a:r>
              <a:rPr lang="zh-TW" altLang="en-US" sz="1500" b="1" dirty="0">
                <a:solidFill>
                  <a:schemeClr val="tx1">
                    <a:lumMod val="65000"/>
                    <a:lumOff val="35000"/>
                  </a:schemeClr>
                </a:solidFill>
                <a:latin typeface="微軟正黑體" panose="020B0604030504040204" pitchFamily="34" charset="-120"/>
                <a:ea typeface="微軟正黑體" panose="020B0604030504040204" pitchFamily="34" charset="-120"/>
              </a:rPr>
              <a:t>期間：</a:t>
            </a:r>
            <a:r>
              <a:rPr lang="en-US" altLang="zh-TW" sz="1500" b="1" dirty="0">
                <a:solidFill>
                  <a:schemeClr val="tx1">
                    <a:lumMod val="65000"/>
                    <a:lumOff val="35000"/>
                  </a:schemeClr>
                </a:solidFill>
                <a:latin typeface="微軟正黑體" pitchFamily="34" charset="-120"/>
                <a:ea typeface="微軟正黑體" pitchFamily="34" charset="-120"/>
              </a:rPr>
              <a:t/>
            </a:r>
            <a:br>
              <a:rPr lang="en-US" altLang="zh-TW" sz="1500" b="1" dirty="0">
                <a:solidFill>
                  <a:schemeClr val="tx1">
                    <a:lumMod val="65000"/>
                    <a:lumOff val="35000"/>
                  </a:schemeClr>
                </a:solidFill>
                <a:latin typeface="微軟正黑體" pitchFamily="34" charset="-120"/>
                <a:ea typeface="微軟正黑體" pitchFamily="34" charset="-120"/>
              </a:rPr>
            </a:br>
            <a:r>
              <a:rPr lang="en-US" altLang="zh-TW" sz="1500" b="1" dirty="0">
                <a:solidFill>
                  <a:schemeClr val="tx1">
                    <a:lumMod val="65000"/>
                    <a:lumOff val="35000"/>
                  </a:schemeClr>
                </a:solidFill>
                <a:latin typeface="微軟正黑體" pitchFamily="34" charset="-120"/>
                <a:ea typeface="微軟正黑體" pitchFamily="34" charset="-120"/>
              </a:rPr>
              <a:t>111.10.17~</a:t>
            </a:r>
            <a:br>
              <a:rPr lang="en-US" altLang="zh-TW" sz="1500" b="1" dirty="0">
                <a:solidFill>
                  <a:schemeClr val="tx1">
                    <a:lumMod val="65000"/>
                    <a:lumOff val="35000"/>
                  </a:schemeClr>
                </a:solidFill>
                <a:latin typeface="微軟正黑體" pitchFamily="34" charset="-120"/>
                <a:ea typeface="微軟正黑體" pitchFamily="34" charset="-120"/>
              </a:rPr>
            </a:br>
            <a:r>
              <a:rPr lang="en-US" altLang="zh-TW" sz="1500" b="1" dirty="0">
                <a:solidFill>
                  <a:schemeClr val="tx1">
                    <a:lumMod val="65000"/>
                    <a:lumOff val="35000"/>
                  </a:schemeClr>
                </a:solidFill>
                <a:latin typeface="微軟正黑體" pitchFamily="34" charset="-120"/>
                <a:ea typeface="微軟正黑體" pitchFamily="34" charset="-120"/>
              </a:rPr>
              <a:t>111.11.07</a:t>
            </a:r>
          </a:p>
          <a:p>
            <a:pPr marL="285750" indent="-285750" fontAlgn="base">
              <a:lnSpc>
                <a:spcPts val="2200"/>
              </a:lnSpc>
              <a:spcBef>
                <a:spcPct val="0"/>
              </a:spcBef>
              <a:spcAft>
                <a:spcPct val="0"/>
              </a:spcAft>
              <a:buFont typeface="Arial" panose="020B0604020202020204" pitchFamily="34" charset="0"/>
              <a:buChar char="•"/>
              <a:defRPr/>
            </a:pPr>
            <a:r>
              <a:rPr lang="en-US" altLang="zh-TW" sz="1500" b="1" dirty="0">
                <a:solidFill>
                  <a:schemeClr val="tx1">
                    <a:lumMod val="65000"/>
                    <a:lumOff val="35000"/>
                  </a:schemeClr>
                </a:solidFill>
                <a:latin typeface="微軟正黑體" pitchFamily="34" charset="-120"/>
                <a:ea typeface="微軟正黑體" pitchFamily="34" charset="-120"/>
              </a:rPr>
              <a:t>【</a:t>
            </a:r>
            <a:r>
              <a:rPr lang="zh-TW" altLang="en-US" sz="1500" b="1" dirty="0">
                <a:solidFill>
                  <a:schemeClr val="tx1">
                    <a:lumMod val="65000"/>
                    <a:lumOff val="35000"/>
                  </a:schemeClr>
                </a:solidFill>
                <a:latin typeface="微軟正黑體" panose="020B0604030504040204" pitchFamily="34" charset="-120"/>
                <a:ea typeface="微軟正黑體" panose="020B0604030504040204" pitchFamily="34" charset="-120"/>
              </a:rPr>
              <a:t>能源管理</a:t>
            </a:r>
            <a:r>
              <a:rPr lang="en-US" altLang="zh-TW" sz="1500" b="1" dirty="0">
                <a:solidFill>
                  <a:schemeClr val="tx1">
                    <a:lumMod val="65000"/>
                    <a:lumOff val="35000"/>
                  </a:schemeClr>
                </a:solidFill>
                <a:latin typeface="微軟正黑體" panose="020B0604030504040204" pitchFamily="34" charset="-120"/>
                <a:ea typeface="微軟正黑體" panose="020B0604030504040204" pitchFamily="34" charset="-120"/>
              </a:rPr>
              <a:t>】</a:t>
            </a:r>
            <a:r>
              <a:rPr lang="zh-TW" altLang="en-US" sz="1500" b="1" dirty="0">
                <a:solidFill>
                  <a:schemeClr val="tx1">
                    <a:lumMod val="65000"/>
                    <a:lumOff val="35000"/>
                  </a:schemeClr>
                </a:solidFill>
                <a:latin typeface="微軟正黑體" panose="020B0604030504040204" pitchFamily="34" charset="-120"/>
                <a:ea typeface="微軟正黑體" panose="020B0604030504040204" pitchFamily="34" charset="-120"/>
              </a:rPr>
              <a:t>主題共徵集</a:t>
            </a:r>
            <a:r>
              <a:rPr lang="en-US" altLang="zh-TW" sz="1500" b="1" dirty="0">
                <a:solidFill>
                  <a:srgbClr val="C00000"/>
                </a:solidFill>
                <a:latin typeface="微軟正黑體" panose="020B0604030504040204" pitchFamily="34" charset="-120"/>
                <a:ea typeface="微軟正黑體" panose="020B0604030504040204" pitchFamily="34" charset="-120"/>
              </a:rPr>
              <a:t>4</a:t>
            </a:r>
            <a:r>
              <a:rPr lang="zh-TW" altLang="en-US" sz="1500" b="1" dirty="0">
                <a:solidFill>
                  <a:srgbClr val="C00000"/>
                </a:solidFill>
                <a:latin typeface="微軟正黑體" panose="020B0604030504040204" pitchFamily="34" charset="-120"/>
                <a:ea typeface="微軟正黑體" panose="020B0604030504040204" pitchFamily="34" charset="-120"/>
              </a:rPr>
              <a:t>項</a:t>
            </a:r>
            <a:r>
              <a:rPr lang="zh-TW" altLang="en-US" sz="1500" b="1" dirty="0">
                <a:solidFill>
                  <a:schemeClr val="tx1">
                    <a:lumMod val="65000"/>
                    <a:lumOff val="35000"/>
                  </a:schemeClr>
                </a:solidFill>
                <a:latin typeface="微軟正黑體" panose="020B0604030504040204" pitchFamily="34" charset="-120"/>
                <a:ea typeface="微軟正黑體" panose="020B0604030504040204" pitchFamily="34" charset="-120"/>
              </a:rPr>
              <a:t>建議</a:t>
            </a:r>
          </a:p>
        </p:txBody>
      </p:sp>
      <p:grpSp>
        <p:nvGrpSpPr>
          <p:cNvPr id="37" name="群組 36">
            <a:extLst>
              <a:ext uri="{FF2B5EF4-FFF2-40B4-BE49-F238E27FC236}">
                <a16:creationId xmlns:a16="http://schemas.microsoft.com/office/drawing/2014/main" xmlns="" id="{5B03493B-917E-744D-ABB7-44CE0CF4DD0F}"/>
              </a:ext>
            </a:extLst>
          </p:cNvPr>
          <p:cNvGrpSpPr/>
          <p:nvPr/>
        </p:nvGrpSpPr>
        <p:grpSpPr>
          <a:xfrm>
            <a:off x="3866313" y="2708919"/>
            <a:ext cx="5098173" cy="942911"/>
            <a:chOff x="1003472" y="938117"/>
            <a:chExt cx="10725946" cy="605121"/>
          </a:xfrm>
        </p:grpSpPr>
        <p:sp>
          <p:nvSpPr>
            <p:cNvPr id="38" name="圓角矩形 15">
              <a:extLst>
                <a:ext uri="{FF2B5EF4-FFF2-40B4-BE49-F238E27FC236}">
                  <a16:creationId xmlns:a16="http://schemas.microsoft.com/office/drawing/2014/main" xmlns="" id="{B64A7135-89AE-C145-BE5A-41DBD38926FE}"/>
                </a:ext>
              </a:extLst>
            </p:cNvPr>
            <p:cNvSpPr/>
            <p:nvPr/>
          </p:nvSpPr>
          <p:spPr>
            <a:xfrm>
              <a:off x="1041596" y="938117"/>
              <a:ext cx="10392698" cy="605121"/>
            </a:xfrm>
            <a:prstGeom prst="roundRect">
              <a:avLst>
                <a:gd name="adj" fmla="val 11355"/>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39" name="矩形 38">
              <a:extLst>
                <a:ext uri="{FF2B5EF4-FFF2-40B4-BE49-F238E27FC236}">
                  <a16:creationId xmlns:a16="http://schemas.microsoft.com/office/drawing/2014/main" xmlns="" id="{3EF83FD8-AB50-9D48-8B99-7A438DA60077}"/>
                </a:ext>
              </a:extLst>
            </p:cNvPr>
            <p:cNvSpPr/>
            <p:nvPr/>
          </p:nvSpPr>
          <p:spPr>
            <a:xfrm>
              <a:off x="1003472" y="939494"/>
              <a:ext cx="10725946" cy="585477"/>
            </a:xfrm>
            <a:prstGeom prst="rect">
              <a:avLst/>
            </a:prstGeom>
          </p:spPr>
          <p:txBody>
            <a:bodyPr wrap="square" anchor="ctr">
              <a:spAutoFit/>
            </a:bodyPr>
            <a:lstStyle/>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由資訊中心</a:t>
              </a:r>
              <a:r>
                <a:rPr lang="zh-TW" altLang="en-US" sz="1500" b="1" dirty="0">
                  <a:solidFill>
                    <a:srgbClr val="C00000"/>
                  </a:solidFill>
                  <a:latin typeface="微軟正黑體" panose="020B0604030504040204" pitchFamily="34" charset="-120"/>
                  <a:ea typeface="微軟正黑體" panose="020B0604030504040204" pitchFamily="34" charset="-120"/>
                </a:rPr>
                <a:t>先行盤點</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相關已開放及已公開資料</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請相關資料提供機關協助</a:t>
              </a:r>
              <a:r>
                <a:rPr lang="zh-TW" altLang="en-US" sz="1500" b="1" dirty="0">
                  <a:solidFill>
                    <a:srgbClr val="C00000"/>
                  </a:solidFill>
                  <a:latin typeface="微軟正黑體" panose="020B0604030504040204" pitchFamily="34" charset="-120"/>
                  <a:ea typeface="微軟正黑體" panose="020B0604030504040204" pitchFamily="34" charset="-120"/>
                </a:rPr>
                <a:t>確認分類</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及</a:t>
              </a:r>
              <a:r>
                <a:rPr lang="zh-TW" altLang="en-US" sz="1500" b="1" dirty="0">
                  <a:solidFill>
                    <a:srgbClr val="C00000"/>
                  </a:solidFill>
                  <a:latin typeface="微軟正黑體" panose="020B0604030504040204" pitchFamily="34" charset="-120"/>
                  <a:ea typeface="微軟正黑體" panose="020B0604030504040204" pitchFamily="34" charset="-120"/>
                </a:rPr>
                <a:t>開放可行性評估</a:t>
              </a:r>
              <a:endParaRPr lang="en-US" altLang="zh-TW" sz="1500" b="1" dirty="0">
                <a:solidFill>
                  <a:srgbClr val="C00000"/>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en-US" altLang="zh-TW" sz="1500" b="1" dirty="0">
                  <a:latin typeface="微軟正黑體" panose="020B0604030504040204" pitchFamily="34" charset="-120"/>
                  <a:ea typeface="微軟正黑體" panose="020B0604030504040204" pitchFamily="34" charset="-120"/>
                </a:rPr>
                <a:t>111.11.30</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完成「高應用價值資料集清冊」提報數位部</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p:txBody>
        </p:sp>
      </p:grpSp>
      <p:sp>
        <p:nvSpPr>
          <p:cNvPr id="26" name="標題 1">
            <a:extLst>
              <a:ext uri="{FF2B5EF4-FFF2-40B4-BE49-F238E27FC236}">
                <a16:creationId xmlns:a16="http://schemas.microsoft.com/office/drawing/2014/main" xmlns="" id="{FB0EA7FA-FAF3-AB4A-AC2E-FE9C6B58C43C}"/>
              </a:ext>
            </a:extLst>
          </p:cNvPr>
          <p:cNvSpPr>
            <a:spLocks noGrp="1"/>
          </p:cNvSpPr>
          <p:nvPr>
            <p:ph type="title"/>
          </p:nvPr>
        </p:nvSpPr>
        <p:spPr>
          <a:xfrm>
            <a:off x="457200" y="476672"/>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pic>
        <p:nvPicPr>
          <p:cNvPr id="28" name="Picture 6">
            <a:extLst>
              <a:ext uri="{FF2B5EF4-FFF2-40B4-BE49-F238E27FC236}">
                <a16:creationId xmlns:a16="http://schemas.microsoft.com/office/drawing/2014/main" xmlns="" id="{9BFB82FF-0E0C-1947-8E93-2DF85D6F27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892" y="2519255"/>
            <a:ext cx="15795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矩形 28">
            <a:extLst>
              <a:ext uri="{FF2B5EF4-FFF2-40B4-BE49-F238E27FC236}">
                <a16:creationId xmlns:a16="http://schemas.microsoft.com/office/drawing/2014/main" xmlns="" id="{A3EDB3A6-7A1F-4147-A1FB-6A6C6E0D3AAE}"/>
              </a:ext>
            </a:extLst>
          </p:cNvPr>
          <p:cNvSpPr/>
          <p:nvPr/>
        </p:nvSpPr>
        <p:spPr>
          <a:xfrm>
            <a:off x="395536" y="3799754"/>
            <a:ext cx="1423919" cy="1022268"/>
          </a:xfrm>
          <a:prstGeom prst="rect">
            <a:avLst/>
          </a:prstGeom>
        </p:spPr>
        <p:txBody>
          <a:bodyPr wrap="square">
            <a:spAutoFit/>
          </a:bodyPr>
          <a:lstStyle/>
          <a:p>
            <a:pPr marL="171450" indent="-171450">
              <a:lnSpc>
                <a:spcPct val="150000"/>
              </a:lnSpc>
              <a:buFont typeface="Arial" panose="020B0604020202020204" pitchFamily="34" charset="0"/>
              <a:buChar char="•"/>
              <a:defRPr/>
            </a:pPr>
            <a:r>
              <a:rPr lang="zh-TW" altLang="en-US" sz="14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電力供需</a:t>
            </a:r>
          </a:p>
          <a:p>
            <a:pPr marL="171450" indent="-171450">
              <a:lnSpc>
                <a:spcPct val="150000"/>
              </a:lnSpc>
              <a:buFont typeface="Arial" panose="020B0604020202020204" pitchFamily="34" charset="0"/>
              <a:buChar char="•"/>
              <a:defRPr/>
            </a:pPr>
            <a:r>
              <a:rPr lang="zh-TW" altLang="en-US" sz="14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再生能源發展</a:t>
            </a:r>
          </a:p>
          <a:p>
            <a:pPr marL="171450" indent="-171450">
              <a:lnSpc>
                <a:spcPct val="150000"/>
              </a:lnSpc>
              <a:buFont typeface="Arial" panose="020B0604020202020204" pitchFamily="34" charset="0"/>
              <a:buChar char="•"/>
              <a:defRPr/>
            </a:pPr>
            <a:r>
              <a:rPr lang="zh-TW" altLang="en-US" sz="14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能源資源</a:t>
            </a:r>
          </a:p>
        </p:txBody>
      </p:sp>
      <p:sp>
        <p:nvSpPr>
          <p:cNvPr id="33" name="圓角矩形 15">
            <a:extLst>
              <a:ext uri="{FF2B5EF4-FFF2-40B4-BE49-F238E27FC236}">
                <a16:creationId xmlns:a16="http://schemas.microsoft.com/office/drawing/2014/main" xmlns="" id="{280CACD1-658A-E549-A6D4-B9F816C08CE2}"/>
              </a:ext>
            </a:extLst>
          </p:cNvPr>
          <p:cNvSpPr/>
          <p:nvPr/>
        </p:nvSpPr>
        <p:spPr>
          <a:xfrm>
            <a:off x="289278" y="2486858"/>
            <a:ext cx="1480790" cy="2706629"/>
          </a:xfrm>
          <a:prstGeom prst="roundRect">
            <a:avLst/>
          </a:prstGeom>
          <a:noFill/>
          <a:ln w="28575" cap="flat" cmpd="sng" algn="ctr">
            <a:solidFill>
              <a:schemeClr val="accent3">
                <a:lumMod val="75000"/>
              </a:schemeClr>
            </a:solidFill>
            <a:prstDash val="sysDot"/>
            <a:miter lim="800000"/>
          </a:ln>
          <a:effectLst/>
        </p:spPr>
        <p:txBody>
          <a:bodyPr rtlCol="0" anchor="ctr"/>
          <a:lstStyle/>
          <a:p>
            <a:pPr algn="ctr" fontAlgn="base">
              <a:spcBef>
                <a:spcPct val="0"/>
              </a:spcBef>
              <a:spcAft>
                <a:spcPct val="0"/>
              </a:spcAft>
              <a:defRPr/>
            </a:pPr>
            <a:endParaRPr lang="zh-TW" altLang="en-US" sz="1050" b="1" kern="0" dirty="0">
              <a:solidFill>
                <a:prstClr val="black"/>
              </a:solidFill>
              <a:latin typeface="Microsoft YaHei"/>
              <a:ea typeface="Microsoft YaHei"/>
            </a:endParaRPr>
          </a:p>
        </p:txBody>
      </p:sp>
      <p:sp>
        <p:nvSpPr>
          <p:cNvPr id="40" name="圓角矩形 15">
            <a:extLst>
              <a:ext uri="{FF2B5EF4-FFF2-40B4-BE49-F238E27FC236}">
                <a16:creationId xmlns:a16="http://schemas.microsoft.com/office/drawing/2014/main" xmlns="" id="{3F147D3C-AFB9-F643-B3AC-9516711D434E}"/>
              </a:ext>
            </a:extLst>
          </p:cNvPr>
          <p:cNvSpPr/>
          <p:nvPr/>
        </p:nvSpPr>
        <p:spPr>
          <a:xfrm>
            <a:off x="2028785" y="2486857"/>
            <a:ext cx="1480790" cy="2706629"/>
          </a:xfrm>
          <a:prstGeom prst="roundRect">
            <a:avLst/>
          </a:prstGeom>
          <a:noFill/>
          <a:ln w="28575" cap="flat" cmpd="sng" algn="ctr">
            <a:solidFill>
              <a:schemeClr val="accent3">
                <a:lumMod val="75000"/>
              </a:schemeClr>
            </a:solidFill>
            <a:prstDash val="sysDot"/>
            <a:miter lim="800000"/>
          </a:ln>
          <a:effectLst/>
        </p:spPr>
        <p:txBody>
          <a:bodyPr rtlCol="0" anchor="ctr"/>
          <a:lstStyle/>
          <a:p>
            <a:pPr algn="ctr" fontAlgn="base">
              <a:spcBef>
                <a:spcPct val="0"/>
              </a:spcBef>
              <a:spcAft>
                <a:spcPct val="0"/>
              </a:spcAft>
              <a:defRPr/>
            </a:pPr>
            <a:endParaRPr lang="zh-TW" altLang="en-US" sz="1050" b="1" kern="0" dirty="0">
              <a:solidFill>
                <a:prstClr val="black"/>
              </a:solidFill>
              <a:latin typeface="Microsoft YaHei"/>
              <a:ea typeface="Microsoft YaHei"/>
            </a:endParaRPr>
          </a:p>
        </p:txBody>
      </p:sp>
      <p:sp>
        <p:nvSpPr>
          <p:cNvPr id="41" name="矩形 40">
            <a:extLst>
              <a:ext uri="{FF2B5EF4-FFF2-40B4-BE49-F238E27FC236}">
                <a16:creationId xmlns:a16="http://schemas.microsoft.com/office/drawing/2014/main" xmlns="" id="{A65C4482-36FD-ED4A-AA64-3381B7EF3809}"/>
              </a:ext>
            </a:extLst>
          </p:cNvPr>
          <p:cNvSpPr/>
          <p:nvPr/>
        </p:nvSpPr>
        <p:spPr>
          <a:xfrm>
            <a:off x="3906234" y="2412801"/>
            <a:ext cx="1123370" cy="356893"/>
          </a:xfrm>
          <a:prstGeom prst="rect">
            <a:avLst/>
          </a:prstGeom>
        </p:spPr>
        <p:txBody>
          <a:bodyPr wrap="square" anchor="ctr">
            <a:spAutoFit/>
          </a:bodyPr>
          <a:lstStyle/>
          <a:p>
            <a:pPr fontAlgn="base">
              <a:lnSpc>
                <a:spcPts val="2200"/>
              </a:lnSpc>
              <a:spcBef>
                <a:spcPct val="0"/>
              </a:spcBef>
              <a:spcAft>
                <a:spcPct val="0"/>
              </a:spcAft>
              <a:defRPr/>
            </a:pPr>
            <a:r>
              <a:rPr lang="zh-TW" altLang="en-US" b="1" dirty="0">
                <a:solidFill>
                  <a:schemeClr val="accent3">
                    <a:lumMod val="50000"/>
                  </a:schemeClr>
                </a:solidFill>
                <a:latin typeface="微軟正黑體" panose="020B0604030504040204" pitchFamily="34" charset="-120"/>
                <a:ea typeface="微軟正黑體" panose="020B0604030504040204" pitchFamily="34" charset="-120"/>
              </a:rPr>
              <a:t>機關評估</a:t>
            </a:r>
          </a:p>
        </p:txBody>
      </p:sp>
      <p:grpSp>
        <p:nvGrpSpPr>
          <p:cNvPr id="42" name="群組 41">
            <a:extLst>
              <a:ext uri="{FF2B5EF4-FFF2-40B4-BE49-F238E27FC236}">
                <a16:creationId xmlns:a16="http://schemas.microsoft.com/office/drawing/2014/main" xmlns="" id="{B02FA567-11F9-AB4F-A2FF-A271EDEC33D4}"/>
              </a:ext>
            </a:extLst>
          </p:cNvPr>
          <p:cNvGrpSpPr/>
          <p:nvPr/>
        </p:nvGrpSpPr>
        <p:grpSpPr>
          <a:xfrm>
            <a:off x="3866312" y="4044828"/>
            <a:ext cx="5098173" cy="777194"/>
            <a:chOff x="965345" y="938118"/>
            <a:chExt cx="10725947" cy="498771"/>
          </a:xfrm>
        </p:grpSpPr>
        <p:sp>
          <p:nvSpPr>
            <p:cNvPr id="44" name="圓角矩形 15">
              <a:extLst>
                <a:ext uri="{FF2B5EF4-FFF2-40B4-BE49-F238E27FC236}">
                  <a16:creationId xmlns:a16="http://schemas.microsoft.com/office/drawing/2014/main" xmlns="" id="{DA1FA5E9-84A5-AC44-BA64-D49167AEE137}"/>
                </a:ext>
              </a:extLst>
            </p:cNvPr>
            <p:cNvSpPr/>
            <p:nvPr/>
          </p:nvSpPr>
          <p:spPr>
            <a:xfrm>
              <a:off x="1041596" y="938118"/>
              <a:ext cx="10392699" cy="498771"/>
            </a:xfrm>
            <a:prstGeom prst="roundRect">
              <a:avLst>
                <a:gd name="adj" fmla="val 11355"/>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45" name="矩形 44">
              <a:extLst>
                <a:ext uri="{FF2B5EF4-FFF2-40B4-BE49-F238E27FC236}">
                  <a16:creationId xmlns:a16="http://schemas.microsoft.com/office/drawing/2014/main" xmlns="" id="{806EC7B8-EB47-9C4D-8F8D-5C3C97C0831C}"/>
                </a:ext>
              </a:extLst>
            </p:cNvPr>
            <p:cNvSpPr/>
            <p:nvPr/>
          </p:nvSpPr>
          <p:spPr>
            <a:xfrm>
              <a:off x="965345" y="970298"/>
              <a:ext cx="10725947" cy="404419"/>
            </a:xfrm>
            <a:prstGeom prst="rect">
              <a:avLst/>
            </a:prstGeom>
          </p:spPr>
          <p:txBody>
            <a:bodyPr wrap="square" anchor="ctr">
              <a:spAutoFit/>
            </a:bodyPr>
            <a:lstStyle/>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召開</a:t>
              </a:r>
              <a:r>
                <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rPr>
                <a:t>【</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能源管理</a:t>
              </a:r>
              <a:r>
                <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rPr>
                <a:t>】</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主題</a:t>
              </a:r>
              <a:r>
                <a:rPr lang="zh-TW" altLang="en-US" sz="1500" b="1" dirty="0">
                  <a:solidFill>
                    <a:srgbClr val="C00000"/>
                  </a:solidFill>
                  <a:latin typeface="微軟正黑體" panose="020B0604030504040204" pitchFamily="34" charset="-120"/>
                  <a:ea typeface="微軟正黑體" panose="020B0604030504040204" pitchFamily="34" charset="-120"/>
                </a:rPr>
                <a:t>工作分組會議</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持續追蹤</a:t>
              </a:r>
              <a:r>
                <a:rPr kumimoji="1" lang="zh-TW" altLang="en-US" sz="1500" b="1" i="0" u="none" strike="noStrike" kern="1200" cap="none" spc="0" normalizeH="0" baseline="0" noProof="0" dirty="0">
                  <a:ln>
                    <a:noFill/>
                  </a:ln>
                  <a:effectLst/>
                  <a:uLnTx/>
                  <a:uFillTx/>
                  <a:latin typeface="Arial" pitchFamily="34" charset="0"/>
                  <a:ea typeface="微軟正黑體"/>
                  <a:cs typeface="新細明體" pitchFamily="18" charset="-120"/>
                </a:rPr>
                <a:t>「待優化」及「待開放」</a:t>
              </a:r>
              <a:r>
                <a:rPr kumimoji="1" lang="zh-TW" altLang="en-US" sz="1500" b="1" kern="1200" dirty="0">
                  <a:latin typeface="Arial" pitchFamily="34" charset="0"/>
                  <a:ea typeface="微軟正黑體"/>
                  <a:cs typeface="新細明體" pitchFamily="18" charset="-120"/>
                </a:rPr>
                <a:t>資料之上架時</a:t>
              </a:r>
              <a:r>
                <a:rPr kumimoji="1" lang="zh-TW" altLang="en-US" sz="1500" b="1" kern="1200" dirty="0">
                  <a:solidFill>
                    <a:srgbClr val="404040"/>
                  </a:solidFill>
                  <a:latin typeface="Arial" pitchFamily="34" charset="0"/>
                  <a:ea typeface="微軟正黑體"/>
                  <a:cs typeface="新細明體" pitchFamily="18" charset="-120"/>
                </a:rPr>
                <a:t>程</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p:txBody>
        </p:sp>
      </p:grpSp>
      <p:sp>
        <p:nvSpPr>
          <p:cNvPr id="46" name="矩形 45">
            <a:extLst>
              <a:ext uri="{FF2B5EF4-FFF2-40B4-BE49-F238E27FC236}">
                <a16:creationId xmlns:a16="http://schemas.microsoft.com/office/drawing/2014/main" xmlns="" id="{9FE61890-F3D1-D247-AE3E-09140B15CCF1}"/>
              </a:ext>
            </a:extLst>
          </p:cNvPr>
          <p:cNvSpPr/>
          <p:nvPr/>
        </p:nvSpPr>
        <p:spPr>
          <a:xfrm>
            <a:off x="3924355" y="3748709"/>
            <a:ext cx="1123370" cy="356893"/>
          </a:xfrm>
          <a:prstGeom prst="rect">
            <a:avLst/>
          </a:prstGeom>
        </p:spPr>
        <p:txBody>
          <a:bodyPr wrap="square" anchor="ctr">
            <a:spAutoFit/>
          </a:bodyPr>
          <a:lstStyle/>
          <a:p>
            <a:pPr fontAlgn="base">
              <a:lnSpc>
                <a:spcPts val="2200"/>
              </a:lnSpc>
              <a:spcBef>
                <a:spcPct val="0"/>
              </a:spcBef>
              <a:spcAft>
                <a:spcPct val="0"/>
              </a:spcAft>
              <a:defRPr/>
            </a:pPr>
            <a:r>
              <a:rPr lang="zh-TW" altLang="en-US" b="1" dirty="0">
                <a:solidFill>
                  <a:schemeClr val="accent3">
                    <a:lumMod val="50000"/>
                  </a:schemeClr>
                </a:solidFill>
                <a:latin typeface="微軟正黑體" panose="020B0604030504040204" pitchFamily="34" charset="-120"/>
                <a:ea typeface="微軟正黑體" panose="020B0604030504040204" pitchFamily="34" charset="-120"/>
              </a:rPr>
              <a:t>優化行動</a:t>
            </a:r>
          </a:p>
        </p:txBody>
      </p:sp>
      <p:grpSp>
        <p:nvGrpSpPr>
          <p:cNvPr id="47" name="群組 46">
            <a:extLst>
              <a:ext uri="{FF2B5EF4-FFF2-40B4-BE49-F238E27FC236}">
                <a16:creationId xmlns:a16="http://schemas.microsoft.com/office/drawing/2014/main" xmlns="" id="{D9321DE2-EAEC-4449-985B-C9D73BE172B0}"/>
              </a:ext>
            </a:extLst>
          </p:cNvPr>
          <p:cNvGrpSpPr/>
          <p:nvPr/>
        </p:nvGrpSpPr>
        <p:grpSpPr>
          <a:xfrm>
            <a:off x="3859079" y="5264862"/>
            <a:ext cx="4976019" cy="994609"/>
            <a:chOff x="965345" y="938118"/>
            <a:chExt cx="10468950" cy="638299"/>
          </a:xfrm>
        </p:grpSpPr>
        <p:sp>
          <p:nvSpPr>
            <p:cNvPr id="48" name="圓角矩形 15">
              <a:extLst>
                <a:ext uri="{FF2B5EF4-FFF2-40B4-BE49-F238E27FC236}">
                  <a16:creationId xmlns:a16="http://schemas.microsoft.com/office/drawing/2014/main" xmlns="" id="{7CA85C65-521F-DE46-9323-9072BF75EF31}"/>
                </a:ext>
              </a:extLst>
            </p:cNvPr>
            <p:cNvSpPr/>
            <p:nvPr/>
          </p:nvSpPr>
          <p:spPr>
            <a:xfrm>
              <a:off x="1041596" y="938118"/>
              <a:ext cx="10392699" cy="638299"/>
            </a:xfrm>
            <a:prstGeom prst="roundRect">
              <a:avLst>
                <a:gd name="adj" fmla="val 11355"/>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49" name="矩形 48">
              <a:extLst>
                <a:ext uri="{FF2B5EF4-FFF2-40B4-BE49-F238E27FC236}">
                  <a16:creationId xmlns:a16="http://schemas.microsoft.com/office/drawing/2014/main" xmlns="" id="{67EA5B53-1017-5F41-8386-805347D1E0BF}"/>
                </a:ext>
              </a:extLst>
            </p:cNvPr>
            <p:cNvSpPr/>
            <p:nvPr/>
          </p:nvSpPr>
          <p:spPr>
            <a:xfrm>
              <a:off x="965345" y="961443"/>
              <a:ext cx="10468950" cy="585477"/>
            </a:xfrm>
            <a:prstGeom prst="rect">
              <a:avLst/>
            </a:prstGeom>
          </p:spPr>
          <p:txBody>
            <a:bodyPr wrap="square" anchor="ctr">
              <a:spAutoFit/>
            </a:bodyPr>
            <a:lstStyle/>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配合政府資料開放平臺高應用價值主題專區設立，</a:t>
              </a:r>
              <a:r>
                <a:rPr lang="zh-TW" altLang="en-US" sz="1500" b="1" dirty="0">
                  <a:solidFill>
                    <a:srgbClr val="C00000"/>
                  </a:solidFill>
                  <a:latin typeface="微軟正黑體" panose="020B0604030504040204" pitchFamily="34" charset="-120"/>
                  <a:ea typeface="微軟正黑體" panose="020B0604030504040204" pitchFamily="34" charset="-120"/>
                </a:rPr>
                <a:t>集中列示</a:t>
              </a:r>
              <a:r>
                <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rPr>
                <a:t>【</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能源管理</a:t>
              </a:r>
              <a:r>
                <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rPr>
                <a:t>】</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高應用價值資料集</a:t>
              </a:r>
              <a:endParaRPr lang="en-US" altLang="zh-TW" sz="1500" b="1" dirty="0">
                <a:solidFill>
                  <a:prstClr val="black">
                    <a:lumMod val="85000"/>
                    <a:lumOff val="15000"/>
                  </a:prstClr>
                </a:solidFill>
                <a:latin typeface="微軟正黑體" panose="020B0604030504040204" pitchFamily="34" charset="-120"/>
                <a:ea typeface="微軟正黑體" panose="020B0604030504040204" pitchFamily="34" charset="-120"/>
              </a:endParaRPr>
            </a:p>
            <a:p>
              <a:pPr marL="285750" indent="-285750" algn="just" fontAlgn="base">
                <a:lnSpc>
                  <a:spcPts val="2200"/>
                </a:lnSpc>
                <a:spcBef>
                  <a:spcPct val="0"/>
                </a:spcBef>
                <a:spcAft>
                  <a:spcPct val="0"/>
                </a:spcAft>
                <a:buFont typeface="Arial" panose="020B0604020202020204" pitchFamily="34" charset="0"/>
                <a:buChar char="•"/>
                <a:defRPr/>
              </a:pP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彙整</a:t>
              </a:r>
              <a:r>
                <a:rPr lang="zh-TW" altLang="en-US" sz="1500" b="1" dirty="0">
                  <a:solidFill>
                    <a:srgbClr val="C00000"/>
                  </a:solidFill>
                  <a:latin typeface="微軟正黑體" panose="020B0604030504040204" pitchFamily="34" charset="-120"/>
                  <a:ea typeface="微軟正黑體" panose="020B0604030504040204" pitchFamily="34" charset="-120"/>
                </a:rPr>
                <a:t>階段成果</a:t>
              </a:r>
              <a:r>
                <a:rPr lang="zh-TW" altLang="en-US" sz="1500" b="1" dirty="0">
                  <a:solidFill>
                    <a:prstClr val="black">
                      <a:lumMod val="85000"/>
                      <a:lumOff val="15000"/>
                    </a:prstClr>
                  </a:solidFill>
                  <a:latin typeface="微軟正黑體" panose="020B0604030504040204" pitchFamily="34" charset="-120"/>
                  <a:ea typeface="微軟正黑體" panose="020B0604030504040204" pitchFamily="34" charset="-120"/>
                </a:rPr>
                <a:t>內容提報</a:t>
              </a:r>
              <a:r>
                <a:rPr lang="zh-TW" altLang="en-US" sz="1500" b="1" dirty="0">
                  <a:solidFill>
                    <a:srgbClr val="C00000"/>
                  </a:solidFill>
                  <a:latin typeface="微軟正黑體" panose="020B0604030504040204" pitchFamily="34" charset="-120"/>
                  <a:ea typeface="微軟正黑體" panose="020B0604030504040204" pitchFamily="34" charset="-120"/>
                </a:rPr>
                <a:t>行政院政府資料開放諮詢小組</a:t>
              </a:r>
              <a:endParaRPr lang="en-US" altLang="zh-TW" sz="1500" b="1" dirty="0">
                <a:solidFill>
                  <a:srgbClr val="C00000"/>
                </a:solidFill>
                <a:latin typeface="微軟正黑體" panose="020B0604030504040204" pitchFamily="34" charset="-120"/>
                <a:ea typeface="微軟正黑體" panose="020B0604030504040204" pitchFamily="34" charset="-120"/>
              </a:endParaRPr>
            </a:p>
          </p:txBody>
        </p:sp>
      </p:grpSp>
      <p:sp>
        <p:nvSpPr>
          <p:cNvPr id="50" name="矩形 49">
            <a:extLst>
              <a:ext uri="{FF2B5EF4-FFF2-40B4-BE49-F238E27FC236}">
                <a16:creationId xmlns:a16="http://schemas.microsoft.com/office/drawing/2014/main" xmlns="" id="{B6277183-9F92-C348-A7A2-07962D80EA65}"/>
              </a:ext>
            </a:extLst>
          </p:cNvPr>
          <p:cNvSpPr/>
          <p:nvPr/>
        </p:nvSpPr>
        <p:spPr>
          <a:xfrm>
            <a:off x="3917121" y="4968744"/>
            <a:ext cx="2743108" cy="356893"/>
          </a:xfrm>
          <a:prstGeom prst="rect">
            <a:avLst/>
          </a:prstGeom>
        </p:spPr>
        <p:txBody>
          <a:bodyPr wrap="square" anchor="ctr">
            <a:spAutoFit/>
          </a:bodyPr>
          <a:lstStyle/>
          <a:p>
            <a:pPr fontAlgn="base">
              <a:lnSpc>
                <a:spcPts val="2200"/>
              </a:lnSpc>
              <a:spcBef>
                <a:spcPct val="0"/>
              </a:spcBef>
              <a:spcAft>
                <a:spcPct val="0"/>
              </a:spcAft>
              <a:defRPr/>
            </a:pPr>
            <a:r>
              <a:rPr lang="zh-TW" altLang="en-US" b="1" dirty="0">
                <a:solidFill>
                  <a:schemeClr val="accent3">
                    <a:lumMod val="50000"/>
                  </a:schemeClr>
                </a:solidFill>
                <a:latin typeface="微軟正黑體" panose="020B0604030504040204" pitchFamily="34" charset="-120"/>
                <a:ea typeface="微軟正黑體" panose="020B0604030504040204" pitchFamily="34" charset="-120"/>
              </a:rPr>
              <a:t>釋出高應用價值資料集</a:t>
            </a:r>
          </a:p>
        </p:txBody>
      </p:sp>
    </p:spTree>
    <p:extLst>
      <p:ext uri="{BB962C8B-B14F-4D97-AF65-F5344CB8AC3E}">
        <p14:creationId xmlns:p14="http://schemas.microsoft.com/office/powerpoint/2010/main" val="12551204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a:graphicFrameLocks noGrp="1"/>
          </p:cNvGraphicFramePr>
          <p:nvPr>
            <p:extLst>
              <p:ext uri="{D42A27DB-BD31-4B8C-83A1-F6EECF244321}">
                <p14:modId xmlns:p14="http://schemas.microsoft.com/office/powerpoint/2010/main" val="3354572515"/>
              </p:ext>
            </p:extLst>
          </p:nvPr>
        </p:nvGraphicFramePr>
        <p:xfrm>
          <a:off x="336744" y="2590746"/>
          <a:ext cx="8568953" cy="3946038"/>
        </p:xfrm>
        <a:graphic>
          <a:graphicData uri="http://schemas.openxmlformats.org/drawingml/2006/table">
            <a:tbl>
              <a:tblPr>
                <a:tableStyleId>{BC89EF96-8CEA-46FF-86C4-4CE0E7609802}</a:tableStyleId>
              </a:tblPr>
              <a:tblGrid>
                <a:gridCol w="272228">
                  <a:extLst>
                    <a:ext uri="{9D8B030D-6E8A-4147-A177-3AD203B41FA5}">
                      <a16:colId xmlns:a16="http://schemas.microsoft.com/office/drawing/2014/main" xmlns="" val="20000"/>
                    </a:ext>
                  </a:extLst>
                </a:gridCol>
                <a:gridCol w="5776444">
                  <a:extLst>
                    <a:ext uri="{9D8B030D-6E8A-4147-A177-3AD203B41FA5}">
                      <a16:colId xmlns:a16="http://schemas.microsoft.com/office/drawing/2014/main" xmlns="" val="20001"/>
                    </a:ext>
                  </a:extLst>
                </a:gridCol>
                <a:gridCol w="2520281">
                  <a:extLst>
                    <a:ext uri="{9D8B030D-6E8A-4147-A177-3AD203B41FA5}">
                      <a16:colId xmlns:a16="http://schemas.microsoft.com/office/drawing/2014/main" xmlns="" val="20002"/>
                    </a:ext>
                  </a:extLst>
                </a:gridCol>
              </a:tblGrid>
              <a:tr h="453766">
                <a:tc>
                  <a:txBody>
                    <a:bodyPr/>
                    <a:lstStyle/>
                    <a:p>
                      <a:pPr algn="ctr" fontAlgn="ctr"/>
                      <a:r>
                        <a:rPr lang="zh-TW" altLang="en-US" sz="1400" b="1" u="none" strike="noStrike" dirty="0">
                          <a:solidFill>
                            <a:srgbClr val="FFFFFF"/>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序號</a:t>
                      </a:r>
                      <a:endParaRPr lang="zh-TW" altLang="en-US" sz="1400" b="1" i="0" u="none" strike="noStrike" dirty="0">
                        <a:solidFill>
                          <a:srgbClr val="FFFFFF"/>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400" b="1" u="none" strike="noStrike" dirty="0">
                          <a:solidFill>
                            <a:srgbClr val="FFFFFF"/>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公共政策網路參與平臺＜眾開講＞民眾建議</a:t>
                      </a:r>
                      <a:endParaRPr lang="zh-TW" altLang="en-US" sz="1400" b="1" i="0" u="none" strike="noStrike" dirty="0">
                        <a:solidFill>
                          <a:srgbClr val="FFFFFF"/>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400" b="1" i="0" u="none" strike="noStrike" dirty="0">
                          <a:solidFill>
                            <a:srgbClr val="FFFFFF"/>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本部擬辦方式</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xmlns="" val="10000"/>
                  </a:ext>
                </a:extLst>
              </a:tr>
              <a:tr h="594360">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1</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en-US" altLang="zh-TW" sz="1400" b="1" u="none" strike="noStrike" dirty="0">
                          <a:effectLst/>
                          <a:latin typeface="微軟正黑體" panose="020B0604030504040204" pitchFamily="34" charset="-120"/>
                          <a:ea typeface="微軟正黑體" panose="020B0604030504040204" pitchFamily="34" charset="-120"/>
                        </a:rPr>
                        <a:t>TP</a:t>
                      </a:r>
                      <a:r>
                        <a:rPr lang="zh-TW" altLang="en-US" sz="1400" b="1" u="none" strike="noStrike" dirty="0">
                          <a:effectLst/>
                          <a:latin typeface="微軟正黑體" panose="020B0604030504040204" pitchFamily="34" charset="-120"/>
                          <a:ea typeface="微軟正黑體" panose="020B0604030504040204" pitchFamily="34" charset="-120"/>
                        </a:rPr>
                        <a:t>：</a:t>
                      </a:r>
                      <a:r>
                        <a:rPr lang="en-US" altLang="zh-TW" sz="1400"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氣象局 </a:t>
                      </a:r>
                      <a:r>
                        <a:rPr lang="en-US" altLang="zh-TW" sz="1400" u="none" strike="noStrike" dirty="0">
                          <a:effectLst/>
                          <a:latin typeface="微軟正黑體" panose="020B0604030504040204" pitchFamily="34" charset="-120"/>
                          <a:ea typeface="微軟正黑體" panose="020B0604030504040204" pitchFamily="34" charset="-120"/>
                        </a:rPr>
                        <a:t>× </a:t>
                      </a:r>
                      <a:r>
                        <a:rPr lang="zh-TW" altLang="en-US" sz="1400" u="none" strike="noStrike" dirty="0">
                          <a:effectLst/>
                          <a:latin typeface="微軟正黑體" panose="020B0604030504040204" pitchFamily="34" charset="-120"/>
                          <a:ea typeface="微軟正黑體" panose="020B0604030504040204" pitchFamily="34" charset="-120"/>
                        </a:rPr>
                        <a:t>能源局 風能、太陽能預測平台上線</a:t>
                      </a:r>
                      <a:r>
                        <a:rPr lang="en-US" altLang="zh-TW" sz="1400" u="none" strike="noStrike" dirty="0">
                          <a:effectLst/>
                          <a:latin typeface="微軟正黑體" panose="020B0604030504040204" pitchFamily="34" charset="-120"/>
                          <a:ea typeface="微軟正黑體" panose="020B0604030504040204" pitchFamily="34" charset="-120"/>
                        </a:rPr>
                        <a:t>》</a:t>
                      </a:r>
                      <a:br>
                        <a:rPr lang="en-US" altLang="zh-TW" sz="1400" u="none" strike="noStrike" dirty="0">
                          <a:effectLst/>
                          <a:latin typeface="微軟正黑體" panose="020B0604030504040204" pitchFamily="34" charset="-120"/>
                          <a:ea typeface="微軟正黑體" panose="020B0604030504040204" pitchFamily="34" charset="-120"/>
                        </a:rPr>
                      </a:br>
                      <a:r>
                        <a:rPr lang="zh-TW" altLang="en-US" sz="1400" u="none" strike="noStrike" dirty="0">
                          <a:effectLst/>
                          <a:latin typeface="微軟正黑體" panose="020B0604030504040204" pitchFamily="34" charset="-120"/>
                          <a:ea typeface="微軟正黑體" panose="020B0604030504040204" pitchFamily="34" charset="-120"/>
                        </a:rPr>
                        <a:t>　　</a:t>
                      </a:r>
                      <a:r>
                        <a:rPr lang="en-US" altLang="zh-TW" sz="1400"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綠能不足大停電</a:t>
                      </a:r>
                      <a:r>
                        <a:rPr lang="en-US" altLang="zh-TW" sz="1400" u="none" strike="noStrike" dirty="0">
                          <a:effectLst/>
                          <a:latin typeface="微軟正黑體" panose="020B0604030504040204" pitchFamily="34" charset="-120"/>
                          <a:ea typeface="微軟正黑體" panose="020B0604030504040204" pitchFamily="34" charset="-120"/>
                        </a:rPr>
                        <a:t>? </a:t>
                      </a:r>
                      <a:r>
                        <a:rPr lang="zh-TW" altLang="en-US" sz="1400" u="none" strike="noStrike" dirty="0">
                          <a:effectLst/>
                          <a:latin typeface="微軟正黑體" panose="020B0604030504040204" pitchFamily="34" charset="-120"/>
                          <a:ea typeface="微軟正黑體" panose="020B0604030504040204" pitchFamily="34" charset="-120"/>
                        </a:rPr>
                        <a:t>台灣可以借鏡的四種 </a:t>
                      </a:r>
                      <a:r>
                        <a:rPr lang="en-US" altLang="zh-TW" sz="1400" u="none" strike="noStrike" dirty="0">
                          <a:effectLst/>
                          <a:latin typeface="微軟正黑體" panose="020B0604030504040204" pitchFamily="34" charset="-120"/>
                          <a:ea typeface="微軟正黑體" panose="020B0604030504040204" pitchFamily="34" charset="-120"/>
                        </a:rPr>
                        <a:t>AI </a:t>
                      </a:r>
                      <a:r>
                        <a:rPr lang="zh-TW" altLang="en-US" sz="1400" u="none" strike="noStrike" dirty="0">
                          <a:effectLst/>
                          <a:latin typeface="微軟正黑體" panose="020B0604030504040204" pitchFamily="34" charset="-120"/>
                          <a:ea typeface="微軟正黑體" panose="020B0604030504040204" pitchFamily="34" charset="-120"/>
                        </a:rPr>
                        <a:t>能源策略</a:t>
                      </a:r>
                      <a:r>
                        <a:rPr lang="en-US" altLang="zh-TW" sz="1400" u="none" strike="noStrike" dirty="0">
                          <a:effectLst/>
                          <a:latin typeface="微軟正黑體" panose="020B0604030504040204" pitchFamily="34" charset="-120"/>
                          <a:ea typeface="微軟正黑體" panose="020B0604030504040204" pitchFamily="34" charset="-120"/>
                        </a:rPr>
                        <a:t>》</a:t>
                      </a:r>
                      <a:br>
                        <a:rPr lang="en-US" altLang="zh-TW" sz="1400" u="none" strike="noStrike" dirty="0">
                          <a:effectLst/>
                          <a:latin typeface="微軟正黑體" panose="020B0604030504040204" pitchFamily="34" charset="-120"/>
                          <a:ea typeface="微軟正黑體" panose="020B0604030504040204" pitchFamily="34" charset="-120"/>
                        </a:rPr>
                      </a:br>
                      <a:r>
                        <a:rPr lang="zh-TW" altLang="en-US" sz="1400" u="none" strike="noStrike" dirty="0">
                          <a:effectLst/>
                          <a:latin typeface="微軟正黑體" panose="020B0604030504040204" pitchFamily="34" charset="-120"/>
                          <a:ea typeface="微軟正黑體" panose="020B0604030504040204" pitchFamily="34" charset="-120"/>
                        </a:rPr>
                        <a:t>隨著太陽能和風力等綠電佔比越來越高，代表對天氣和氣候的掌握度需要更高（包括歷來和即時資訊），建議整合中央氣象局的資料，例如風量、日照時數、雲量，以利預測和調度。</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屬</a:t>
                      </a:r>
                      <a:r>
                        <a:rPr lang="zh-TW" altLang="en-US" sz="1400" b="0" i="0" u="none" strike="noStrike" dirty="0">
                          <a:solidFill>
                            <a:srgbClr val="FF0000"/>
                          </a:solidFill>
                          <a:effectLst/>
                          <a:latin typeface="微軟正黑體" panose="020B0604030504040204" pitchFamily="34" charset="-120"/>
                          <a:ea typeface="微軟正黑體" panose="020B0604030504040204" pitchFamily="34" charset="-120"/>
                        </a:rPr>
                        <a:t>政策推動</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面建議，已轉知能源局參考。</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1"/>
                  </a:ext>
                </a:extLst>
              </a:tr>
              <a:tr h="606212">
                <a:tc>
                  <a:txBody>
                    <a:bodyPr/>
                    <a:lstStyle/>
                    <a:p>
                      <a:pPr algn="ctr" fontAlgn="ctr"/>
                      <a:r>
                        <a:rPr lang="en-US" altLang="zh-TW" sz="1600" u="none" strike="noStrike">
                          <a:effectLst/>
                          <a:latin typeface="微軟正黑體" panose="020B0604030504040204" pitchFamily="34" charset="-120"/>
                          <a:ea typeface="微軟正黑體" panose="020B0604030504040204" pitchFamily="34" charset="-120"/>
                        </a:rPr>
                        <a:t>2</a:t>
                      </a:r>
                      <a:endParaRPr lang="en-US" altLang="zh-TW" sz="1600" b="0" i="0" u="none" strike="noStrike">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en-US" altLang="zh-TW" sz="1400" b="1" u="none" strike="noStrike" dirty="0">
                          <a:effectLst/>
                          <a:latin typeface="微軟正黑體" panose="020B0604030504040204" pitchFamily="34" charset="-120"/>
                          <a:ea typeface="微軟正黑體" panose="020B0604030504040204" pitchFamily="34" charset="-120"/>
                        </a:rPr>
                        <a:t>TP</a:t>
                      </a:r>
                      <a:r>
                        <a:rPr lang="zh-TW" altLang="en-US" sz="1400" b="1" u="none" strike="noStrike" dirty="0">
                          <a:effectLst/>
                          <a:latin typeface="微軟正黑體" panose="020B0604030504040204" pitchFamily="34" charset="-120"/>
                          <a:ea typeface="微軟正黑體" panose="020B0604030504040204" pitchFamily="34" charset="-120"/>
                        </a:rPr>
                        <a:t>：</a:t>
                      </a:r>
                      <a:r>
                        <a:rPr lang="en-US" altLang="zh-TW" sz="1400" u="none" strike="noStrike" dirty="0">
                          <a:effectLst/>
                          <a:latin typeface="微軟正黑體" panose="020B0604030504040204" pitchFamily="34" charset="-120"/>
                          <a:ea typeface="微軟正黑體" panose="020B0604030504040204" pitchFamily="34" charset="-120"/>
                        </a:rPr>
                        <a:t>Apple</a:t>
                      </a:r>
                      <a:r>
                        <a:rPr lang="zh-TW" altLang="en-US" sz="1400" u="none" strike="noStrike" dirty="0">
                          <a:effectLst/>
                          <a:latin typeface="微軟正黑體" panose="020B0604030504040204" pitchFamily="34" charset="-120"/>
                          <a:ea typeface="微軟正黑體" panose="020B0604030504040204" pitchFamily="34" charset="-120"/>
                        </a:rPr>
                        <a:t>相當創新的推出「潔淨能源充電」模式，簡單來說讓 </a:t>
                      </a:r>
                      <a:r>
                        <a:rPr lang="en-US" altLang="zh-TW" sz="1400" u="none" strike="noStrike" dirty="0">
                          <a:effectLst/>
                          <a:latin typeface="微軟正黑體" panose="020B0604030504040204" pitchFamily="34" charset="-120"/>
                          <a:ea typeface="微軟正黑體" panose="020B0604030504040204" pitchFamily="34" charset="-120"/>
                        </a:rPr>
                        <a:t>iPhone </a:t>
                      </a:r>
                      <a:r>
                        <a:rPr lang="zh-TW" altLang="en-US" sz="1400" u="none" strike="noStrike" dirty="0">
                          <a:effectLst/>
                          <a:latin typeface="微軟正黑體" panose="020B0604030504040204" pitchFamily="34" charset="-120"/>
                          <a:ea typeface="微軟正黑體" panose="020B0604030504040204" pitchFamily="34" charset="-120"/>
                        </a:rPr>
                        <a:t>會在當地電網使用綠色能源時才充電，藉此減少碳排。</a:t>
                      </a:r>
                      <a:br>
                        <a:rPr lang="zh-TW" altLang="en-US" sz="1400" u="none" strike="noStrike" dirty="0">
                          <a:effectLst/>
                          <a:latin typeface="微軟正黑體" panose="020B0604030504040204" pitchFamily="34" charset="-120"/>
                          <a:ea typeface="微軟正黑體" panose="020B0604030504040204" pitchFamily="34" charset="-120"/>
                        </a:rPr>
                      </a:br>
                      <a:r>
                        <a:rPr lang="zh-TW" altLang="en-US" sz="1400" u="none" strike="noStrike" dirty="0">
                          <a:effectLst/>
                          <a:latin typeface="微軟正黑體" panose="020B0604030504040204" pitchFamily="34" charset="-120"/>
                          <a:ea typeface="微軟正黑體" panose="020B0604030504040204" pitchFamily="34" charset="-120"/>
                        </a:rPr>
                        <a:t>一直以來台電都會鼓勵用電大戶去分散電力使用，如果大量民眾用電也能導入這樣的機制，對於台灣整體電力負擔相信可以再帶來不少幫助。</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屬</a:t>
                      </a:r>
                      <a:r>
                        <a:rPr lang="zh-TW" altLang="en-US" sz="1400" b="0" i="0" u="none" strike="noStrike" dirty="0">
                          <a:solidFill>
                            <a:srgbClr val="FF0000"/>
                          </a:solidFill>
                          <a:effectLst/>
                          <a:latin typeface="微軟正黑體" panose="020B0604030504040204" pitchFamily="34" charset="-120"/>
                          <a:ea typeface="微軟正黑體" panose="020B0604030504040204" pitchFamily="34" charset="-120"/>
                        </a:rPr>
                        <a:t>政策推動</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面建議，已轉知能源局及台電公司參考。</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xmlns="" val="10002"/>
                  </a:ext>
                </a:extLst>
              </a:tr>
              <a:tr h="695732">
                <a:tc>
                  <a:txBody>
                    <a:bodyPr/>
                    <a:lstStyle/>
                    <a:p>
                      <a:pPr algn="ctr" fontAlgn="ctr"/>
                      <a:r>
                        <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rPr>
                        <a:t>3</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en-US" altLang="zh-TW" sz="1400" b="1" u="none" strike="noStrike" dirty="0">
                          <a:effectLst/>
                          <a:latin typeface="微軟正黑體" panose="020B0604030504040204" pitchFamily="34" charset="-120"/>
                          <a:ea typeface="微軟正黑體" panose="020B0604030504040204" pitchFamily="34" charset="-120"/>
                        </a:rPr>
                        <a:t>TP</a:t>
                      </a:r>
                      <a:r>
                        <a:rPr lang="zh-TW" altLang="en-US" sz="1400" b="1"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近年政府也在推動「智慧電表」和「儲能系統」，這兩塊相關的資料集可以考慮新增，也許較能加速推動或評估政策執行進度。</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相關資料待系統建置較為完備之後，將依循現有評估機制</a:t>
                      </a:r>
                      <a:r>
                        <a:rPr lang="zh-TW" altLang="en-US" sz="1400" b="0" i="0" u="none" strike="noStrike" dirty="0">
                          <a:solidFill>
                            <a:srgbClr val="FF0000"/>
                          </a:solidFill>
                          <a:effectLst/>
                          <a:latin typeface="微軟正黑體" panose="020B0604030504040204" pitchFamily="34" charset="-120"/>
                          <a:ea typeface="微軟正黑體" panose="020B0604030504040204" pitchFamily="34" charset="-120"/>
                        </a:rPr>
                        <a:t>陸續納入</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開放資料規劃範疇。</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0003"/>
                  </a:ext>
                </a:extLst>
              </a:tr>
              <a:tr h="792480">
                <a:tc>
                  <a:txBody>
                    <a:bodyPr/>
                    <a:lstStyle/>
                    <a:p>
                      <a:pPr algn="ctr" fontAlgn="ctr"/>
                      <a:r>
                        <a:rPr lang="en-US" altLang="zh-TW" sz="1600" u="none" strike="noStrike" dirty="0">
                          <a:effectLst/>
                          <a:latin typeface="微軟正黑體" panose="020B0604030504040204" pitchFamily="34" charset="-120"/>
                          <a:ea typeface="微軟正黑體" panose="020B0604030504040204" pitchFamily="34" charset="-120"/>
                        </a:rPr>
                        <a:t>4</a:t>
                      </a:r>
                      <a:endPar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algn="l" fontAlgn="ctr"/>
                      <a:r>
                        <a:rPr lang="en-US" altLang="zh-TW" sz="1400" b="1" u="none" strike="noStrike" dirty="0" err="1">
                          <a:effectLst/>
                          <a:latin typeface="微軟正黑體" panose="020B0604030504040204" pitchFamily="34" charset="-120"/>
                          <a:ea typeface="微軟正黑體" panose="020B0604030504040204" pitchFamily="34" charset="-120"/>
                        </a:rPr>
                        <a:t>Fintec</a:t>
                      </a:r>
                      <a:r>
                        <a:rPr lang="zh-TW" altLang="en-US" sz="1400" b="1"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建議比照「台灣電力公司</a:t>
                      </a:r>
                      <a:r>
                        <a:rPr lang="en-US" altLang="zh-TW" sz="1400" u="none" strike="noStrike" dirty="0">
                          <a:effectLst/>
                          <a:latin typeface="微軟正黑體" panose="020B0604030504040204" pitchFamily="34" charset="-120"/>
                          <a:ea typeface="微軟正黑體" panose="020B0604030504040204" pitchFamily="34" charset="-120"/>
                        </a:rPr>
                        <a:t>_</a:t>
                      </a:r>
                      <a:r>
                        <a:rPr lang="zh-TW" altLang="en-US" sz="1400" u="none" strike="noStrike" dirty="0">
                          <a:effectLst/>
                          <a:latin typeface="微軟正黑體" panose="020B0604030504040204" pitchFamily="34" charset="-120"/>
                          <a:ea typeface="微軟正黑體" panose="020B0604030504040204" pitchFamily="34" charset="-120"/>
                        </a:rPr>
                        <a:t>鄉鎮市</a:t>
                      </a:r>
                      <a:r>
                        <a:rPr lang="en-US" altLang="zh-TW" sz="1400"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郵遞區</a:t>
                      </a:r>
                      <a:r>
                        <a:rPr lang="en-US" altLang="zh-TW" sz="1400" u="none" strike="noStrike" dirty="0">
                          <a:effectLst/>
                          <a:latin typeface="微軟正黑體" panose="020B0604030504040204" pitchFamily="34" charset="-120"/>
                          <a:ea typeface="微軟正黑體" panose="020B0604030504040204" pitchFamily="34" charset="-120"/>
                        </a:rPr>
                        <a:t>)</a:t>
                      </a:r>
                      <a:r>
                        <a:rPr lang="zh-TW" altLang="en-US" sz="1400" u="none" strike="noStrike" dirty="0">
                          <a:effectLst/>
                          <a:latin typeface="微軟正黑體" panose="020B0604030504040204" pitchFamily="34" charset="-120"/>
                          <a:ea typeface="微軟正黑體" panose="020B0604030504040204" pitchFamily="34" charset="-120"/>
                        </a:rPr>
                        <a:t>別用電統計資料」之格式，於政府資料開放平臺提供「各村里住宅類表燈非營業用電統計資料集」，而非以現行台電公司自行於網站公告之各縣市村里售電資訊替代。</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tc>
                  <a:txBody>
                    <a:bodyPr/>
                    <a:lstStyle/>
                    <a:p>
                      <a:pPr algn="l" fontAlgn="ct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各縣市村里售電資訊，</a:t>
                      </a:r>
                      <a:r>
                        <a:rPr lang="zh-TW" altLang="en-US" sz="1400" b="0" i="0" u="none" strike="noStrike" dirty="0">
                          <a:solidFill>
                            <a:srgbClr val="FF0000"/>
                          </a:solidFill>
                          <a:effectLst/>
                          <a:latin typeface="微軟正黑體" panose="020B0604030504040204" pitchFamily="34" charset="-120"/>
                          <a:ea typeface="微軟正黑體" panose="020B0604030504040204" pitchFamily="34" charset="-120"/>
                        </a:rPr>
                        <a:t>已於政府資料開放平臺提供</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a:t>
                      </a: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各縣市</a:t>
                      </a: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a:t>
                      </a: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非營業用戶售電量」資料集，亦將納入「能源管理」主題中。</a:t>
                      </a:r>
                    </a:p>
                  </a:txBody>
                  <a:tcPr marL="7620" marR="7620" marT="762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xmlns="" val="10004"/>
                  </a:ext>
                </a:extLst>
              </a:tr>
            </a:tbl>
          </a:graphicData>
        </a:graphic>
      </p:graphicFrame>
      <p:sp>
        <p:nvSpPr>
          <p:cNvPr id="4" name="投影片編號版面配置區 3"/>
          <p:cNvSpPr>
            <a:spLocks noGrp="1"/>
          </p:cNvSpPr>
          <p:nvPr>
            <p:ph type="sldNum" sz="quarter" idx="4"/>
          </p:nvPr>
        </p:nvSpPr>
        <p:spPr/>
        <p:txBody>
          <a:bodyPr/>
          <a:lstStyle/>
          <a:p>
            <a:fld id="{FB38DC22-E2C8-4860-938B-CEF6F87D8911}" type="slidenum">
              <a:rPr lang="zh-TW" altLang="en-US" smtClean="0"/>
              <a:pPr/>
              <a:t>31</a:t>
            </a:fld>
            <a:endParaRPr lang="zh-TW" altLang="en-US" dirty="0"/>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852951"/>
            <a:ext cx="7057757" cy="895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文字方塊 2"/>
          <p:cNvSpPr txBox="1">
            <a:spLocks noChangeArrowheads="1"/>
          </p:cNvSpPr>
          <p:nvPr/>
        </p:nvSpPr>
        <p:spPr bwMode="auto">
          <a:xfrm>
            <a:off x="249575" y="1628800"/>
            <a:ext cx="85788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lnSpc>
                <a:spcPct val="150000"/>
              </a:lnSpc>
              <a:spcBef>
                <a:spcPct val="0"/>
              </a:spcBef>
              <a:buFont typeface="Wingdings" pitchFamily="2" charset="2"/>
              <a:buChar char="l"/>
            </a:pPr>
            <a:r>
              <a:rPr lang="zh-TW" altLang="en-US" sz="1600" b="1" dirty="0">
                <a:latin typeface="微軟正黑體" pitchFamily="34" charset="-120"/>
                <a:ea typeface="微軟正黑體" pitchFamily="34" charset="-120"/>
              </a:rPr>
              <a:t>數位部於</a:t>
            </a:r>
            <a:r>
              <a:rPr lang="en-US" altLang="zh-TW" sz="1600" b="1" dirty="0">
                <a:latin typeface="微軟正黑體" pitchFamily="34" charset="-120"/>
                <a:ea typeface="微軟正黑體" pitchFamily="34" charset="-120"/>
              </a:rPr>
              <a:t>111.10.17-111.11.07</a:t>
            </a:r>
            <a:r>
              <a:rPr lang="zh-TW" altLang="en-US" sz="1600" b="1" dirty="0">
                <a:latin typeface="微軟正黑體" pitchFamily="34" charset="-120"/>
                <a:ea typeface="微軟正黑體" pitchFamily="34" charset="-120"/>
              </a:rPr>
              <a:t>在眾開講平台徵詢各界建議。</a:t>
            </a:r>
            <a:endParaRPr lang="en-US" altLang="zh-TW" sz="1600" b="1" dirty="0">
              <a:latin typeface="微軟正黑體" pitchFamily="34" charset="-120"/>
              <a:ea typeface="微軟正黑體" pitchFamily="34" charset="-120"/>
            </a:endParaRPr>
          </a:p>
          <a:p>
            <a:pPr eaLnBrk="1" fontAlgn="t" hangingPunct="1">
              <a:lnSpc>
                <a:spcPct val="150000"/>
              </a:lnSpc>
              <a:spcBef>
                <a:spcPct val="0"/>
              </a:spcBef>
              <a:buFont typeface="Wingdings" pitchFamily="2" charset="2"/>
              <a:buChar char="l"/>
            </a:pP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能源管理</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主題共徵集到</a:t>
            </a:r>
            <a:r>
              <a:rPr lang="en-US" altLang="zh-TW" sz="1600" b="1" dirty="0">
                <a:solidFill>
                  <a:srgbClr val="FF0000"/>
                </a:solidFill>
                <a:latin typeface="微軟正黑體" pitchFamily="34" charset="-120"/>
                <a:ea typeface="微軟正黑體" pitchFamily="34" charset="-120"/>
              </a:rPr>
              <a:t>4</a:t>
            </a:r>
            <a:r>
              <a:rPr lang="zh-TW" altLang="en-US" sz="1600" b="1" dirty="0">
                <a:solidFill>
                  <a:srgbClr val="FF0000"/>
                </a:solidFill>
                <a:latin typeface="微軟正黑體" pitchFamily="34" charset="-120"/>
                <a:ea typeface="微軟正黑體" pitchFamily="34" charset="-120"/>
              </a:rPr>
              <a:t>項建議</a:t>
            </a:r>
            <a:r>
              <a:rPr lang="zh-TW" altLang="en-US" sz="1600" b="1" dirty="0">
                <a:latin typeface="微軟正黑體" pitchFamily="34" charset="-120"/>
                <a:ea typeface="微軟正黑體" pitchFamily="34" charset="-120"/>
              </a:rPr>
              <a:t>。</a:t>
            </a:r>
            <a:endParaRPr lang="en-US" altLang="zh-TW" sz="1600" b="1" dirty="0">
              <a:latin typeface="微軟正黑體" pitchFamily="34" charset="-120"/>
              <a:ea typeface="微軟正黑體" pitchFamily="34" charset="-120"/>
            </a:endParaRPr>
          </a:p>
        </p:txBody>
      </p:sp>
    </p:spTree>
    <p:extLst>
      <p:ext uri="{BB962C8B-B14F-4D97-AF65-F5344CB8AC3E}">
        <p14:creationId xmlns:p14="http://schemas.microsoft.com/office/powerpoint/2010/main" val="238184283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32</a:t>
            </a:fld>
            <a:endParaRPr lang="zh-TW" altLang="en-US" dirty="0"/>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084" y="856962"/>
            <a:ext cx="6651848" cy="84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文字方塊 2"/>
          <p:cNvSpPr txBox="1">
            <a:spLocks noChangeArrowheads="1"/>
          </p:cNvSpPr>
          <p:nvPr/>
        </p:nvSpPr>
        <p:spPr bwMode="auto">
          <a:xfrm>
            <a:off x="179512" y="2120301"/>
            <a:ext cx="885893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lnSpc>
                <a:spcPct val="150000"/>
              </a:lnSpc>
              <a:spcBef>
                <a:spcPct val="0"/>
              </a:spcBef>
              <a:buFont typeface="Wingdings" pitchFamily="2" charset="2"/>
              <a:buChar char="l"/>
            </a:pPr>
            <a:r>
              <a:rPr lang="zh-TW" altLang="en-US" sz="1600" b="1" dirty="0">
                <a:latin typeface="微軟正黑體" pitchFamily="34" charset="-120"/>
                <a:ea typeface="微軟正黑體" pitchFamily="34" charset="-120"/>
              </a:rPr>
              <a:t>資訊中心盤點現行已開放及已公開資料，同時進行初步子題分類，並於</a:t>
            </a:r>
            <a:r>
              <a:rPr lang="en-US" altLang="zh-TW" sz="1600" b="1" dirty="0">
                <a:latin typeface="微軟正黑體" pitchFamily="34" charset="-120"/>
                <a:ea typeface="微軟正黑體" pitchFamily="34" charset="-120"/>
              </a:rPr>
              <a:t>111.10.27</a:t>
            </a:r>
            <a:r>
              <a:rPr lang="zh-TW" altLang="en-US" sz="1600" b="1" dirty="0">
                <a:latin typeface="微軟正黑體" pitchFamily="34" charset="-120"/>
                <a:ea typeface="微軟正黑體" pitchFamily="34" charset="-120"/>
              </a:rPr>
              <a:t>函請相關單位協助確認盤點內容之妥適，及提供其他預計開放資料集。</a:t>
            </a:r>
            <a:endParaRPr lang="en-US" altLang="zh-TW" sz="1600" b="1" dirty="0">
              <a:latin typeface="微軟正黑體" pitchFamily="34" charset="-120"/>
              <a:ea typeface="微軟正黑體" pitchFamily="34" charset="-120"/>
            </a:endParaRPr>
          </a:p>
          <a:p>
            <a:pPr eaLnBrk="1" fontAlgn="t" hangingPunct="1">
              <a:lnSpc>
                <a:spcPct val="150000"/>
              </a:lnSpc>
              <a:spcBef>
                <a:spcPct val="0"/>
              </a:spcBef>
              <a:buFont typeface="Wingdings" pitchFamily="2" charset="2"/>
              <a:buChar char="l"/>
            </a:pPr>
            <a:r>
              <a:rPr lang="zh-TW" altLang="en-US" sz="1600" b="1" dirty="0">
                <a:latin typeface="微軟正黑體" pitchFamily="34" charset="-120"/>
                <a:ea typeface="微軟正黑體" pitchFamily="34" charset="-120"/>
              </a:rPr>
              <a:t>經相關單位確認共計</a:t>
            </a:r>
            <a:r>
              <a:rPr lang="en-US" altLang="zh-TW" sz="1600" b="1" dirty="0">
                <a:solidFill>
                  <a:srgbClr val="FF0000"/>
                </a:solidFill>
                <a:latin typeface="微軟正黑體" pitchFamily="34" charset="-120"/>
                <a:ea typeface="微軟正黑體" pitchFamily="34" charset="-120"/>
              </a:rPr>
              <a:t>222</a:t>
            </a:r>
            <a:r>
              <a:rPr lang="zh-TW" altLang="en-US" sz="1600" b="1" dirty="0">
                <a:solidFill>
                  <a:srgbClr val="FF0000"/>
                </a:solidFill>
                <a:latin typeface="微軟正黑體" pitchFamily="34" charset="-120"/>
                <a:ea typeface="微軟正黑體" pitchFamily="34" charset="-120"/>
              </a:rPr>
              <a:t>筆</a:t>
            </a:r>
            <a:r>
              <a:rPr lang="zh-TW" altLang="en-US" sz="1600" b="1" dirty="0">
                <a:latin typeface="微軟正黑體" pitchFamily="34" charset="-120"/>
                <a:ea typeface="微軟正黑體" pitchFamily="34" charset="-120"/>
              </a:rPr>
              <a:t>已開放資料可納入</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能源管理</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主題類別，詳細清單請參考</a:t>
            </a:r>
            <a:r>
              <a:rPr lang="zh-TW" altLang="en-US" sz="1600" b="1" dirty="0" smtClean="0">
                <a:solidFill>
                  <a:srgbClr val="FF0000"/>
                </a:solidFill>
                <a:latin typeface="微軟正黑體" pitchFamily="34" charset="-120"/>
                <a:ea typeface="微軟正黑體" pitchFamily="34" charset="-120"/>
              </a:rPr>
              <a:t>附件</a:t>
            </a:r>
            <a:r>
              <a:rPr lang="en-US" altLang="zh-TW" sz="1600" b="1" dirty="0" smtClean="0">
                <a:solidFill>
                  <a:srgbClr val="FF0000"/>
                </a:solidFill>
                <a:latin typeface="微軟正黑體" pitchFamily="34" charset="-120"/>
                <a:ea typeface="微軟正黑體" pitchFamily="34" charset="-120"/>
              </a:rPr>
              <a:t>6</a:t>
            </a:r>
            <a:r>
              <a:rPr lang="zh-TW" altLang="en-US" sz="1600" b="1" dirty="0" smtClean="0">
                <a:latin typeface="微軟正黑體" pitchFamily="34" charset="-120"/>
                <a:ea typeface="微軟正黑體" pitchFamily="34" charset="-120"/>
              </a:rPr>
              <a:t>。</a:t>
            </a:r>
            <a:endParaRPr lang="en-US" altLang="zh-TW" sz="1600" b="1" dirty="0">
              <a:latin typeface="微軟正黑體" pitchFamily="34" charset="-120"/>
              <a:ea typeface="微軟正黑體" pitchFamily="34" charset="-120"/>
            </a:endParaRPr>
          </a:p>
        </p:txBody>
      </p:sp>
      <p:sp>
        <p:nvSpPr>
          <p:cNvPr id="9" name="AutoShape 11"/>
          <p:cNvSpPr>
            <a:spLocks noChangeArrowheads="1"/>
          </p:cNvSpPr>
          <p:nvPr/>
        </p:nvSpPr>
        <p:spPr bwMode="auto">
          <a:xfrm>
            <a:off x="2375756" y="1628800"/>
            <a:ext cx="4536504"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本部</a:t>
            </a:r>
            <a:r>
              <a:rPr lang="zh-TW" altLang="en-US" sz="2400" b="1" dirty="0">
                <a:effectLst>
                  <a:outerShdw blurRad="38100" dist="38100" dir="2700000" algn="tl">
                    <a:srgbClr val="000000">
                      <a:alpha val="43137"/>
                    </a:srgbClr>
                  </a:outerShdw>
                </a:effectLst>
                <a:latin typeface="微軟正黑體" pitchFamily="34" charset="-120"/>
                <a:ea typeface="微軟正黑體" pitchFamily="34" charset="-120"/>
              </a:rPr>
              <a:t>已開放</a:t>
            </a:r>
            <a:r>
              <a:rPr lang="zh-TW" altLang="en-US" sz="2400" b="1" dirty="0">
                <a:latin typeface="微軟正黑體" pitchFamily="34" charset="-120"/>
                <a:ea typeface="微軟正黑體" pitchFamily="34" charset="-120"/>
              </a:rPr>
              <a:t>資料集評估</a:t>
            </a:r>
            <a:endParaRPr lang="en-US" altLang="zh-TW" sz="2400" b="1" dirty="0">
              <a:latin typeface="微軟正黑體" pitchFamily="34" charset="-120"/>
              <a:ea typeface="微軟正黑體" pitchFamily="34" charset="-120"/>
            </a:endParaRPr>
          </a:p>
        </p:txBody>
      </p:sp>
      <p:pic>
        <p:nvPicPr>
          <p:cNvPr id="717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205278"/>
            <a:ext cx="15795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0" name="表格 19"/>
          <p:cNvGraphicFramePr>
            <a:graphicFrameLocks noGrp="1"/>
          </p:cNvGraphicFramePr>
          <p:nvPr>
            <p:extLst>
              <p:ext uri="{D42A27DB-BD31-4B8C-83A1-F6EECF244321}">
                <p14:modId xmlns:p14="http://schemas.microsoft.com/office/powerpoint/2010/main" val="2460949459"/>
              </p:ext>
            </p:extLst>
          </p:nvPr>
        </p:nvGraphicFramePr>
        <p:xfrm>
          <a:off x="1579563" y="3501008"/>
          <a:ext cx="6808861" cy="3039394"/>
        </p:xfrm>
        <a:graphic>
          <a:graphicData uri="http://schemas.openxmlformats.org/drawingml/2006/table">
            <a:tbl>
              <a:tblPr>
                <a:tableStyleId>{5C22544A-7EE6-4342-B048-85BDC9FD1C3A}</a:tableStyleId>
              </a:tblPr>
              <a:tblGrid>
                <a:gridCol w="1120229">
                  <a:extLst>
                    <a:ext uri="{9D8B030D-6E8A-4147-A177-3AD203B41FA5}">
                      <a16:colId xmlns:a16="http://schemas.microsoft.com/office/drawing/2014/main" xmlns="" val="20000"/>
                    </a:ext>
                  </a:extLst>
                </a:gridCol>
                <a:gridCol w="3168352">
                  <a:extLst>
                    <a:ext uri="{9D8B030D-6E8A-4147-A177-3AD203B41FA5}">
                      <a16:colId xmlns:a16="http://schemas.microsoft.com/office/drawing/2014/main" xmlns="" val="20001"/>
                    </a:ext>
                  </a:extLst>
                </a:gridCol>
                <a:gridCol w="1482158">
                  <a:extLst>
                    <a:ext uri="{9D8B030D-6E8A-4147-A177-3AD203B41FA5}">
                      <a16:colId xmlns:a16="http://schemas.microsoft.com/office/drawing/2014/main" xmlns="" val="20002"/>
                    </a:ext>
                  </a:extLst>
                </a:gridCol>
                <a:gridCol w="1038122">
                  <a:extLst>
                    <a:ext uri="{9D8B030D-6E8A-4147-A177-3AD203B41FA5}">
                      <a16:colId xmlns:a16="http://schemas.microsoft.com/office/drawing/2014/main" xmlns="" val="20003"/>
                    </a:ext>
                  </a:extLst>
                </a:gridCol>
              </a:tblGrid>
              <a:tr h="360040">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子類別</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提供機關</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資料集筆數</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合計</a:t>
                      </a: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xmlns="" val="10000"/>
                  </a:ext>
                </a:extLst>
              </a:tr>
              <a:tr h="224046">
                <a:tc rowSpan="5">
                  <a:txBody>
                    <a:bodyPr/>
                    <a:lstStyle/>
                    <a:p>
                      <a:pPr algn="ctr" fontAlgn="ctr"/>
                      <a:r>
                        <a:rPr lang="zh-TW" altLang="en-US" sz="1600" b="1" u="none" strike="noStrike" dirty="0">
                          <a:effectLst/>
                          <a:latin typeface="微軟正黑體" panose="020B0604030504040204" pitchFamily="34" charset="-120"/>
                          <a:ea typeface="微軟正黑體" panose="020B0604030504040204" pitchFamily="34" charset="-120"/>
                        </a:rPr>
                        <a:t>能源資源</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marL="36000" algn="l" fontAlgn="ctr"/>
                      <a:r>
                        <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rPr>
                        <a:t>經濟部能源局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30</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rowSpan="5">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rPr>
                        <a:t>84</a:t>
                      </a:r>
                      <a:endParaRPr lang="zh-TW" altLang="en-US"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224046">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台灣電力股份有限公司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11</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02"/>
                  </a:ext>
                </a:extLst>
              </a:tr>
              <a:tr h="224046">
                <a:tc vMerge="1">
                  <a:txBody>
                    <a:bodyPr/>
                    <a:lstStyle/>
                    <a:p>
                      <a:endParaRPr lang="zh-TW" altLang="en-US"/>
                    </a:p>
                  </a:txBody>
                  <a:tcPr/>
                </a:tc>
                <a:tc>
                  <a:txBody>
                    <a:bodyPr/>
                    <a:lstStyle/>
                    <a:p>
                      <a:pPr marL="3600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台灣中油股份有限公司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29</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03"/>
                  </a:ext>
                </a:extLst>
              </a:tr>
              <a:tr h="224046">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經濟部礦務局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2</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04"/>
                  </a:ext>
                </a:extLst>
              </a:tr>
              <a:tr h="224046">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經濟部中央地質調查所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12</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05"/>
                  </a:ext>
                </a:extLst>
              </a:tr>
              <a:tr h="120771">
                <a:tc rowSpan="3">
                  <a:txBody>
                    <a:bodyPr/>
                    <a:lstStyle/>
                    <a:p>
                      <a:pPr algn="ctr" fontAlgn="ctr"/>
                      <a:r>
                        <a:rPr lang="zh-TW" altLang="en-US" sz="1600" b="1" u="none" strike="noStrike" dirty="0">
                          <a:effectLst/>
                          <a:latin typeface="微軟正黑體" panose="020B0604030504040204" pitchFamily="34" charset="-120"/>
                          <a:ea typeface="微軟正黑體" panose="020B0604030504040204" pitchFamily="34" charset="-120"/>
                        </a:rPr>
                        <a:t>電力供需</a:t>
                      </a:r>
                      <a:endParaRPr lang="zh-TW" altLang="en-US" sz="16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經濟部能源局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8</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rowSpan="3">
                  <a:txBody>
                    <a:bodyPr/>
                    <a:lstStyle/>
                    <a:p>
                      <a:pPr algn="ctr" fontAlgn="ctr"/>
                      <a:r>
                        <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rPr>
                        <a:t>93</a:t>
                      </a:r>
                      <a:endParaRPr lang="zh-TW" altLang="en-US"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extLst>
                  <a:ext uri="{0D108BD9-81ED-4DB2-BD59-A6C34878D82A}">
                    <a16:rowId xmlns:a16="http://schemas.microsoft.com/office/drawing/2014/main" xmlns="" val="10006"/>
                  </a:ext>
                </a:extLst>
              </a:tr>
              <a:tr h="130689">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台灣電力股份有限公司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83</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vMerge="1">
                  <a:txBody>
                    <a:bodyPr/>
                    <a:lstStyle/>
                    <a:p>
                      <a:endParaRPr lang="zh-TW" altLang="en-US"/>
                    </a:p>
                  </a:txBody>
                  <a:tcPr/>
                </a:tc>
                <a:extLst>
                  <a:ext uri="{0D108BD9-81ED-4DB2-BD59-A6C34878D82A}">
                    <a16:rowId xmlns:a16="http://schemas.microsoft.com/office/drawing/2014/main" xmlns="" val="10007"/>
                  </a:ext>
                </a:extLst>
              </a:tr>
              <a:tr h="120771">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台灣中油股份有限公司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2</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vMerge="1">
                  <a:txBody>
                    <a:bodyPr/>
                    <a:lstStyle/>
                    <a:p>
                      <a:endParaRPr lang="zh-TW" altLang="en-US"/>
                    </a:p>
                  </a:txBody>
                  <a:tcPr/>
                </a:tc>
                <a:extLst>
                  <a:ext uri="{0D108BD9-81ED-4DB2-BD59-A6C34878D82A}">
                    <a16:rowId xmlns:a16="http://schemas.microsoft.com/office/drawing/2014/main" xmlns="" val="10008"/>
                  </a:ext>
                </a:extLst>
              </a:tr>
              <a:tr h="224046">
                <a:tc rowSpan="4">
                  <a:txBody>
                    <a:bodyPr/>
                    <a:lstStyle/>
                    <a:p>
                      <a:pPr algn="ctr" fontAlgn="ctr"/>
                      <a:r>
                        <a:rPr lang="zh-TW" altLang="en-US" sz="1600" b="1" u="none" strike="noStrike" dirty="0">
                          <a:effectLst/>
                          <a:latin typeface="微軟正黑體" panose="020B0604030504040204" pitchFamily="34" charset="-120"/>
                          <a:ea typeface="微軟正黑體" panose="020B0604030504040204" pitchFamily="34" charset="-120"/>
                        </a:rPr>
                        <a:t>再生能源</a:t>
                      </a:r>
                      <a:endParaRPr lang="en-US" altLang="zh-TW" sz="1600" b="1" u="none" strike="noStrike" dirty="0">
                        <a:effectLst/>
                        <a:latin typeface="微軟正黑體" panose="020B0604030504040204" pitchFamily="34" charset="-120"/>
                        <a:ea typeface="微軟正黑體" panose="020B0604030504040204" pitchFamily="34" charset="-120"/>
                      </a:endParaRPr>
                    </a:p>
                    <a:p>
                      <a:pPr algn="ctr" fontAlgn="ctr"/>
                      <a:r>
                        <a:rPr lang="zh-TW" altLang="en-US" sz="1600" b="1" u="none" strike="noStrike" dirty="0">
                          <a:effectLst/>
                          <a:latin typeface="微軟正黑體" panose="020B0604030504040204" pitchFamily="34" charset="-120"/>
                          <a:ea typeface="微軟正黑體" panose="020B0604030504040204" pitchFamily="34" charset="-120"/>
                        </a:rPr>
                        <a:t>發展</a:t>
                      </a:r>
                      <a:endParaRPr lang="zh-TW" altLang="en-US" sz="16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經濟部能源局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16</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rowSpan="4">
                  <a:txBody>
                    <a:bodyPr/>
                    <a:lstStyle/>
                    <a:p>
                      <a:pPr algn="ctr" fontAlgn="ctr"/>
                      <a:r>
                        <a:rPr lang="en-US" altLang="zh-TW" sz="1600" b="0" i="0" u="none" strike="noStrike" dirty="0">
                          <a:solidFill>
                            <a:srgbClr val="000000"/>
                          </a:solidFill>
                          <a:effectLst/>
                          <a:latin typeface="微軟正黑體" panose="020B0604030504040204" pitchFamily="34" charset="-120"/>
                          <a:ea typeface="微軟正黑體" panose="020B0604030504040204" pitchFamily="34" charset="-120"/>
                        </a:rPr>
                        <a:t>45</a:t>
                      </a:r>
                      <a:endParaRPr lang="zh-TW" altLang="en-US" sz="16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9"/>
                  </a:ext>
                </a:extLst>
              </a:tr>
              <a:tr h="224046">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台灣電力股份有限公司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26</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10"/>
                  </a:ext>
                </a:extLst>
              </a:tr>
              <a:tr h="224046">
                <a:tc vMerge="1">
                  <a:txBody>
                    <a:bodyPr/>
                    <a:lstStyle/>
                    <a:p>
                      <a:endParaRPr lang="zh-TW" altLang="en-US"/>
                    </a:p>
                  </a:txBody>
                  <a:tcPr/>
                </a:tc>
                <a:tc>
                  <a:txBody>
                    <a:bodyPr/>
                    <a:lstStyle/>
                    <a:p>
                      <a:pPr marL="36000" algn="l" defTabSz="914400" rtl="0" eaLnBrk="1" fontAlgn="ctr" latinLnBrk="0" hangingPunct="1"/>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台灣中油股份有限公司</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1</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a:p>
                  </a:txBody>
                  <a:tcPr/>
                </a:tc>
                <a:extLst>
                  <a:ext uri="{0D108BD9-81ED-4DB2-BD59-A6C34878D82A}">
                    <a16:rowId xmlns:a16="http://schemas.microsoft.com/office/drawing/2014/main" xmlns="" val="10011"/>
                  </a:ext>
                </a:extLst>
              </a:tr>
              <a:tr h="224046">
                <a:tc vMerge="1">
                  <a:txBody>
                    <a:bodyPr/>
                    <a:lstStyle/>
                    <a:p>
                      <a:endParaRPr lang="zh-TW" altLang="en-US"/>
                    </a:p>
                  </a:txBody>
                  <a:tcPr/>
                </a:tc>
                <a:tc>
                  <a:txBody>
                    <a:bodyPr/>
                    <a:lstStyle/>
                    <a:p>
                      <a:pPr marL="36000" marR="0" indent="0" algn="l" defTabSz="914400" rtl="0" eaLnBrk="1" fontAlgn="ctr" latinLnBrk="0" hangingPunct="1">
                        <a:lnSpc>
                          <a:spcPct val="100000"/>
                        </a:lnSpc>
                        <a:spcBef>
                          <a:spcPts val="0"/>
                        </a:spcBef>
                        <a:spcAft>
                          <a:spcPts val="0"/>
                        </a:spcAft>
                        <a:buClrTx/>
                        <a:buSzTx/>
                        <a:buFontTx/>
                        <a:buNone/>
                        <a:tabLst/>
                        <a:defRPr/>
                      </a:pPr>
                      <a:r>
                        <a:rPr lang="zh-TW" altLang="en-US" sz="1400" b="0" i="0" u="none" strike="noStrike" kern="1200" dirty="0">
                          <a:solidFill>
                            <a:srgbClr val="000000"/>
                          </a:solidFill>
                          <a:effectLst/>
                          <a:latin typeface="微軟正黑體" panose="020B0604030504040204" pitchFamily="34" charset="-120"/>
                          <a:ea typeface="微軟正黑體" panose="020B0604030504040204" pitchFamily="34" charset="-120"/>
                          <a:cs typeface="+mn-cs"/>
                        </a:rPr>
                        <a:t>經濟部工業局</a:t>
                      </a: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400" b="0" i="0" u="none" strike="noStrike" dirty="0">
                          <a:solidFill>
                            <a:srgbClr val="000000"/>
                          </a:solidFill>
                          <a:effectLst/>
                          <a:latin typeface="微軟正黑體" panose="020B0604030504040204" pitchFamily="34" charset="-120"/>
                          <a:ea typeface="微軟正黑體" panose="020B0604030504040204" pitchFamily="34" charset="-120"/>
                        </a:rPr>
                        <a:t>2</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vMerge="1">
                  <a:txBody>
                    <a:bodyPr/>
                    <a:lstStyle/>
                    <a:p>
                      <a:endParaRPr lang="zh-TW" altLang="en-US" dirty="0"/>
                    </a:p>
                  </a:txBody>
                  <a:tcPr/>
                </a:tc>
                <a:extLst>
                  <a:ext uri="{0D108BD9-81ED-4DB2-BD59-A6C34878D82A}">
                    <a16:rowId xmlns:a16="http://schemas.microsoft.com/office/drawing/2014/main" xmlns="" val="10012"/>
                  </a:ext>
                </a:extLst>
              </a:tr>
            </a:tbl>
          </a:graphicData>
        </a:graphic>
      </p:graphicFrame>
    </p:spTree>
    <p:extLst>
      <p:ext uri="{BB962C8B-B14F-4D97-AF65-F5344CB8AC3E}">
        <p14:creationId xmlns:p14="http://schemas.microsoft.com/office/powerpoint/2010/main" val="22612081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33</a:t>
            </a:fld>
            <a:endParaRPr lang="zh-TW" altLang="en-US" dirty="0"/>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graphicFrame>
        <p:nvGraphicFramePr>
          <p:cNvPr id="3" name="表格 2"/>
          <p:cNvGraphicFramePr>
            <a:graphicFrameLocks noGrp="1"/>
          </p:cNvGraphicFramePr>
          <p:nvPr>
            <p:extLst>
              <p:ext uri="{D42A27DB-BD31-4B8C-83A1-F6EECF244321}">
                <p14:modId xmlns:p14="http://schemas.microsoft.com/office/powerpoint/2010/main" val="2777854438"/>
              </p:ext>
            </p:extLst>
          </p:nvPr>
        </p:nvGraphicFramePr>
        <p:xfrm>
          <a:off x="1403648" y="2996952"/>
          <a:ext cx="7344816" cy="3240000"/>
        </p:xfrm>
        <a:graphic>
          <a:graphicData uri="http://schemas.openxmlformats.org/drawingml/2006/table">
            <a:tbl>
              <a:tblPr>
                <a:tableStyleId>{5C22544A-7EE6-4342-B048-85BDC9FD1C3A}</a:tableStyleId>
              </a:tblPr>
              <a:tblGrid>
                <a:gridCol w="864096">
                  <a:extLst>
                    <a:ext uri="{9D8B030D-6E8A-4147-A177-3AD203B41FA5}">
                      <a16:colId xmlns:a16="http://schemas.microsoft.com/office/drawing/2014/main" xmlns="" val="20000"/>
                    </a:ext>
                  </a:extLst>
                </a:gridCol>
                <a:gridCol w="2088232">
                  <a:extLst>
                    <a:ext uri="{9D8B030D-6E8A-4147-A177-3AD203B41FA5}">
                      <a16:colId xmlns:a16="http://schemas.microsoft.com/office/drawing/2014/main" xmlns="" val="20001"/>
                    </a:ext>
                  </a:extLst>
                </a:gridCol>
                <a:gridCol w="2448272">
                  <a:extLst>
                    <a:ext uri="{9D8B030D-6E8A-4147-A177-3AD203B41FA5}">
                      <a16:colId xmlns:a16="http://schemas.microsoft.com/office/drawing/2014/main" xmlns="" val="20002"/>
                    </a:ext>
                  </a:extLst>
                </a:gridCol>
                <a:gridCol w="1080120">
                  <a:extLst>
                    <a:ext uri="{9D8B030D-6E8A-4147-A177-3AD203B41FA5}">
                      <a16:colId xmlns:a16="http://schemas.microsoft.com/office/drawing/2014/main" xmlns="" val="20003"/>
                    </a:ext>
                  </a:extLst>
                </a:gridCol>
                <a:gridCol w="864096">
                  <a:extLst>
                    <a:ext uri="{9D8B030D-6E8A-4147-A177-3AD203B41FA5}">
                      <a16:colId xmlns:a16="http://schemas.microsoft.com/office/drawing/2014/main" xmlns="" val="20004"/>
                    </a:ext>
                  </a:extLst>
                </a:gridCol>
              </a:tblGrid>
              <a:tr h="648000">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子類別</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提供機關</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資料集名稱</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預計開放時程</a:t>
                      </a:r>
                      <a:r>
                        <a:rPr lang="en-US" altLang="zh-TW"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年</a:t>
                      </a:r>
                      <a:r>
                        <a:rPr lang="en-US" altLang="zh-TW"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月</a:t>
                      </a:r>
                      <a:r>
                        <a:rPr lang="en-US" altLang="zh-TW"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a:t>
                      </a:r>
                      <a:endParaRPr lang="en-US" altLang="zh-TW"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r>
                        <a:rPr lang="zh-TW" altLang="en-US" sz="16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可提供檔案格式</a:t>
                      </a:r>
                      <a:endParaRPr lang="zh-TW" altLang="en-US" sz="16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7620" marR="7620" marT="7620" marB="0" anchor="ctr">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xmlns="" val="10000"/>
                  </a:ext>
                </a:extLst>
              </a:tr>
              <a:tr h="432000">
                <a:tc>
                  <a:txBody>
                    <a:bodyPr/>
                    <a:lstStyle/>
                    <a:p>
                      <a:pPr algn="ctr" fontAlgn="ctr"/>
                      <a:r>
                        <a:rPr lang="zh-TW" altLang="en-US" sz="1400" b="1" u="none" strike="noStrike" dirty="0">
                          <a:effectLst/>
                          <a:latin typeface="微軟正黑體" panose="020B0604030504040204" pitchFamily="34" charset="-120"/>
                          <a:ea typeface="微軟正黑體" panose="020B0604030504040204" pitchFamily="34" charset="-120"/>
                        </a:rPr>
                        <a:t>能源資源</a:t>
                      </a:r>
                      <a:endParaRPr lang="zh-TW" altLang="en-US" sz="14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經濟部能源局</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能源進口來源</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altLang="zh-TW" sz="1300" u="none" strike="noStrike" dirty="0">
                          <a:effectLst/>
                          <a:latin typeface="微軟正黑體" panose="020B0604030504040204" pitchFamily="34" charset="-120"/>
                          <a:ea typeface="微軟正黑體" panose="020B0604030504040204" pitchFamily="34" charset="-120"/>
                        </a:rPr>
                        <a:t>112/02</a:t>
                      </a:r>
                      <a:endParaRPr lang="en-US" altLang="zh-TW"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ctr" fontAlgn="ctr"/>
                      <a:r>
                        <a:rPr lang="en-US" sz="1300" u="none" strike="noStrike" dirty="0">
                          <a:effectLst/>
                          <a:latin typeface="微軟正黑體" panose="020B0604030504040204" pitchFamily="34" charset="-120"/>
                          <a:ea typeface="微軟正黑體" panose="020B0604030504040204" pitchFamily="34" charset="-120"/>
                        </a:rPr>
                        <a:t>CSV</a:t>
                      </a:r>
                      <a:endParaRPr lang="en-US"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1"/>
                  </a:ext>
                </a:extLst>
              </a:tr>
              <a:tr h="432000">
                <a:tc rowSpan="3">
                  <a:txBody>
                    <a:bodyPr/>
                    <a:lstStyle/>
                    <a:p>
                      <a:pPr algn="ctr" fontAlgn="ctr"/>
                      <a:r>
                        <a:rPr lang="zh-TW" altLang="en-US" sz="1400" b="1" u="none" strike="noStrike" dirty="0">
                          <a:effectLst/>
                          <a:latin typeface="微軟正黑體" panose="020B0604030504040204" pitchFamily="34" charset="-120"/>
                          <a:ea typeface="微軟正黑體" panose="020B0604030504040204" pitchFamily="34" charset="-120"/>
                        </a:rPr>
                        <a:t>電力供需</a:t>
                      </a:r>
                      <a:endParaRPr lang="zh-TW" altLang="en-US" sz="1400" b="1"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經濟部能源局</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發電業發電燃料投入統計</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300" u="none" strike="noStrike">
                          <a:effectLst/>
                          <a:latin typeface="微軟正黑體" panose="020B0604030504040204" pitchFamily="34" charset="-120"/>
                          <a:ea typeface="微軟正黑體" panose="020B0604030504040204" pitchFamily="34" charset="-120"/>
                        </a:rPr>
                        <a:t>112/02</a:t>
                      </a:r>
                      <a:endParaRPr lang="en-US" altLang="zh-TW" sz="1300" b="0" i="0" u="none" strike="noStrike">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sz="1300" u="none" strike="noStrike">
                          <a:effectLst/>
                          <a:latin typeface="微軟正黑體" panose="020B0604030504040204" pitchFamily="34" charset="-120"/>
                          <a:ea typeface="微軟正黑體" panose="020B0604030504040204" pitchFamily="34" charset="-120"/>
                        </a:rPr>
                        <a:t>CSV</a:t>
                      </a:r>
                      <a:endParaRPr lang="en-US" sz="1300" b="0" i="0" u="none" strike="noStrike">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extLst>
                  <a:ext uri="{0D108BD9-81ED-4DB2-BD59-A6C34878D82A}">
                    <a16:rowId xmlns:a16="http://schemas.microsoft.com/office/drawing/2014/main" xmlns="" val="10002"/>
                  </a:ext>
                </a:extLst>
              </a:tr>
              <a:tr h="432000">
                <a:tc vMerge="1">
                  <a:txBody>
                    <a:bodyPr/>
                    <a:lstStyle/>
                    <a:p>
                      <a:pPr algn="ctr" fontAlgn="ct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台灣電力股份有限公司</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今日即時用電資訊</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300" u="none" strike="noStrike" dirty="0">
                          <a:effectLst/>
                          <a:latin typeface="微軟正黑體" panose="020B0604030504040204" pitchFamily="34" charset="-120"/>
                          <a:ea typeface="微軟正黑體" panose="020B0604030504040204" pitchFamily="34" charset="-120"/>
                        </a:rPr>
                        <a:t>112/06</a:t>
                      </a:r>
                      <a:endParaRPr lang="en-US" altLang="zh-TW"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sz="1300" u="none" strike="noStrike" dirty="0">
                          <a:effectLst/>
                          <a:latin typeface="微軟正黑體" panose="020B0604030504040204" pitchFamily="34" charset="-120"/>
                          <a:ea typeface="微軟正黑體" panose="020B0604030504040204" pitchFamily="34" charset="-120"/>
                        </a:rPr>
                        <a:t>JSON</a:t>
                      </a:r>
                      <a:endParaRPr lang="en-US"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extLst>
                  <a:ext uri="{0D108BD9-81ED-4DB2-BD59-A6C34878D82A}">
                    <a16:rowId xmlns:a16="http://schemas.microsoft.com/office/drawing/2014/main" xmlns="" val="10003"/>
                  </a:ext>
                </a:extLst>
              </a:tr>
              <a:tr h="432000">
                <a:tc vMerge="1">
                  <a:txBody>
                    <a:bodyPr/>
                    <a:lstStyle/>
                    <a:p>
                      <a:pPr algn="ctr" fontAlgn="ct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台灣電力股份有限公司</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l" fontAlgn="ctr"/>
                      <a:r>
                        <a:rPr lang="zh-TW" altLang="en-US" sz="1400" u="none" strike="noStrike" dirty="0">
                          <a:effectLst/>
                          <a:latin typeface="微軟正黑體" panose="020B0604030504040204" pitchFamily="34" charset="-120"/>
                          <a:ea typeface="微軟正黑體" panose="020B0604030504040204" pitchFamily="34" charset="-120"/>
                        </a:rPr>
                        <a:t>今日即時用電資訊</a:t>
                      </a:r>
                      <a:r>
                        <a:rPr lang="en-US" altLang="zh-TW" sz="1400" u="none" strike="noStrike" dirty="0">
                          <a:effectLst/>
                          <a:latin typeface="微軟正黑體" panose="020B0604030504040204" pitchFamily="34" charset="-120"/>
                          <a:ea typeface="微軟正黑體" panose="020B0604030504040204" pitchFamily="34" charset="-120"/>
                        </a:rPr>
                        <a:t>_</a:t>
                      </a:r>
                      <a:r>
                        <a:rPr lang="zh-TW" altLang="en-US" sz="1400" u="none" strike="noStrike" dirty="0">
                          <a:effectLst/>
                          <a:latin typeface="微軟正黑體" panose="020B0604030504040204" pitchFamily="34" charset="-120"/>
                          <a:ea typeface="微軟正黑體" panose="020B0604030504040204" pitchFamily="34" charset="-120"/>
                        </a:rPr>
                        <a:t>區域別</a:t>
                      </a:r>
                      <a:endParaRPr lang="zh-TW" altLang="en-US" sz="14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altLang="zh-TW" sz="1300" u="none" strike="noStrike" dirty="0">
                          <a:effectLst/>
                          <a:latin typeface="微軟正黑體" panose="020B0604030504040204" pitchFamily="34" charset="-120"/>
                          <a:ea typeface="微軟正黑體" panose="020B0604030504040204" pitchFamily="34" charset="-120"/>
                        </a:rPr>
                        <a:t>112/06</a:t>
                      </a:r>
                      <a:endParaRPr lang="en-US" altLang="zh-TW"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tc>
                  <a:txBody>
                    <a:bodyPr/>
                    <a:lstStyle/>
                    <a:p>
                      <a:pPr algn="ctr" fontAlgn="ctr"/>
                      <a:r>
                        <a:rPr lang="en-US" sz="1300" u="none" strike="noStrike" dirty="0">
                          <a:effectLst/>
                          <a:latin typeface="微軟正黑體" panose="020B0604030504040204" pitchFamily="34" charset="-120"/>
                          <a:ea typeface="微軟正黑體" panose="020B0604030504040204" pitchFamily="34" charset="-120"/>
                        </a:rPr>
                        <a:t>CSV</a:t>
                      </a:r>
                      <a:endParaRPr lang="en-US"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rgbClr val="EDF2F9"/>
                    </a:solidFill>
                  </a:tcPr>
                </a:tc>
                <a:extLst>
                  <a:ext uri="{0D108BD9-81ED-4DB2-BD59-A6C34878D82A}">
                    <a16:rowId xmlns:a16="http://schemas.microsoft.com/office/drawing/2014/main" xmlns="" val="10004"/>
                  </a:ext>
                </a:extLst>
              </a:tr>
              <a:tr h="432000">
                <a:tc rowSpan="2">
                  <a:txBody>
                    <a:bodyPr/>
                    <a:lstStyle/>
                    <a:p>
                      <a:pPr algn="ctr" fontAlgn="ctr"/>
                      <a:r>
                        <a:rPr lang="zh-TW" altLang="en-US" sz="1400" b="1" u="none" strike="noStrike" dirty="0">
                          <a:effectLst/>
                          <a:latin typeface="微軟正黑體" panose="020B0604030504040204" pitchFamily="34" charset="-120"/>
                          <a:ea typeface="微軟正黑體" panose="020B0604030504040204" pitchFamily="34" charset="-120"/>
                        </a:rPr>
                        <a:t>再生能源發展</a:t>
                      </a:r>
                      <a:endParaRPr lang="zh-TW" altLang="en-US" sz="1400" b="1"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solidFill>
                            <a:schemeClr val="tx1"/>
                          </a:solidFill>
                          <a:effectLst/>
                          <a:latin typeface="微軟正黑體" panose="020B0604030504040204" pitchFamily="34" charset="-120"/>
                          <a:ea typeface="微軟正黑體" panose="020B0604030504040204" pitchFamily="34" charset="-120"/>
                        </a:rPr>
                        <a:t>經濟部標準檢驗局</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r>
                        <a:rPr lang="zh-TW" altLang="en-US" sz="1400" u="none" strike="noStrike" dirty="0">
                          <a:solidFill>
                            <a:schemeClr val="tx1"/>
                          </a:solidFill>
                          <a:effectLst/>
                          <a:latin typeface="微軟正黑體" panose="020B0604030504040204" pitchFamily="34" charset="-120"/>
                          <a:ea typeface="微軟正黑體" panose="020B0604030504040204" pitchFamily="34" charset="-120"/>
                        </a:rPr>
                        <a:t>再生能源憑證發放統計</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algn="ctr" defTabSz="914400" rtl="0" eaLnBrk="1" fontAlgn="ctr" latinLnBrk="0" hangingPunct="1"/>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112/12</a:t>
                      </a:r>
                      <a:endPar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1300" u="none" strike="noStrike" dirty="0">
                          <a:effectLst/>
                          <a:latin typeface="微軟正黑體" panose="020B0604030504040204" pitchFamily="34" charset="-120"/>
                          <a:ea typeface="微軟正黑體" panose="020B0604030504040204" pitchFamily="34" charset="-120"/>
                        </a:rPr>
                        <a:t>CSV</a:t>
                      </a:r>
                      <a:endParaRPr lang="en-US" altLang="zh-TW"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5"/>
                  </a:ext>
                </a:extLst>
              </a:tr>
              <a:tr h="432000">
                <a:tc vMerge="1">
                  <a:txBody>
                    <a:bodyPr/>
                    <a:lstStyle/>
                    <a:p>
                      <a:pPr algn="ctr" fontAlgn="ctr"/>
                      <a:endParaRPr lang="zh-TW" altLang="en-US" sz="1400" b="0" i="0" u="none" strike="noStrike" dirty="0">
                        <a:solidFill>
                          <a:srgbClr val="FF0000"/>
                        </a:solidFill>
                        <a:effectLst/>
                        <a:latin typeface="微軟正黑體" panose="020B0604030504040204" pitchFamily="34" charset="-120"/>
                        <a:ea typeface="微軟正黑體" panose="020B0604030504040204" pitchFamily="34" charset="-120"/>
                      </a:endParaRPr>
                    </a:p>
                  </a:txBody>
                  <a:tcPr marL="7620" marR="7620" marT="7620" marB="0" anchor="ctr">
                    <a:lnR w="12700" cap="flat" cmpd="sng" algn="ctr">
                      <a:solidFill>
                        <a:schemeClr val="accent1">
                          <a:lumMod val="20000"/>
                          <a:lumOff val="80000"/>
                        </a:schemeClr>
                      </a:solidFill>
                      <a:prstDash val="solid"/>
                      <a:round/>
                      <a:headEnd type="none" w="med" len="med"/>
                      <a:tailEnd type="none" w="med" len="med"/>
                    </a:lnR>
                    <a:solidFill>
                      <a:schemeClr val="accent1">
                        <a:lumMod val="20000"/>
                        <a:lumOff val="80000"/>
                      </a:schemeClr>
                    </a:solidFill>
                  </a:tcPr>
                </a:tc>
                <a:tc>
                  <a:txBody>
                    <a:bodyPr/>
                    <a:lstStyle/>
                    <a:p>
                      <a:pPr algn="l" fontAlgn="ctr"/>
                      <a:r>
                        <a:rPr lang="zh-TW" altLang="en-US" sz="1400" u="none" strike="noStrike" dirty="0">
                          <a:solidFill>
                            <a:schemeClr val="tx1"/>
                          </a:solidFill>
                          <a:effectLst/>
                          <a:latin typeface="微軟正黑體" panose="020B0604030504040204" pitchFamily="34" charset="-120"/>
                          <a:ea typeface="微軟正黑體" panose="020B0604030504040204" pitchFamily="34" charset="-120"/>
                        </a:rPr>
                        <a:t>經濟部標準檢驗局</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r>
                        <a:rPr lang="zh-TW" altLang="en-US" sz="1400" u="none" strike="noStrike" dirty="0">
                          <a:solidFill>
                            <a:schemeClr val="tx1"/>
                          </a:solidFill>
                          <a:effectLst/>
                          <a:latin typeface="微軟正黑體" panose="020B0604030504040204" pitchFamily="34" charset="-120"/>
                          <a:ea typeface="微軟正黑體" panose="020B0604030504040204" pitchFamily="34" charset="-120"/>
                        </a:rPr>
                        <a:t>綠色企業憑證申請及宣告統計</a:t>
                      </a:r>
                      <a:endParaRPr lang="zh-TW" altLang="en-US" sz="1400" b="0" i="0" u="none" strike="noStrike" dirty="0">
                        <a:solidFill>
                          <a:schemeClr val="tx1"/>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1300" u="none" strike="noStrike" kern="1200" dirty="0">
                          <a:solidFill>
                            <a:schemeClr val="dk1"/>
                          </a:solidFill>
                          <a:effectLst/>
                          <a:latin typeface="微軟正黑體" panose="020B0604030504040204" pitchFamily="34" charset="-120"/>
                          <a:ea typeface="微軟正黑體" panose="020B0604030504040204" pitchFamily="34" charset="-120"/>
                          <a:cs typeface="+mn-cs"/>
                        </a:rPr>
                        <a:t>112/12</a:t>
                      </a:r>
                      <a:endParaRPr lang="zh-TW" altLang="en-US" sz="1300" u="none" strike="noStrike" kern="1200" dirty="0">
                        <a:solidFill>
                          <a:schemeClr val="dk1"/>
                        </a:solidFill>
                        <a:effectLst/>
                        <a:latin typeface="微軟正黑體" panose="020B0604030504040204" pitchFamily="34" charset="-120"/>
                        <a:ea typeface="微軟正黑體" panose="020B0604030504040204" pitchFamily="34" charset="-120"/>
                        <a:cs typeface="+mn-cs"/>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zh-TW" sz="1300" u="none" strike="noStrike" dirty="0">
                          <a:effectLst/>
                          <a:latin typeface="微軟正黑體" panose="020B0604030504040204" pitchFamily="34" charset="-120"/>
                          <a:ea typeface="微軟正黑體" panose="020B0604030504040204" pitchFamily="34" charset="-120"/>
                        </a:rPr>
                        <a:t>CSV</a:t>
                      </a:r>
                      <a:endParaRPr lang="en-US" altLang="zh-TW" sz="13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7620" marR="7620" marT="7620"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0006"/>
                  </a:ext>
                </a:extLst>
              </a:tr>
            </a:tbl>
          </a:graphicData>
        </a:graphic>
      </p:graphicFrame>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8084" y="856962"/>
            <a:ext cx="6651848" cy="84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文字方塊 2"/>
          <p:cNvSpPr txBox="1">
            <a:spLocks noChangeArrowheads="1"/>
          </p:cNvSpPr>
          <p:nvPr/>
        </p:nvSpPr>
        <p:spPr bwMode="auto">
          <a:xfrm>
            <a:off x="249575" y="2186228"/>
            <a:ext cx="85788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eaLnBrk="1" fontAlgn="t" hangingPunct="1">
              <a:lnSpc>
                <a:spcPct val="150000"/>
              </a:lnSpc>
              <a:spcBef>
                <a:spcPct val="0"/>
              </a:spcBef>
              <a:buFont typeface="Wingdings" pitchFamily="2" charset="2"/>
              <a:buChar char="l"/>
            </a:pPr>
            <a:r>
              <a:rPr lang="zh-TW" altLang="en-US" sz="1600" b="1" dirty="0">
                <a:latin typeface="微軟正黑體" pitchFamily="34" charset="-120"/>
                <a:ea typeface="微軟正黑體" pitchFamily="34" charset="-120"/>
              </a:rPr>
              <a:t>經相關單位確認共計</a:t>
            </a:r>
            <a:r>
              <a:rPr lang="en-US" altLang="zh-TW" sz="1600" b="1" dirty="0">
                <a:solidFill>
                  <a:srgbClr val="FF0000"/>
                </a:solidFill>
                <a:latin typeface="微軟正黑體" pitchFamily="34" charset="-120"/>
                <a:ea typeface="微軟正黑體" pitchFamily="34" charset="-120"/>
              </a:rPr>
              <a:t>6</a:t>
            </a:r>
            <a:r>
              <a:rPr lang="zh-TW" altLang="en-US" sz="1600" b="1" dirty="0">
                <a:solidFill>
                  <a:srgbClr val="FF0000"/>
                </a:solidFill>
                <a:latin typeface="微軟正黑體" pitchFamily="34" charset="-120"/>
                <a:ea typeface="微軟正黑體" pitchFamily="34" charset="-120"/>
              </a:rPr>
              <a:t>筆</a:t>
            </a:r>
            <a:r>
              <a:rPr lang="zh-TW" altLang="en-US" sz="1600" b="1" dirty="0">
                <a:latin typeface="微軟正黑體" pitchFamily="34" charset="-120"/>
                <a:ea typeface="微軟正黑體" pitchFamily="34" charset="-120"/>
              </a:rPr>
              <a:t>預計開放資料可納入</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能源管理</a:t>
            </a:r>
            <a:r>
              <a:rPr lang="en-US" altLang="zh-TW" sz="1600" b="1" dirty="0">
                <a:latin typeface="微軟正黑體" pitchFamily="34" charset="-120"/>
                <a:ea typeface="微軟正黑體" pitchFamily="34" charset="-120"/>
              </a:rPr>
              <a:t>】</a:t>
            </a:r>
            <a:r>
              <a:rPr lang="zh-TW" altLang="en-US" sz="1600" b="1" dirty="0">
                <a:latin typeface="微軟正黑體" pitchFamily="34" charset="-120"/>
                <a:ea typeface="微軟正黑體" pitchFamily="34" charset="-120"/>
              </a:rPr>
              <a:t>主題類別。</a:t>
            </a:r>
            <a:endParaRPr lang="en-US" altLang="zh-TW" sz="1600" b="1" dirty="0">
              <a:latin typeface="微軟正黑體" pitchFamily="34" charset="-120"/>
              <a:ea typeface="微軟正黑體" pitchFamily="34" charset="-120"/>
            </a:endParaRPr>
          </a:p>
        </p:txBody>
      </p:sp>
      <p:sp>
        <p:nvSpPr>
          <p:cNvPr id="9" name="AutoShape 11"/>
          <p:cNvSpPr>
            <a:spLocks noChangeArrowheads="1"/>
          </p:cNvSpPr>
          <p:nvPr/>
        </p:nvSpPr>
        <p:spPr bwMode="auto">
          <a:xfrm>
            <a:off x="2369395" y="1681658"/>
            <a:ext cx="4536504"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本部</a:t>
            </a:r>
            <a:r>
              <a:rPr lang="zh-TW" altLang="en-US" sz="2400" b="1" dirty="0">
                <a:effectLst>
                  <a:outerShdw blurRad="38100" dist="38100" dir="2700000" algn="tl">
                    <a:srgbClr val="000000">
                      <a:alpha val="43137"/>
                    </a:srgbClr>
                  </a:outerShdw>
                </a:effectLst>
                <a:latin typeface="微軟正黑體" pitchFamily="34" charset="-120"/>
                <a:ea typeface="微軟正黑體" pitchFamily="34" charset="-120"/>
              </a:rPr>
              <a:t>預計開放</a:t>
            </a:r>
            <a:r>
              <a:rPr lang="zh-TW" altLang="en-US" sz="2400" b="1" dirty="0">
                <a:latin typeface="微軟正黑體" pitchFamily="34" charset="-120"/>
                <a:ea typeface="微軟正黑體" pitchFamily="34" charset="-120"/>
              </a:rPr>
              <a:t>資料集盤點及評估</a:t>
            </a:r>
            <a:endParaRPr lang="en-US" altLang="zh-TW" sz="2400" b="1" dirty="0">
              <a:latin typeface="微軟正黑體" pitchFamily="34" charset="-120"/>
              <a:ea typeface="微軟正黑體" pitchFamily="34" charset="-120"/>
            </a:endParaRPr>
          </a:p>
        </p:txBody>
      </p:sp>
      <p:pic>
        <p:nvPicPr>
          <p:cNvPr id="1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6" y="3861048"/>
            <a:ext cx="1579563" cy="139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53169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34</a:t>
            </a:fld>
            <a:endParaRPr lang="zh-TW" altLang="en-US" dirty="0"/>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pic>
        <p:nvPicPr>
          <p:cNvPr id="12"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614" t="37331"/>
          <a:stretch/>
        </p:blipFill>
        <p:spPr bwMode="auto">
          <a:xfrm>
            <a:off x="494440" y="1701585"/>
            <a:ext cx="8170890" cy="2317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8084" y="856962"/>
            <a:ext cx="6651848" cy="84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p:nvPr/>
        </p:nvSpPr>
        <p:spPr>
          <a:xfrm>
            <a:off x="1619672" y="2548278"/>
            <a:ext cx="2214564" cy="216024"/>
          </a:xfrm>
          <a:prstGeom prst="rect">
            <a:avLst/>
          </a:prstGeom>
          <a:noFill/>
          <a:ln w="12700">
            <a:solidFill>
              <a:srgbClr val="FFFF00"/>
            </a:solidFill>
          </a:ln>
          <a:effectLst>
            <a:glow rad="63500">
              <a:srgbClr val="FFFF00">
                <a:alpha val="40000"/>
              </a:srgb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5" name="群組 4"/>
          <p:cNvGrpSpPr/>
          <p:nvPr/>
        </p:nvGrpSpPr>
        <p:grpSpPr>
          <a:xfrm>
            <a:off x="299068" y="4352229"/>
            <a:ext cx="8540641" cy="1521534"/>
            <a:chOff x="299068" y="4156182"/>
            <a:chExt cx="8540641" cy="1521534"/>
          </a:xfrm>
        </p:grpSpPr>
        <p:sp>
          <p:nvSpPr>
            <p:cNvPr id="15" name="圓角矩形 14"/>
            <p:cNvSpPr/>
            <p:nvPr/>
          </p:nvSpPr>
          <p:spPr>
            <a:xfrm>
              <a:off x="743718" y="4381572"/>
              <a:ext cx="8074455" cy="1296144"/>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6" name="AutoShape 7"/>
            <p:cNvSpPr>
              <a:spLocks noChangeArrowheads="1"/>
            </p:cNvSpPr>
            <p:nvPr/>
          </p:nvSpPr>
          <p:spPr bwMode="auto">
            <a:xfrm>
              <a:off x="762936" y="4640555"/>
              <a:ext cx="8076773" cy="968661"/>
            </a:xfrm>
            <a:prstGeom prst="roundRect">
              <a:avLst>
                <a:gd name="adj" fmla="val 7542"/>
              </a:avLst>
            </a:prstGeom>
            <a:noFill/>
            <a:ln w="38100" algn="ctr">
              <a:noFill/>
              <a:round/>
              <a:headEnd/>
              <a:tailEnd/>
            </a:ln>
          </p:spPr>
          <p:txBody>
            <a:bodyPr tIns="0" bIns="0" anchor="ctr" anchorCtr="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資訊中心彙整「高應用價值資料集清冊」提報數位部</a:t>
              </a:r>
              <a:endParaRPr lang="en-US" altLang="zh-TW" sz="2000" b="1" dirty="0">
                <a:latin typeface="微軟正黑體" pitchFamily="34" charset="-120"/>
                <a:ea typeface="微軟正黑體" pitchFamily="34" charset="-120"/>
              </a:endParaRPr>
            </a:p>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請各機關協助確認已開放及預計開放資料集，可提供</a:t>
              </a:r>
              <a:r>
                <a:rPr lang="en-US" altLang="zh-TW" sz="2000" b="1" dirty="0">
                  <a:solidFill>
                    <a:srgbClr val="C00000"/>
                  </a:solidFill>
                  <a:latin typeface="微軟正黑體" pitchFamily="34" charset="-120"/>
                  <a:ea typeface="微軟正黑體" pitchFamily="34" charset="-120"/>
                </a:rPr>
                <a:t>API</a:t>
              </a:r>
              <a:r>
                <a:rPr lang="zh-TW" altLang="en-US" sz="2000" b="1" dirty="0">
                  <a:solidFill>
                    <a:srgbClr val="C00000"/>
                  </a:solidFill>
                  <a:latin typeface="微軟正黑體" pitchFamily="34" charset="-120"/>
                  <a:ea typeface="微軟正黑體" pitchFamily="34" charset="-120"/>
                </a:rPr>
                <a:t>格式</a:t>
              </a:r>
              <a:r>
                <a:rPr lang="zh-TW" altLang="en-US" sz="2000" b="1" dirty="0">
                  <a:latin typeface="微軟正黑體" pitchFamily="34" charset="-120"/>
                  <a:ea typeface="微軟正黑體" pitchFamily="34" charset="-120"/>
                </a:rPr>
                <a:t>之可行性及完成期程</a:t>
              </a:r>
              <a:endParaRPr kumimoji="0" lang="en-US" altLang="zh-TW" sz="2000" b="1" dirty="0">
                <a:latin typeface="微軟正黑體" pitchFamily="34" charset="-120"/>
                <a:ea typeface="微軟正黑體" pitchFamily="34" charset="-120"/>
              </a:endParaRPr>
            </a:p>
          </p:txBody>
        </p:sp>
        <p:sp>
          <p:nvSpPr>
            <p:cNvPr id="17" name="五邊形 16"/>
            <p:cNvSpPr/>
            <p:nvPr/>
          </p:nvSpPr>
          <p:spPr>
            <a:xfrm>
              <a:off x="299068" y="4156182"/>
              <a:ext cx="122706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zh-TW" altLang="en-US" sz="2200" b="1" dirty="0">
                  <a:latin typeface="微軟正黑體" panose="020B0604030504040204" pitchFamily="34" charset="-120"/>
                  <a:ea typeface="微軟正黑體" panose="020B0604030504040204" pitchFamily="34" charset="-120"/>
                </a:rPr>
                <a:t>配合事項</a:t>
              </a:r>
              <a:endParaRPr lang="en-US" altLang="zh-TW" sz="2200" b="1"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28119416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35</a:t>
            </a:fld>
            <a:endParaRPr lang="zh-TW" altLang="en-US" dirty="0"/>
          </a:p>
        </p:txBody>
      </p:sp>
      <p:grpSp>
        <p:nvGrpSpPr>
          <p:cNvPr id="5" name="群組 4">
            <a:extLst>
              <a:ext uri="{FF2B5EF4-FFF2-40B4-BE49-F238E27FC236}">
                <a16:creationId xmlns:a16="http://schemas.microsoft.com/office/drawing/2014/main" xmlns="" id="{9D366C3E-6CBE-4F2C-BCD7-483B92642F16}"/>
              </a:ext>
            </a:extLst>
          </p:cNvPr>
          <p:cNvGrpSpPr/>
          <p:nvPr/>
        </p:nvGrpSpPr>
        <p:grpSpPr>
          <a:xfrm>
            <a:off x="1543186" y="1567316"/>
            <a:ext cx="1568029" cy="1815551"/>
            <a:chOff x="1430616" y="1730280"/>
            <a:chExt cx="2090705" cy="2420733"/>
          </a:xfrm>
        </p:grpSpPr>
        <p:sp>
          <p:nvSpPr>
            <p:cNvPr id="6" name="矩形 5">
              <a:extLst>
                <a:ext uri="{FF2B5EF4-FFF2-40B4-BE49-F238E27FC236}">
                  <a16:creationId xmlns:a16="http://schemas.microsoft.com/office/drawing/2014/main" xmlns="" id="{EC6D5BB4-A392-4C31-BA38-10683DE26C11}"/>
                </a:ext>
              </a:extLst>
            </p:cNvPr>
            <p:cNvSpPr/>
            <p:nvPr/>
          </p:nvSpPr>
          <p:spPr>
            <a:xfrm>
              <a:off x="1430616" y="2897497"/>
              <a:ext cx="2090705" cy="492442"/>
            </a:xfrm>
            <a:prstGeom prst="rect">
              <a:avLst/>
            </a:prstGeom>
          </p:spPr>
          <p:txBody>
            <a:bodyPr wrap="square">
              <a:spAutoFit/>
            </a:bodyPr>
            <a:lstStyle/>
            <a:p>
              <a:pPr algn="ctr" fontAlgn="base">
                <a:spcBef>
                  <a:spcPct val="0"/>
                </a:spcBef>
                <a:spcAft>
                  <a:spcPct val="0"/>
                </a:spcAft>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災害防救</a:t>
              </a:r>
            </a:p>
          </p:txBody>
        </p:sp>
        <p:sp>
          <p:nvSpPr>
            <p:cNvPr id="7" name="矩形 6">
              <a:extLst>
                <a:ext uri="{FF2B5EF4-FFF2-40B4-BE49-F238E27FC236}">
                  <a16:creationId xmlns:a16="http://schemas.microsoft.com/office/drawing/2014/main" xmlns="" id="{C211414C-ADF8-4395-9458-2C46E8927450}"/>
                </a:ext>
              </a:extLst>
            </p:cNvPr>
            <p:cNvSpPr/>
            <p:nvPr/>
          </p:nvSpPr>
          <p:spPr>
            <a:xfrm>
              <a:off x="1782057" y="3289239"/>
              <a:ext cx="1460189" cy="861774"/>
            </a:xfrm>
            <a:prstGeom prst="rect">
              <a:avLst/>
            </a:prstGeom>
          </p:spPr>
          <p:txBody>
            <a:bodyPr wrap="square">
              <a:spAutoFit/>
            </a:bodyPr>
            <a:lstStyle/>
            <a:p>
              <a:r>
                <a:rPr lang="en-US" altLang="zh-TW" sz="1200" b="1" kern="150" dirty="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200" b="1" kern="150" dirty="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天然災害</a:t>
              </a:r>
            </a:p>
            <a:p>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動植物疫災</a:t>
              </a:r>
            </a:p>
            <a:p>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3.</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救災資源</a:t>
              </a:r>
              <a:endParaRPr lang="zh-TW" altLang="en-US" b="1"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grpSp>
          <p:nvGrpSpPr>
            <p:cNvPr id="8" name="群組 7">
              <a:extLst>
                <a:ext uri="{FF2B5EF4-FFF2-40B4-BE49-F238E27FC236}">
                  <a16:creationId xmlns:a16="http://schemas.microsoft.com/office/drawing/2014/main" xmlns="" id="{8A686306-5009-4C01-9C46-6D83DDE35152}"/>
                </a:ext>
              </a:extLst>
            </p:cNvPr>
            <p:cNvGrpSpPr/>
            <p:nvPr/>
          </p:nvGrpSpPr>
          <p:grpSpPr>
            <a:xfrm>
              <a:off x="1929357" y="1730280"/>
              <a:ext cx="1209446" cy="1154467"/>
              <a:chOff x="1929357" y="1730280"/>
              <a:chExt cx="1209446" cy="1154467"/>
            </a:xfrm>
          </p:grpSpPr>
          <p:sp>
            <p:nvSpPr>
              <p:cNvPr id="9" name="橢圓 8">
                <a:extLst>
                  <a:ext uri="{FF2B5EF4-FFF2-40B4-BE49-F238E27FC236}">
                    <a16:creationId xmlns:a16="http://schemas.microsoft.com/office/drawing/2014/main" xmlns="" id="{849BC18F-1378-44E9-BBFC-A47987EC6593}"/>
                  </a:ext>
                </a:extLst>
              </p:cNvPr>
              <p:cNvSpPr/>
              <p:nvPr/>
            </p:nvSpPr>
            <p:spPr>
              <a:xfrm rot="5400000">
                <a:off x="1956846" y="1702791"/>
                <a:ext cx="1154467" cy="1209446"/>
              </a:xfrm>
              <a:prstGeom prst="ellipse">
                <a:avLst/>
              </a:prstGeom>
              <a:solidFill>
                <a:srgbClr val="FA8E8E"/>
              </a:solidFill>
              <a:ln>
                <a:noFill/>
              </a:ln>
              <a:effectLst>
                <a:outerShdw blurRad="57150" dist="19050" dir="5400000" algn="ctr" rotWithShape="0">
                  <a:srgbClr val="000000">
                    <a:alpha val="63000"/>
                  </a:srgbClr>
                </a:outerShdw>
              </a:effectLst>
            </p:spPr>
          </p:sp>
          <p:pic>
            <p:nvPicPr>
              <p:cNvPr id="10" name="圖片 9">
                <a:extLst>
                  <a:ext uri="{FF2B5EF4-FFF2-40B4-BE49-F238E27FC236}">
                    <a16:creationId xmlns:a16="http://schemas.microsoft.com/office/drawing/2014/main" xmlns="" id="{27100E8D-417E-4D71-B000-408D40A12891}"/>
                  </a:ext>
                </a:extLst>
              </p:cNvPr>
              <p:cNvPicPr>
                <a:picLocks noChangeAspect="1"/>
              </p:cNvPicPr>
              <p:nvPr/>
            </p:nvPicPr>
            <p:blipFill>
              <a:blip r:embed="rId2"/>
              <a:stretch>
                <a:fillRect/>
              </a:stretch>
            </p:blipFill>
            <p:spPr>
              <a:xfrm>
                <a:off x="2073869" y="1922109"/>
                <a:ext cx="891286" cy="859225"/>
              </a:xfrm>
              <a:prstGeom prst="rect">
                <a:avLst/>
              </a:prstGeom>
            </p:spPr>
          </p:pic>
        </p:grpSp>
      </p:grpSp>
      <p:grpSp>
        <p:nvGrpSpPr>
          <p:cNvPr id="11" name="群組 10">
            <a:extLst>
              <a:ext uri="{FF2B5EF4-FFF2-40B4-BE49-F238E27FC236}">
                <a16:creationId xmlns:a16="http://schemas.microsoft.com/office/drawing/2014/main" xmlns="" id="{3FEF4088-EC84-458F-8639-FAE4B6411C8E}"/>
              </a:ext>
            </a:extLst>
          </p:cNvPr>
          <p:cNvGrpSpPr/>
          <p:nvPr/>
        </p:nvGrpSpPr>
        <p:grpSpPr>
          <a:xfrm>
            <a:off x="4572000" y="1589999"/>
            <a:ext cx="1638101" cy="1853276"/>
            <a:chOff x="4882708" y="2985863"/>
            <a:chExt cx="2184134" cy="2471036"/>
          </a:xfrm>
        </p:grpSpPr>
        <p:sp>
          <p:nvSpPr>
            <p:cNvPr id="12" name="橢圓 11">
              <a:extLst>
                <a:ext uri="{FF2B5EF4-FFF2-40B4-BE49-F238E27FC236}">
                  <a16:creationId xmlns:a16="http://schemas.microsoft.com/office/drawing/2014/main" xmlns="" id="{FF73BD24-EDE5-4409-A2C3-DFFF43460644}"/>
                </a:ext>
              </a:extLst>
            </p:cNvPr>
            <p:cNvSpPr/>
            <p:nvPr/>
          </p:nvSpPr>
          <p:spPr>
            <a:xfrm rot="5400000">
              <a:off x="5392869" y="2958374"/>
              <a:ext cx="1154467" cy="1209446"/>
            </a:xfrm>
            <a:prstGeom prst="ellipse">
              <a:avLst/>
            </a:prstGeom>
            <a:solidFill>
              <a:srgbClr val="36AFCE">
                <a:lumMod val="75000"/>
              </a:srgbClr>
            </a:solidFill>
            <a:ln>
              <a:noFill/>
            </a:ln>
            <a:effectLst>
              <a:outerShdw blurRad="57150" dist="19050" dir="5400000" algn="ctr" rotWithShape="0">
                <a:srgbClr val="000000">
                  <a:alpha val="63000"/>
                </a:srgbClr>
              </a:outerShdw>
            </a:effectLst>
          </p:spPr>
        </p:sp>
        <p:sp>
          <p:nvSpPr>
            <p:cNvPr id="13" name="矩形 12">
              <a:extLst>
                <a:ext uri="{FF2B5EF4-FFF2-40B4-BE49-F238E27FC236}">
                  <a16:creationId xmlns:a16="http://schemas.microsoft.com/office/drawing/2014/main" xmlns="" id="{207FC23A-4DB9-4436-8675-10DE42A8485F}"/>
                </a:ext>
              </a:extLst>
            </p:cNvPr>
            <p:cNvSpPr/>
            <p:nvPr/>
          </p:nvSpPr>
          <p:spPr>
            <a:xfrm>
              <a:off x="4882708" y="4199682"/>
              <a:ext cx="2184134" cy="492443"/>
            </a:xfrm>
            <a:prstGeom prst="rect">
              <a:avLst/>
            </a:prstGeom>
          </p:spPr>
          <p:txBody>
            <a:bodyPr wrap="square">
              <a:spAutoFit/>
            </a:bodyPr>
            <a:lstStyle/>
            <a:p>
              <a:pPr algn="ctr">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健康醫療</a:t>
              </a:r>
              <a:endParaRPr lang="en-US" altLang="zh-TW"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4" name="矩形 13">
              <a:extLst>
                <a:ext uri="{FF2B5EF4-FFF2-40B4-BE49-F238E27FC236}">
                  <a16:creationId xmlns:a16="http://schemas.microsoft.com/office/drawing/2014/main" xmlns="" id="{49B053F1-F855-404F-B8A5-609C5ABEFB90}"/>
                </a:ext>
              </a:extLst>
            </p:cNvPr>
            <p:cNvSpPr/>
            <p:nvPr/>
          </p:nvSpPr>
          <p:spPr>
            <a:xfrm>
              <a:off x="5283566" y="4595124"/>
              <a:ext cx="1473366" cy="861775"/>
            </a:xfrm>
            <a:prstGeom prst="rect">
              <a:avLst/>
            </a:prstGeom>
          </p:spPr>
          <p:txBody>
            <a:bodyPr wrap="square">
              <a:spAutoFit/>
            </a:bodyPr>
            <a:lstStyle/>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傳染病防治</a:t>
              </a: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食藥管理</a:t>
              </a: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3.</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國民健康</a:t>
              </a:r>
            </a:p>
          </p:txBody>
        </p:sp>
        <p:pic>
          <p:nvPicPr>
            <p:cNvPr id="15" name="圖片 14">
              <a:extLst>
                <a:ext uri="{FF2B5EF4-FFF2-40B4-BE49-F238E27FC236}">
                  <a16:creationId xmlns:a16="http://schemas.microsoft.com/office/drawing/2014/main" xmlns="" id="{2E146A03-37E9-4541-8F35-49110B929CCB}"/>
                </a:ext>
              </a:extLst>
            </p:cNvPr>
            <p:cNvPicPr>
              <a:picLocks noChangeAspect="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Effect>
                        <a14:colorTemperature colorTemp="7200"/>
                      </a14:imgEffect>
                    </a14:imgLayer>
                  </a14:imgProps>
                </a:ext>
                <a:ext uri="{28A0092B-C50C-407E-A947-70E740481C1C}">
                  <a14:useLocalDpi xmlns:a14="http://schemas.microsoft.com/office/drawing/2010/main" val="0"/>
                </a:ext>
              </a:extLst>
            </a:blip>
            <a:stretch>
              <a:fillRect/>
            </a:stretch>
          </p:blipFill>
          <p:spPr>
            <a:xfrm>
              <a:off x="5465526" y="3084747"/>
              <a:ext cx="1009150" cy="873787"/>
            </a:xfrm>
            <a:prstGeom prst="rect">
              <a:avLst/>
            </a:prstGeom>
          </p:spPr>
        </p:pic>
      </p:grpSp>
      <p:grpSp>
        <p:nvGrpSpPr>
          <p:cNvPr id="16" name="群組 15">
            <a:extLst>
              <a:ext uri="{FF2B5EF4-FFF2-40B4-BE49-F238E27FC236}">
                <a16:creationId xmlns:a16="http://schemas.microsoft.com/office/drawing/2014/main" xmlns="" id="{D4E101A1-16AB-4A8B-B2C9-9C4A21C811D4}"/>
              </a:ext>
            </a:extLst>
          </p:cNvPr>
          <p:cNvGrpSpPr/>
          <p:nvPr/>
        </p:nvGrpSpPr>
        <p:grpSpPr>
          <a:xfrm>
            <a:off x="2987824" y="1558514"/>
            <a:ext cx="1600898" cy="1865488"/>
            <a:chOff x="3289291" y="2692162"/>
            <a:chExt cx="2134530" cy="2487318"/>
          </a:xfrm>
        </p:grpSpPr>
        <p:sp>
          <p:nvSpPr>
            <p:cNvPr id="17" name="橢圓 16">
              <a:extLst>
                <a:ext uri="{FF2B5EF4-FFF2-40B4-BE49-F238E27FC236}">
                  <a16:creationId xmlns:a16="http://schemas.microsoft.com/office/drawing/2014/main" xmlns="" id="{600BC009-92E5-4CDF-A8BC-A3243EA4BCF7}"/>
                </a:ext>
              </a:extLst>
            </p:cNvPr>
            <p:cNvSpPr/>
            <p:nvPr/>
          </p:nvSpPr>
          <p:spPr>
            <a:xfrm rot="5400000">
              <a:off x="3802408" y="2664673"/>
              <a:ext cx="1154467" cy="1209446"/>
            </a:xfrm>
            <a:prstGeom prst="ellipse">
              <a:avLst/>
            </a:prstGeom>
            <a:solidFill>
              <a:srgbClr val="F19D19"/>
            </a:solidFill>
            <a:ln>
              <a:noFill/>
            </a:ln>
            <a:effectLst>
              <a:outerShdw blurRad="57150" dist="19050" dir="5400000" algn="ctr" rotWithShape="0">
                <a:srgbClr val="000000">
                  <a:alpha val="63000"/>
                </a:srgbClr>
              </a:outerShdw>
            </a:effectLst>
          </p:spPr>
        </p:sp>
        <p:sp>
          <p:nvSpPr>
            <p:cNvPr id="18" name="矩形 17">
              <a:extLst>
                <a:ext uri="{FF2B5EF4-FFF2-40B4-BE49-F238E27FC236}">
                  <a16:creationId xmlns:a16="http://schemas.microsoft.com/office/drawing/2014/main" xmlns="" id="{8705B06E-CADE-42E4-BCE6-09D157FCE825}"/>
                </a:ext>
              </a:extLst>
            </p:cNvPr>
            <p:cNvSpPr/>
            <p:nvPr/>
          </p:nvSpPr>
          <p:spPr>
            <a:xfrm>
              <a:off x="3289291" y="3908495"/>
              <a:ext cx="2134530" cy="492442"/>
            </a:xfrm>
            <a:prstGeom prst="rect">
              <a:avLst/>
            </a:prstGeom>
          </p:spPr>
          <p:txBody>
            <a:bodyPr wrap="square">
              <a:spAutoFit/>
            </a:bodyPr>
            <a:lstStyle/>
            <a:p>
              <a:pPr algn="ctr">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交通運輸</a:t>
              </a:r>
              <a:endParaRPr lang="en-US" altLang="zh-TW"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19" name="矩形 18">
              <a:extLst>
                <a:ext uri="{FF2B5EF4-FFF2-40B4-BE49-F238E27FC236}">
                  <a16:creationId xmlns:a16="http://schemas.microsoft.com/office/drawing/2014/main" xmlns="" id="{AB515682-8E6B-4B78-8072-313B213EFBFD}"/>
                </a:ext>
              </a:extLst>
            </p:cNvPr>
            <p:cNvSpPr/>
            <p:nvPr/>
          </p:nvSpPr>
          <p:spPr>
            <a:xfrm>
              <a:off x="3653143" y="4317705"/>
              <a:ext cx="1707199" cy="861775"/>
            </a:xfrm>
            <a:prstGeom prst="rect">
              <a:avLst/>
            </a:prstGeom>
          </p:spPr>
          <p:txBody>
            <a:bodyPr wrap="square">
              <a:spAutoFit/>
            </a:bodyPr>
            <a:lstStyle/>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公共運輸動態</a:t>
              </a:r>
            </a:p>
            <a:p>
              <a:pPr>
                <a:defRPr/>
              </a:pPr>
              <a:r>
                <a:rPr lang="en-US" altLang="zh-TW" sz="1200" b="1" kern="150" dirty="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en-US" sz="1200" b="1" kern="150" dirty="0">
                  <a:solidFill>
                    <a:srgbClr val="C00000"/>
                  </a:solidFill>
                  <a:latin typeface="微軟正黑體" panose="020B0604030504040204" pitchFamily="34" charset="-120"/>
                  <a:ea typeface="微軟正黑體" panose="020B0604030504040204" pitchFamily="34" charset="-120"/>
                  <a:cs typeface="Times New Roman" panose="02020603050405020304" pitchFamily="18" charset="0"/>
                </a:rPr>
                <a:t>低碳交通</a:t>
              </a: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3.</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交通安全</a:t>
              </a:r>
              <a:endParaRPr lang="zh-TW" altLang="en-US" b="1" kern="0"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pic>
          <p:nvPicPr>
            <p:cNvPr id="20" name="圖片 19">
              <a:extLst>
                <a:ext uri="{FF2B5EF4-FFF2-40B4-BE49-F238E27FC236}">
                  <a16:creationId xmlns:a16="http://schemas.microsoft.com/office/drawing/2014/main" xmlns="" id="{F4D73CB6-5373-4403-A138-B352D0765CE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6107" y="2959084"/>
              <a:ext cx="641419" cy="641419"/>
            </a:xfrm>
            <a:prstGeom prst="rect">
              <a:avLst/>
            </a:prstGeom>
          </p:spPr>
        </p:pic>
      </p:grpSp>
      <p:grpSp>
        <p:nvGrpSpPr>
          <p:cNvPr id="21" name="群組 20">
            <a:extLst>
              <a:ext uri="{FF2B5EF4-FFF2-40B4-BE49-F238E27FC236}">
                <a16:creationId xmlns:a16="http://schemas.microsoft.com/office/drawing/2014/main" xmlns="" id="{9B2FEB9B-D3B2-42E9-9804-AF4A1C77CA7B}"/>
              </a:ext>
            </a:extLst>
          </p:cNvPr>
          <p:cNvGrpSpPr/>
          <p:nvPr/>
        </p:nvGrpSpPr>
        <p:grpSpPr>
          <a:xfrm>
            <a:off x="6084168" y="1574753"/>
            <a:ext cx="1578803" cy="1838037"/>
            <a:chOff x="8021737" y="1950455"/>
            <a:chExt cx="2105071" cy="2450716"/>
          </a:xfrm>
        </p:grpSpPr>
        <p:sp>
          <p:nvSpPr>
            <p:cNvPr id="22" name="橢圓 21">
              <a:extLst>
                <a:ext uri="{FF2B5EF4-FFF2-40B4-BE49-F238E27FC236}">
                  <a16:creationId xmlns:a16="http://schemas.microsoft.com/office/drawing/2014/main" xmlns="" id="{D8AFED9C-B46C-46B0-971D-D1CCB95DCA63}"/>
                </a:ext>
              </a:extLst>
            </p:cNvPr>
            <p:cNvSpPr/>
            <p:nvPr/>
          </p:nvSpPr>
          <p:spPr>
            <a:xfrm rot="5400000">
              <a:off x="8413739" y="1922966"/>
              <a:ext cx="1154467" cy="1209446"/>
            </a:xfrm>
            <a:prstGeom prst="ellipse">
              <a:avLst/>
            </a:prstGeom>
            <a:solidFill>
              <a:srgbClr val="1D6FA9">
                <a:lumMod val="20000"/>
                <a:lumOff val="80000"/>
              </a:srgbClr>
            </a:solidFill>
            <a:ln>
              <a:noFill/>
            </a:ln>
            <a:effectLst>
              <a:outerShdw blurRad="57150" dist="19050" dir="5400000" algn="ctr" rotWithShape="0">
                <a:srgbClr val="000000">
                  <a:alpha val="63000"/>
                </a:srgbClr>
              </a:outerShdw>
            </a:effectLst>
          </p:spPr>
        </p:sp>
        <p:pic>
          <p:nvPicPr>
            <p:cNvPr id="23" name="圖片 22">
              <a:extLst>
                <a:ext uri="{FF2B5EF4-FFF2-40B4-BE49-F238E27FC236}">
                  <a16:creationId xmlns:a16="http://schemas.microsoft.com/office/drawing/2014/main" xmlns="" id="{3AF8E632-1AF7-43BC-8394-D4403FBCE6C4}"/>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foregroundMark x1="42800" y1="50571" x2="42800" y2="50571"/>
                          <a14:foregroundMark x1="43600" y1="54286" x2="43600" y2="54286"/>
                          <a14:foregroundMark x1="45000" y1="47429" x2="45000" y2="47429"/>
                          <a14:foregroundMark x1="46800" y1="41143" x2="46800" y2="41143"/>
                          <a14:foregroundMark x1="49800" y1="37429" x2="49800" y2="37429"/>
                          <a14:foregroundMark x1="57000" y1="47429" x2="57000" y2="47429"/>
                          <a14:foregroundMark x1="58200" y1="47429" x2="58200" y2="47429"/>
                          <a14:foregroundMark x1="58200" y1="52571" x2="58200" y2="52571"/>
                          <a14:foregroundMark x1="56400" y1="60000" x2="56400" y2="60000"/>
                          <a14:foregroundMark x1="46400" y1="61429" x2="46400" y2="61429"/>
                        </a14:backgroundRemoval>
                      </a14:imgEffect>
                    </a14:imgLayer>
                  </a14:imgProps>
                </a:ext>
                <a:ext uri="{28A0092B-C50C-407E-A947-70E740481C1C}">
                  <a14:useLocalDpi xmlns:a14="http://schemas.microsoft.com/office/drawing/2010/main" val="0"/>
                </a:ext>
              </a:extLst>
            </a:blip>
            <a:stretch>
              <a:fillRect/>
            </a:stretch>
          </p:blipFill>
          <p:spPr>
            <a:xfrm>
              <a:off x="8353322" y="2092649"/>
              <a:ext cx="1346219" cy="942353"/>
            </a:xfrm>
            <a:prstGeom prst="rect">
              <a:avLst/>
            </a:prstGeom>
          </p:spPr>
        </p:pic>
        <p:sp>
          <p:nvSpPr>
            <p:cNvPr id="24" name="矩形 23">
              <a:extLst>
                <a:ext uri="{FF2B5EF4-FFF2-40B4-BE49-F238E27FC236}">
                  <a16:creationId xmlns:a16="http://schemas.microsoft.com/office/drawing/2014/main" xmlns="" id="{5DBB42B0-715B-41AD-A39E-7905EA7F6788}"/>
                </a:ext>
              </a:extLst>
            </p:cNvPr>
            <p:cNvSpPr/>
            <p:nvPr/>
          </p:nvSpPr>
          <p:spPr>
            <a:xfrm>
              <a:off x="8021737" y="3136582"/>
              <a:ext cx="2105071" cy="492443"/>
            </a:xfrm>
            <a:prstGeom prst="rect">
              <a:avLst/>
            </a:prstGeom>
          </p:spPr>
          <p:txBody>
            <a:bodyPr wrap="square">
              <a:spAutoFit/>
            </a:bodyPr>
            <a:lstStyle/>
            <a:p>
              <a:pPr algn="ctr">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能源管理</a:t>
              </a:r>
              <a:endParaRPr lang="en-US" altLang="zh-TW"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sp>
          <p:nvSpPr>
            <p:cNvPr id="25" name="矩形 24">
              <a:extLst>
                <a:ext uri="{FF2B5EF4-FFF2-40B4-BE49-F238E27FC236}">
                  <a16:creationId xmlns:a16="http://schemas.microsoft.com/office/drawing/2014/main" xmlns="" id="{EAE5BBFC-0327-45FF-A581-A2B3F019FD34}"/>
                </a:ext>
              </a:extLst>
            </p:cNvPr>
            <p:cNvSpPr/>
            <p:nvPr/>
          </p:nvSpPr>
          <p:spPr>
            <a:xfrm>
              <a:off x="8426730" y="3539396"/>
              <a:ext cx="1634775" cy="861775"/>
            </a:xfrm>
            <a:prstGeom prst="rect">
              <a:avLst/>
            </a:prstGeom>
          </p:spPr>
          <p:txBody>
            <a:bodyPr wrap="square">
              <a:spAutoFit/>
            </a:bodyPr>
            <a:lstStyle/>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1</a:t>
              </a:r>
              <a:r>
                <a:rPr lang="en-US" altLang="zh-TW"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能源資源</a:t>
              </a:r>
            </a:p>
            <a:p>
              <a:pPr>
                <a:defRPr/>
              </a:pPr>
              <a:r>
                <a:rPr lang="en-US" altLang="zh-TW"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en-US"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電力供需</a:t>
              </a:r>
              <a:endParaRPr lang="en-US" altLang="zh-TW"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endParaRP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3</a:t>
              </a:r>
              <a:r>
                <a:rPr lang="en-US" altLang="zh-TW"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a:t>
              </a:r>
              <a:r>
                <a:rPr lang="zh-TW" altLang="en-US" sz="1200" b="1" kern="150" dirty="0" smtClean="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再生能源發展</a:t>
              </a:r>
              <a:endPar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endParaRPr>
            </a:p>
          </p:txBody>
        </p:sp>
      </p:grpSp>
      <p:grpSp>
        <p:nvGrpSpPr>
          <p:cNvPr id="26" name="群組 25">
            <a:extLst>
              <a:ext uri="{FF2B5EF4-FFF2-40B4-BE49-F238E27FC236}">
                <a16:creationId xmlns:a16="http://schemas.microsoft.com/office/drawing/2014/main" xmlns="" id="{C238187C-12BB-4F19-8029-90355962537F}"/>
              </a:ext>
            </a:extLst>
          </p:cNvPr>
          <p:cNvGrpSpPr/>
          <p:nvPr/>
        </p:nvGrpSpPr>
        <p:grpSpPr>
          <a:xfrm>
            <a:off x="52833" y="1556487"/>
            <a:ext cx="1568029" cy="1821702"/>
            <a:chOff x="2004431" y="2470315"/>
            <a:chExt cx="1568029" cy="1821702"/>
          </a:xfrm>
        </p:grpSpPr>
        <p:grpSp>
          <p:nvGrpSpPr>
            <p:cNvPr id="27" name="群組 26">
              <a:extLst>
                <a:ext uri="{FF2B5EF4-FFF2-40B4-BE49-F238E27FC236}">
                  <a16:creationId xmlns:a16="http://schemas.microsoft.com/office/drawing/2014/main" xmlns="" id="{C2BE2F12-F129-4E65-9A85-BF09E36EF6E6}"/>
                </a:ext>
              </a:extLst>
            </p:cNvPr>
            <p:cNvGrpSpPr/>
            <p:nvPr/>
          </p:nvGrpSpPr>
          <p:grpSpPr>
            <a:xfrm>
              <a:off x="2004431" y="2470315"/>
              <a:ext cx="1568029" cy="1821702"/>
              <a:chOff x="1524174" y="1730280"/>
              <a:chExt cx="2090705" cy="2428936"/>
            </a:xfrm>
          </p:grpSpPr>
          <p:sp>
            <p:nvSpPr>
              <p:cNvPr id="29" name="矩形 28">
                <a:extLst>
                  <a:ext uri="{FF2B5EF4-FFF2-40B4-BE49-F238E27FC236}">
                    <a16:creationId xmlns:a16="http://schemas.microsoft.com/office/drawing/2014/main" xmlns="" id="{FECC8988-1895-4136-ADB9-F7820C7757F0}"/>
                  </a:ext>
                </a:extLst>
              </p:cNvPr>
              <p:cNvSpPr/>
              <p:nvPr/>
            </p:nvSpPr>
            <p:spPr>
              <a:xfrm>
                <a:off x="1524174" y="2916972"/>
                <a:ext cx="2090705" cy="492443"/>
              </a:xfrm>
              <a:prstGeom prst="rect">
                <a:avLst/>
              </a:prstGeom>
            </p:spPr>
            <p:txBody>
              <a:bodyPr wrap="square">
                <a:spAutoFit/>
              </a:bodyPr>
              <a:lstStyle/>
              <a:p>
                <a:pPr algn="ctr" fontAlgn="base">
                  <a:spcBef>
                    <a:spcPct val="0"/>
                  </a:spcBef>
                  <a:spcAft>
                    <a:spcPct val="0"/>
                  </a:spcAft>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氣候環境</a:t>
                </a:r>
              </a:p>
            </p:txBody>
          </p:sp>
          <p:sp>
            <p:nvSpPr>
              <p:cNvPr id="30" name="矩形 29">
                <a:extLst>
                  <a:ext uri="{FF2B5EF4-FFF2-40B4-BE49-F238E27FC236}">
                    <a16:creationId xmlns:a16="http://schemas.microsoft.com/office/drawing/2014/main" xmlns="" id="{27692151-E911-4707-8AD1-F672D70F455C}"/>
                  </a:ext>
                </a:extLst>
              </p:cNvPr>
              <p:cNvSpPr/>
              <p:nvPr/>
            </p:nvSpPr>
            <p:spPr>
              <a:xfrm>
                <a:off x="1864477" y="3297441"/>
                <a:ext cx="1690538" cy="861775"/>
              </a:xfrm>
              <a:prstGeom prst="rect">
                <a:avLst/>
              </a:prstGeom>
            </p:spPr>
            <p:txBody>
              <a:bodyPr wrap="square">
                <a:spAutoFit/>
              </a:bodyPr>
              <a:lstStyle/>
              <a:p>
                <a:r>
                  <a:rPr lang="en-US" altLang="zh-TW" sz="1200" b="1" dirty="0">
                    <a:solidFill>
                      <a:prstClr val="black">
                        <a:lumMod val="65000"/>
                        <a:lumOff val="35000"/>
                      </a:prstClr>
                    </a:solidFill>
                    <a:latin typeface="微軟正黑體" panose="020B0604030504040204" pitchFamily="34" charset="-120"/>
                    <a:ea typeface="微軟正黑體" panose="020B0604030504040204" pitchFamily="34" charset="-120"/>
                  </a:rPr>
                  <a:t>1.</a:t>
                </a:r>
                <a:r>
                  <a:rPr lang="zh-TW" altLang="en-US" sz="1200" b="1" dirty="0">
                    <a:solidFill>
                      <a:prstClr val="black">
                        <a:lumMod val="65000"/>
                        <a:lumOff val="35000"/>
                      </a:prstClr>
                    </a:solidFill>
                    <a:latin typeface="微軟正黑體" panose="020B0604030504040204" pitchFamily="34" charset="-120"/>
                    <a:ea typeface="微軟正黑體" panose="020B0604030504040204" pitchFamily="34" charset="-120"/>
                  </a:rPr>
                  <a:t>天氣</a:t>
                </a:r>
              </a:p>
              <a:p>
                <a:r>
                  <a:rPr lang="en-US" altLang="zh-TW" sz="1200" b="1" dirty="0">
                    <a:solidFill>
                      <a:prstClr val="black">
                        <a:lumMod val="65000"/>
                        <a:lumOff val="35000"/>
                      </a:prstClr>
                    </a:solidFill>
                    <a:latin typeface="微軟正黑體" panose="020B0604030504040204" pitchFamily="34" charset="-120"/>
                    <a:ea typeface="微軟正黑體" panose="020B0604030504040204" pitchFamily="34" charset="-120"/>
                  </a:rPr>
                  <a:t>2.</a:t>
                </a:r>
                <a:r>
                  <a:rPr lang="zh-TW" altLang="en-US" sz="1200" b="1" dirty="0">
                    <a:solidFill>
                      <a:prstClr val="black">
                        <a:lumMod val="65000"/>
                        <a:lumOff val="35000"/>
                      </a:prstClr>
                    </a:solidFill>
                    <a:latin typeface="微軟正黑體" panose="020B0604030504040204" pitchFamily="34" charset="-120"/>
                    <a:ea typeface="微軟正黑體" panose="020B0604030504040204" pitchFamily="34" charset="-120"/>
                  </a:rPr>
                  <a:t>溫室氣體排放</a:t>
                </a:r>
              </a:p>
              <a:p>
                <a:r>
                  <a:rPr lang="en-US" altLang="zh-TW" sz="1200" b="1" dirty="0">
                    <a:solidFill>
                      <a:prstClr val="black">
                        <a:lumMod val="65000"/>
                        <a:lumOff val="35000"/>
                      </a:prstClr>
                    </a:solidFill>
                    <a:latin typeface="微軟正黑體" panose="020B0604030504040204" pitchFamily="34" charset="-120"/>
                    <a:ea typeface="微軟正黑體" panose="020B0604030504040204" pitchFamily="34" charset="-120"/>
                  </a:rPr>
                  <a:t>3.</a:t>
                </a:r>
                <a:r>
                  <a:rPr lang="zh-TW" altLang="en-US" sz="1200" b="1" dirty="0">
                    <a:solidFill>
                      <a:prstClr val="black">
                        <a:lumMod val="65000"/>
                        <a:lumOff val="35000"/>
                      </a:prstClr>
                    </a:solidFill>
                    <a:latin typeface="微軟正黑體" panose="020B0604030504040204" pitchFamily="34" charset="-120"/>
                    <a:ea typeface="微軟正黑體" panose="020B0604030504040204" pitchFamily="34" charset="-120"/>
                  </a:rPr>
                  <a:t>大氣觀測</a:t>
                </a:r>
              </a:p>
            </p:txBody>
          </p:sp>
          <p:sp>
            <p:nvSpPr>
              <p:cNvPr id="31" name="橢圓 30">
                <a:extLst>
                  <a:ext uri="{FF2B5EF4-FFF2-40B4-BE49-F238E27FC236}">
                    <a16:creationId xmlns:a16="http://schemas.microsoft.com/office/drawing/2014/main" xmlns="" id="{90553D00-1644-45CB-83AB-F04FCCFFDAE6}"/>
                  </a:ext>
                </a:extLst>
              </p:cNvPr>
              <p:cNvSpPr/>
              <p:nvPr/>
            </p:nvSpPr>
            <p:spPr>
              <a:xfrm rot="5400000">
                <a:off x="1956846" y="1702791"/>
                <a:ext cx="1154467" cy="1209446"/>
              </a:xfrm>
              <a:prstGeom prst="ellipse">
                <a:avLst/>
              </a:prstGeom>
              <a:solidFill>
                <a:srgbClr val="CC6600"/>
              </a:solidFill>
              <a:ln>
                <a:noFill/>
              </a:ln>
              <a:effectLst>
                <a:outerShdw blurRad="57150" dist="19050" dir="5400000" algn="ctr" rotWithShape="0">
                  <a:srgbClr val="000000">
                    <a:alpha val="63000"/>
                  </a:srgbClr>
                </a:outerShdw>
              </a:effectLst>
            </p:spPr>
          </p:sp>
        </p:grpSp>
        <p:pic>
          <p:nvPicPr>
            <p:cNvPr id="28" name="圖片 27">
              <a:extLst>
                <a:ext uri="{FF2B5EF4-FFF2-40B4-BE49-F238E27FC236}">
                  <a16:creationId xmlns:a16="http://schemas.microsoft.com/office/drawing/2014/main" xmlns="" id="{D821C976-BF4C-4C0C-8AF4-95A8DFA4E09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58039" y="2595268"/>
              <a:ext cx="614678" cy="601232"/>
            </a:xfrm>
            <a:prstGeom prst="rect">
              <a:avLst/>
            </a:prstGeom>
          </p:spPr>
        </p:pic>
      </p:grpSp>
      <p:grpSp>
        <p:nvGrpSpPr>
          <p:cNvPr id="32" name="群組 31">
            <a:extLst>
              <a:ext uri="{FF2B5EF4-FFF2-40B4-BE49-F238E27FC236}">
                <a16:creationId xmlns:a16="http://schemas.microsoft.com/office/drawing/2014/main" xmlns="" id="{B7F27364-DC1B-4AA3-BD12-42797ED30C61}"/>
              </a:ext>
            </a:extLst>
          </p:cNvPr>
          <p:cNvGrpSpPr/>
          <p:nvPr/>
        </p:nvGrpSpPr>
        <p:grpSpPr>
          <a:xfrm>
            <a:off x="7540475" y="1594460"/>
            <a:ext cx="1568029" cy="1834540"/>
            <a:chOff x="8955792" y="2334020"/>
            <a:chExt cx="1568029" cy="1834540"/>
          </a:xfrm>
        </p:grpSpPr>
        <p:grpSp>
          <p:nvGrpSpPr>
            <p:cNvPr id="33" name="群組 32">
              <a:extLst>
                <a:ext uri="{FF2B5EF4-FFF2-40B4-BE49-F238E27FC236}">
                  <a16:creationId xmlns:a16="http://schemas.microsoft.com/office/drawing/2014/main" xmlns="" id="{882A2FDC-E743-4A95-A6D3-952DAAB7AC50}"/>
                </a:ext>
              </a:extLst>
            </p:cNvPr>
            <p:cNvGrpSpPr/>
            <p:nvPr/>
          </p:nvGrpSpPr>
          <p:grpSpPr>
            <a:xfrm>
              <a:off x="8955792" y="2334020"/>
              <a:ext cx="1568029" cy="1834540"/>
              <a:chOff x="1510615" y="1844864"/>
              <a:chExt cx="2090705" cy="2446051"/>
            </a:xfrm>
          </p:grpSpPr>
          <p:sp>
            <p:nvSpPr>
              <p:cNvPr id="35" name="矩形 34">
                <a:extLst>
                  <a:ext uri="{FF2B5EF4-FFF2-40B4-BE49-F238E27FC236}">
                    <a16:creationId xmlns:a16="http://schemas.microsoft.com/office/drawing/2014/main" xmlns="" id="{15355998-A0CA-4907-BE97-2DB9B3A186EF}"/>
                  </a:ext>
                </a:extLst>
              </p:cNvPr>
              <p:cNvSpPr/>
              <p:nvPr/>
            </p:nvSpPr>
            <p:spPr>
              <a:xfrm>
                <a:off x="1510615" y="3043945"/>
                <a:ext cx="2090705" cy="492442"/>
              </a:xfrm>
              <a:prstGeom prst="rect">
                <a:avLst/>
              </a:prstGeom>
            </p:spPr>
            <p:txBody>
              <a:bodyPr wrap="square">
                <a:spAutoFit/>
              </a:bodyPr>
              <a:lstStyle/>
              <a:p>
                <a:pPr algn="ctr">
                  <a:defRPr/>
                </a:pPr>
                <a:r>
                  <a:rPr lang="zh-TW" altLang="en-US" b="1" kern="150" dirty="0">
                    <a:solidFill>
                      <a:srgbClr val="0070C0"/>
                    </a:solidFill>
                    <a:latin typeface="微軟正黑體" panose="020B0604030504040204" pitchFamily="34" charset="-120"/>
                    <a:ea typeface="微軟正黑體" panose="020B0604030504040204" pitchFamily="34" charset="-120"/>
                    <a:cs typeface="Times New Roman" panose="02020603050405020304" pitchFamily="18" charset="0"/>
                  </a:rPr>
                  <a:t>社會救助</a:t>
                </a:r>
              </a:p>
            </p:txBody>
          </p:sp>
          <p:sp>
            <p:nvSpPr>
              <p:cNvPr id="36" name="矩形 35">
                <a:extLst>
                  <a:ext uri="{FF2B5EF4-FFF2-40B4-BE49-F238E27FC236}">
                    <a16:creationId xmlns:a16="http://schemas.microsoft.com/office/drawing/2014/main" xmlns="" id="{B8D802D0-ABC4-4ED4-8242-C11891BFD8E2}"/>
                  </a:ext>
                </a:extLst>
              </p:cNvPr>
              <p:cNvSpPr/>
              <p:nvPr/>
            </p:nvSpPr>
            <p:spPr>
              <a:xfrm>
                <a:off x="1874459" y="3429141"/>
                <a:ext cx="1448260" cy="861774"/>
              </a:xfrm>
              <a:prstGeom prst="rect">
                <a:avLst/>
              </a:prstGeom>
            </p:spPr>
            <p:txBody>
              <a:bodyPr wrap="square">
                <a:spAutoFit/>
              </a:bodyPr>
              <a:lstStyle/>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1.</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友善高齡</a:t>
                </a: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2.</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社福補助</a:t>
                </a:r>
              </a:p>
              <a:p>
                <a:pPr>
                  <a:defRPr/>
                </a:pPr>
                <a:r>
                  <a:rPr lang="en-US" altLang="zh-TW"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3.</a:t>
                </a:r>
                <a:r>
                  <a:rPr lang="zh-TW" altLang="en-US" sz="1200" b="1" kern="150" dirty="0">
                    <a:solidFill>
                      <a:prstClr val="black">
                        <a:lumMod val="65000"/>
                        <a:lumOff val="35000"/>
                      </a:prstClr>
                    </a:solidFill>
                    <a:latin typeface="微軟正黑體" panose="020B0604030504040204" pitchFamily="34" charset="-120"/>
                    <a:ea typeface="微軟正黑體" panose="020B0604030504040204" pitchFamily="34" charset="-120"/>
                    <a:cs typeface="Times New Roman" panose="02020603050405020304" pitchFamily="18" charset="0"/>
                  </a:rPr>
                  <a:t>弱勢平權</a:t>
                </a:r>
                <a:endParaRPr lang="zh-TW" altLang="en-US" b="1" kern="0"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sp>
            <p:nvSpPr>
              <p:cNvPr id="37" name="橢圓 36">
                <a:extLst>
                  <a:ext uri="{FF2B5EF4-FFF2-40B4-BE49-F238E27FC236}">
                    <a16:creationId xmlns:a16="http://schemas.microsoft.com/office/drawing/2014/main" xmlns="" id="{9881EB14-AB3D-4AF3-981C-2A9E82FC6A29}"/>
                  </a:ext>
                </a:extLst>
              </p:cNvPr>
              <p:cNvSpPr/>
              <p:nvPr/>
            </p:nvSpPr>
            <p:spPr>
              <a:xfrm rot="5400000">
                <a:off x="1906678" y="1817375"/>
                <a:ext cx="1154467" cy="1209446"/>
              </a:xfrm>
              <a:prstGeom prst="ellipse">
                <a:avLst/>
              </a:prstGeom>
              <a:solidFill>
                <a:srgbClr val="1D6FA9">
                  <a:lumMod val="60000"/>
                  <a:lumOff val="40000"/>
                </a:srgbClr>
              </a:solidFill>
              <a:ln>
                <a:noFill/>
              </a:ln>
              <a:effectLst>
                <a:outerShdw blurRad="57150" dist="19050" dir="5400000" algn="ctr" rotWithShape="0">
                  <a:srgbClr val="000000">
                    <a:alpha val="63000"/>
                  </a:srgbClr>
                </a:outerShdw>
              </a:effectLst>
            </p:spPr>
          </p:sp>
        </p:grpSp>
        <p:pic>
          <p:nvPicPr>
            <p:cNvPr id="34" name="圖片 33">
              <a:extLst>
                <a:ext uri="{FF2B5EF4-FFF2-40B4-BE49-F238E27FC236}">
                  <a16:creationId xmlns:a16="http://schemas.microsoft.com/office/drawing/2014/main" xmlns="" id="{A401590D-A828-4D4F-A78D-5723F18744F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251101" y="2364007"/>
              <a:ext cx="869325" cy="869325"/>
            </a:xfrm>
            <a:prstGeom prst="rect">
              <a:avLst/>
            </a:prstGeom>
          </p:spPr>
        </p:pic>
      </p:grpSp>
      <p:sp>
        <p:nvSpPr>
          <p:cNvPr id="38" name="矩形 37">
            <a:extLst>
              <a:ext uri="{FF2B5EF4-FFF2-40B4-BE49-F238E27FC236}">
                <a16:creationId xmlns:a16="http://schemas.microsoft.com/office/drawing/2014/main" xmlns="" id="{55AA6513-7E83-88A3-E17D-939C806D3A28}"/>
              </a:ext>
            </a:extLst>
          </p:cNvPr>
          <p:cNvSpPr/>
          <p:nvPr/>
        </p:nvSpPr>
        <p:spPr>
          <a:xfrm>
            <a:off x="1643388" y="576250"/>
            <a:ext cx="6186309"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其他高應用價值主題</a:t>
            </a:r>
            <a:r>
              <a:rPr lang="zh-TW" altLang="en-US" sz="3600" b="1"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協辦</a:t>
            </a:r>
            <a:r>
              <a:rPr lang="zh-TW" altLang="en-US" sz="3600" b="1" dirty="0">
                <a:solidFill>
                  <a:srgbClr val="002060"/>
                </a:solidFill>
                <a:latin typeface="微軟正黑體" panose="020B0604030504040204" pitchFamily="34" charset="-120"/>
                <a:ea typeface="微軟正黑體" panose="020B0604030504040204" pitchFamily="34" charset="-120"/>
              </a:rPr>
              <a:t>情形</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
        <p:nvSpPr>
          <p:cNvPr id="72" name="矩形 71">
            <a:extLst>
              <a:ext uri="{FF2B5EF4-FFF2-40B4-BE49-F238E27FC236}">
                <a16:creationId xmlns:a16="http://schemas.microsoft.com/office/drawing/2014/main" xmlns="" id="{52F70689-C1FC-D345-B638-21AEF26491E3}"/>
              </a:ext>
            </a:extLst>
          </p:cNvPr>
          <p:cNvSpPr/>
          <p:nvPr/>
        </p:nvSpPr>
        <p:spPr bwMode="gray">
          <a:xfrm>
            <a:off x="198194" y="3429000"/>
            <a:ext cx="1224136" cy="504056"/>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kern="1200" dirty="0">
                <a:solidFill>
                  <a:prstClr val="white"/>
                </a:solidFill>
                <a:latin typeface="Verdana"/>
                <a:ea typeface="微軟正黑體"/>
                <a:cs typeface="+mn-cs"/>
              </a:rPr>
              <a:t>行政院</a:t>
            </a:r>
            <a:endParaRPr lang="en-US" altLang="zh-TW" sz="1600" b="1" kern="1200" dirty="0">
              <a:solidFill>
                <a:prstClr val="white"/>
              </a:solidFill>
              <a:latin typeface="Verdana"/>
              <a:ea typeface="微軟正黑體"/>
              <a:cs typeface="+mn-cs"/>
            </a:endParaRPr>
          </a:p>
          <a:p>
            <a:pPr lvl="0" algn="ctr" defTabSz="1219170">
              <a:lnSpc>
                <a:spcPct val="106000"/>
              </a:lnSpc>
              <a:buClrTx/>
              <a:defRPr/>
            </a:pPr>
            <a:r>
              <a:rPr lang="zh-TW" altLang="en-US" sz="1600" b="1" kern="1200" dirty="0">
                <a:solidFill>
                  <a:prstClr val="white"/>
                </a:solidFill>
                <a:latin typeface="Verdana"/>
                <a:ea typeface="微軟正黑體"/>
                <a:cs typeface="+mn-cs"/>
              </a:rPr>
              <a:t>環境保護署</a:t>
            </a:r>
            <a:endParaRPr kumimoji="0" lang="zh-TW" altLang="en-US" sz="1600" b="1" i="0" u="none" strike="noStrike" kern="1200" cap="none" spc="0" normalizeH="0" baseline="0" noProof="0" dirty="0">
              <a:ln>
                <a:noFill/>
              </a:ln>
              <a:solidFill>
                <a:prstClr val="white"/>
              </a:solidFill>
              <a:effectLst/>
              <a:uLnTx/>
              <a:uFillTx/>
              <a:latin typeface="Verdana"/>
              <a:ea typeface="微軟正黑體"/>
              <a:cs typeface="+mn-cs"/>
            </a:endParaRPr>
          </a:p>
        </p:txBody>
      </p:sp>
      <p:sp>
        <p:nvSpPr>
          <p:cNvPr id="73" name="矩形 72">
            <a:extLst>
              <a:ext uri="{FF2B5EF4-FFF2-40B4-BE49-F238E27FC236}">
                <a16:creationId xmlns:a16="http://schemas.microsoft.com/office/drawing/2014/main" xmlns="" id="{52048625-4D63-4145-AB6D-AE03D84FAD74}"/>
              </a:ext>
            </a:extLst>
          </p:cNvPr>
          <p:cNvSpPr/>
          <p:nvPr/>
        </p:nvSpPr>
        <p:spPr bwMode="gray">
          <a:xfrm>
            <a:off x="1940792" y="3477123"/>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內政部</a:t>
            </a:r>
            <a:endParaRPr lang="en-US" altLang="zh-TW" sz="1600" b="1" kern="1200" dirty="0">
              <a:solidFill>
                <a:prstClr val="white"/>
              </a:solidFill>
              <a:latin typeface="Verdana"/>
              <a:ea typeface="微軟正黑體"/>
              <a:cs typeface="+mn-cs"/>
            </a:endParaRPr>
          </a:p>
        </p:txBody>
      </p:sp>
      <p:sp>
        <p:nvSpPr>
          <p:cNvPr id="74" name="矩形 73">
            <a:extLst>
              <a:ext uri="{FF2B5EF4-FFF2-40B4-BE49-F238E27FC236}">
                <a16:creationId xmlns:a16="http://schemas.microsoft.com/office/drawing/2014/main" xmlns="" id="{E1956245-FA39-4C4E-A48A-E978EC002203}"/>
              </a:ext>
            </a:extLst>
          </p:cNvPr>
          <p:cNvSpPr/>
          <p:nvPr/>
        </p:nvSpPr>
        <p:spPr bwMode="gray">
          <a:xfrm>
            <a:off x="3417632" y="3477123"/>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交通部</a:t>
            </a:r>
            <a:endParaRPr lang="en-US" altLang="zh-TW" sz="1600" b="1" kern="1200" dirty="0">
              <a:solidFill>
                <a:prstClr val="white"/>
              </a:solidFill>
              <a:latin typeface="Verdana"/>
              <a:ea typeface="微軟正黑體"/>
              <a:cs typeface="+mn-cs"/>
            </a:endParaRPr>
          </a:p>
        </p:txBody>
      </p:sp>
      <p:sp>
        <p:nvSpPr>
          <p:cNvPr id="75" name="矩形 74">
            <a:extLst>
              <a:ext uri="{FF2B5EF4-FFF2-40B4-BE49-F238E27FC236}">
                <a16:creationId xmlns:a16="http://schemas.microsoft.com/office/drawing/2014/main" xmlns="" id="{2D1B0342-50C0-FC44-8FEC-7CBC7349A9D3}"/>
              </a:ext>
            </a:extLst>
          </p:cNvPr>
          <p:cNvSpPr/>
          <p:nvPr/>
        </p:nvSpPr>
        <p:spPr bwMode="gray">
          <a:xfrm>
            <a:off x="6510843" y="3477121"/>
            <a:ext cx="838132"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經濟部</a:t>
            </a:r>
            <a:endParaRPr lang="en-US" altLang="zh-TW" sz="1600" b="1" kern="1200" dirty="0">
              <a:solidFill>
                <a:prstClr val="white"/>
              </a:solidFill>
              <a:latin typeface="Verdana"/>
              <a:ea typeface="微軟正黑體"/>
              <a:cs typeface="+mn-cs"/>
            </a:endParaRPr>
          </a:p>
        </p:txBody>
      </p:sp>
      <p:sp>
        <p:nvSpPr>
          <p:cNvPr id="76" name="矩形 75">
            <a:extLst>
              <a:ext uri="{FF2B5EF4-FFF2-40B4-BE49-F238E27FC236}">
                <a16:creationId xmlns:a16="http://schemas.microsoft.com/office/drawing/2014/main" xmlns="" id="{06F033E1-E953-7948-B765-D83201126DBB}"/>
              </a:ext>
            </a:extLst>
          </p:cNvPr>
          <p:cNvSpPr/>
          <p:nvPr/>
        </p:nvSpPr>
        <p:spPr bwMode="gray">
          <a:xfrm>
            <a:off x="4808458" y="3477122"/>
            <a:ext cx="1254289"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衛生福利部</a:t>
            </a:r>
            <a:endParaRPr lang="en-US" altLang="zh-TW" sz="1600" b="1" kern="1200" dirty="0">
              <a:solidFill>
                <a:prstClr val="white"/>
              </a:solidFill>
              <a:latin typeface="Verdana"/>
              <a:ea typeface="微軟正黑體"/>
              <a:cs typeface="+mn-cs"/>
            </a:endParaRPr>
          </a:p>
        </p:txBody>
      </p:sp>
      <p:sp>
        <p:nvSpPr>
          <p:cNvPr id="77" name="矩形 76">
            <a:extLst>
              <a:ext uri="{FF2B5EF4-FFF2-40B4-BE49-F238E27FC236}">
                <a16:creationId xmlns:a16="http://schemas.microsoft.com/office/drawing/2014/main" xmlns="" id="{E583C8E2-1F88-DE49-980C-78658DD3F814}"/>
              </a:ext>
            </a:extLst>
          </p:cNvPr>
          <p:cNvSpPr/>
          <p:nvPr/>
        </p:nvSpPr>
        <p:spPr bwMode="gray">
          <a:xfrm>
            <a:off x="7701628" y="3477123"/>
            <a:ext cx="1254289" cy="407809"/>
          </a:xfrm>
          <a:prstGeom prst="rect">
            <a:avLst/>
          </a:prstGeom>
          <a:solidFill>
            <a:srgbClr val="2B2A6A"/>
          </a:solidFill>
          <a:ln w="19050" algn="ctr">
            <a:noFill/>
            <a:miter lim="800000"/>
            <a:headEnd/>
            <a:tailEnd/>
          </a:ln>
        </p:spPr>
        <p:txBody>
          <a:bodyPr wrap="square" lIns="88900" tIns="88900" rIns="88900" bIns="88900" rtlCol="0" anchor="ctr"/>
          <a:lstStyle/>
          <a:p>
            <a:pPr lvl="0" algn="ctr" defTabSz="1219170">
              <a:lnSpc>
                <a:spcPct val="106000"/>
              </a:lnSpc>
              <a:buClrTx/>
              <a:defRPr/>
            </a:pPr>
            <a:r>
              <a:rPr lang="zh-TW" altLang="en-US" sz="1600" b="1" dirty="0">
                <a:solidFill>
                  <a:prstClr val="white"/>
                </a:solidFill>
                <a:latin typeface="Verdana"/>
                <a:ea typeface="微軟正黑體"/>
              </a:rPr>
              <a:t>衛生福利部</a:t>
            </a:r>
            <a:endParaRPr lang="en-US" altLang="zh-TW" sz="1600" b="1" kern="1200" dirty="0">
              <a:solidFill>
                <a:prstClr val="white"/>
              </a:solidFill>
              <a:latin typeface="Verdana"/>
              <a:ea typeface="微軟正黑體"/>
              <a:cs typeface="+mn-cs"/>
            </a:endParaRPr>
          </a:p>
        </p:txBody>
      </p:sp>
      <p:graphicFrame>
        <p:nvGraphicFramePr>
          <p:cNvPr id="78" name="表格 77">
            <a:extLst>
              <a:ext uri="{FF2B5EF4-FFF2-40B4-BE49-F238E27FC236}">
                <a16:creationId xmlns:a16="http://schemas.microsoft.com/office/drawing/2014/main" xmlns="" id="{962416C6-173F-FD4F-8596-9BD45D603BF4}"/>
              </a:ext>
            </a:extLst>
          </p:cNvPr>
          <p:cNvGraphicFramePr>
            <a:graphicFrameLocks noGrp="1"/>
          </p:cNvGraphicFramePr>
          <p:nvPr>
            <p:extLst>
              <p:ext uri="{D42A27DB-BD31-4B8C-83A1-F6EECF244321}">
                <p14:modId xmlns:p14="http://schemas.microsoft.com/office/powerpoint/2010/main" val="1047148248"/>
              </p:ext>
            </p:extLst>
          </p:nvPr>
        </p:nvGraphicFramePr>
        <p:xfrm>
          <a:off x="505497" y="4604388"/>
          <a:ext cx="2832045" cy="2081470"/>
        </p:xfrm>
        <a:graphic>
          <a:graphicData uri="http://schemas.openxmlformats.org/drawingml/2006/table">
            <a:tbl>
              <a:tblPr>
                <a:tableStyleId>{5C22544A-7EE6-4342-B048-85BDC9FD1C3A}</a:tableStyleId>
              </a:tblPr>
              <a:tblGrid>
                <a:gridCol w="1710608">
                  <a:extLst>
                    <a:ext uri="{9D8B030D-6E8A-4147-A177-3AD203B41FA5}">
                      <a16:colId xmlns:a16="http://schemas.microsoft.com/office/drawing/2014/main" xmlns="" val="1459048256"/>
                    </a:ext>
                  </a:extLst>
                </a:gridCol>
                <a:gridCol w="1121437">
                  <a:extLst>
                    <a:ext uri="{9D8B030D-6E8A-4147-A177-3AD203B41FA5}">
                      <a16:colId xmlns:a16="http://schemas.microsoft.com/office/drawing/2014/main" xmlns="" val="582743199"/>
                    </a:ext>
                  </a:extLst>
                </a:gridCol>
              </a:tblGrid>
              <a:tr h="191785">
                <a:tc>
                  <a:txBody>
                    <a:bodyPr/>
                    <a:lstStyle/>
                    <a:p>
                      <a:pPr algn="ctr" fontAlgn="ctr">
                        <a:lnSpc>
                          <a:spcPct val="100000"/>
                        </a:lnSpc>
                      </a:pPr>
                      <a:r>
                        <a:rPr lang="zh-TW" altLang="en-US" sz="12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資料集名稱</a:t>
                      </a:r>
                      <a:endParaRPr lang="zh-TW" altLang="en-US" sz="12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lnSpc>
                          <a:spcPct val="100000"/>
                        </a:lnSpc>
                      </a:pPr>
                      <a:r>
                        <a:rPr lang="zh-TW" altLang="en-US" sz="12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資料提供機關</a:t>
                      </a:r>
                      <a:endParaRPr lang="zh-TW" altLang="en-US" sz="12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xmlns="" val="3200426574"/>
                  </a:ext>
                </a:extLst>
              </a:tr>
              <a:tr h="144016">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水利署地層下陷</a:t>
                      </a:r>
                      <a:r>
                        <a:rPr lang="en-US" altLang="zh-TW" sz="1200" u="none" strike="noStrike" dirty="0">
                          <a:effectLst/>
                          <a:latin typeface="微軟正黑體" panose="020B0604030504040204" pitchFamily="34" charset="-120"/>
                          <a:ea typeface="微軟正黑體" panose="020B0604030504040204" pitchFamily="34" charset="-120"/>
                        </a:rPr>
                        <a:t>GPS</a:t>
                      </a:r>
                      <a:r>
                        <a:rPr lang="zh-TW" altLang="en-US" sz="1200" u="none" strike="noStrike" dirty="0">
                          <a:effectLst/>
                          <a:latin typeface="微軟正黑體" panose="020B0604030504040204" pitchFamily="34" charset="-120"/>
                          <a:ea typeface="微軟正黑體" panose="020B0604030504040204" pitchFamily="34" charset="-120"/>
                        </a:rPr>
                        <a:t>測站監測資訊</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水利署</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371431235"/>
                  </a:ext>
                </a:extLst>
              </a:tr>
              <a:tr h="0">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枯旱預警</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rPr>
                        <a:t>水利署</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316605430"/>
                  </a:ext>
                </a:extLst>
              </a:tr>
              <a:tr h="52758">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歷史淹水資料</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a:ln>
                            <a:noFill/>
                          </a:ln>
                          <a:solidFill>
                            <a:prstClr val="black"/>
                          </a:solidFill>
                          <a:effectLst/>
                          <a:uLnTx/>
                          <a:uFillTx/>
                          <a:latin typeface="微軟正黑體" panose="020B0604030504040204" pitchFamily="34" charset="-120"/>
                          <a:ea typeface="微軟正黑體" panose="020B0604030504040204" pitchFamily="34" charset="-120"/>
                          <a:cs typeface="+mn-cs"/>
                        </a:rPr>
                        <a:t>水利署</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95063225"/>
                  </a:ext>
                </a:extLst>
              </a:tr>
              <a:tr h="0">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防災資訊</a:t>
                      </a:r>
                      <a:r>
                        <a:rPr lang="en-US" altLang="zh-TW" sz="1200" u="none" strike="noStrike" dirty="0">
                          <a:effectLst/>
                          <a:latin typeface="微軟正黑體" panose="020B0604030504040204" pitchFamily="34" charset="-120"/>
                          <a:ea typeface="微軟正黑體" panose="020B0604030504040204" pitchFamily="34" charset="-120"/>
                        </a:rPr>
                        <a:t>_</a:t>
                      </a:r>
                      <a:r>
                        <a:rPr lang="zh-TW" altLang="en-US" sz="1200" u="none" strike="noStrike" dirty="0">
                          <a:effectLst/>
                          <a:latin typeface="微軟正黑體" panose="020B0604030504040204" pitchFamily="34" charset="-120"/>
                          <a:ea typeface="微軟正黑體" panose="020B0604030504040204" pitchFamily="34" charset="-120"/>
                        </a:rPr>
                        <a:t>河川警戒</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a:ln>
                            <a:noFill/>
                          </a:ln>
                          <a:solidFill>
                            <a:prstClr val="black"/>
                          </a:solidFill>
                          <a:effectLst/>
                          <a:uLnTx/>
                          <a:uFillTx/>
                          <a:latin typeface="微軟正黑體" panose="020B0604030504040204" pitchFamily="34" charset="-120"/>
                          <a:ea typeface="微軟正黑體" panose="020B0604030504040204" pitchFamily="34" charset="-120"/>
                          <a:cs typeface="+mn-cs"/>
                        </a:rPr>
                        <a:t>水利署</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490782600"/>
                  </a:ext>
                </a:extLst>
              </a:tr>
              <a:tr h="33508">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防災資訊</a:t>
                      </a:r>
                      <a:r>
                        <a:rPr lang="en-US" altLang="zh-TW" sz="1200" u="none" strike="noStrike" dirty="0">
                          <a:effectLst/>
                          <a:latin typeface="微軟正黑體" panose="020B0604030504040204" pitchFamily="34" charset="-120"/>
                          <a:ea typeface="微軟正黑體" panose="020B0604030504040204" pitchFamily="34" charset="-120"/>
                        </a:rPr>
                        <a:t>_</a:t>
                      </a:r>
                      <a:r>
                        <a:rPr lang="zh-TW" altLang="en-US" sz="1200" u="none" strike="noStrike" dirty="0">
                          <a:effectLst/>
                          <a:latin typeface="微軟正黑體" panose="020B0604030504040204" pitchFamily="34" charset="-120"/>
                          <a:ea typeface="微軟正黑體" panose="020B0604030504040204" pitchFamily="34" charset="-120"/>
                        </a:rPr>
                        <a:t>淹水警戒</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a:ln>
                            <a:noFill/>
                          </a:ln>
                          <a:solidFill>
                            <a:prstClr val="black"/>
                          </a:solidFill>
                          <a:effectLst/>
                          <a:uLnTx/>
                          <a:uFillTx/>
                          <a:latin typeface="微軟正黑體" panose="020B0604030504040204" pitchFamily="34" charset="-120"/>
                          <a:ea typeface="微軟正黑體" panose="020B0604030504040204" pitchFamily="34" charset="-120"/>
                          <a:cs typeface="+mn-cs"/>
                        </a:rPr>
                        <a:t>水利署</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751529115"/>
                  </a:ext>
                </a:extLst>
              </a:tr>
              <a:tr h="59887">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防災資訊</a:t>
                      </a:r>
                      <a:r>
                        <a:rPr lang="en-US" altLang="zh-TW" sz="1200" u="none" strike="noStrike" dirty="0">
                          <a:effectLst/>
                          <a:latin typeface="微軟正黑體" panose="020B0604030504040204" pitchFamily="34" charset="-120"/>
                          <a:ea typeface="微軟正黑體" panose="020B0604030504040204" pitchFamily="34" charset="-120"/>
                        </a:rPr>
                        <a:t>_</a:t>
                      </a:r>
                      <a:r>
                        <a:rPr lang="zh-TW" altLang="en-US" sz="1200" u="none" strike="noStrike" dirty="0">
                          <a:effectLst/>
                          <a:latin typeface="微軟正黑體" panose="020B0604030504040204" pitchFamily="34" charset="-120"/>
                          <a:ea typeface="微軟正黑體" panose="020B0604030504040204" pitchFamily="34" charset="-120"/>
                        </a:rPr>
                        <a:t>水庫洩洪警戒</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rPr>
                        <a:t>水利署</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14527557"/>
                  </a:ext>
                </a:extLst>
              </a:tr>
              <a:tr h="0">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活動斷層分布圖</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中央地質調查所</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538734839"/>
                  </a:ext>
                </a:extLst>
              </a:tr>
              <a:tr h="40637">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土壤液化潛勢圖資群組</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中央地質調查所</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701075679"/>
                  </a:ext>
                </a:extLst>
              </a:tr>
              <a:tr h="67016">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地質敏感區範圍數值檔</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lnSpc>
                          <a:spcPct val="100000"/>
                        </a:lnSpc>
                      </a:pPr>
                      <a:r>
                        <a:rPr lang="zh-TW" altLang="en-US" sz="1200" u="none" strike="noStrike" dirty="0">
                          <a:effectLst/>
                          <a:latin typeface="微軟正黑體" panose="020B0604030504040204" pitchFamily="34" charset="-120"/>
                          <a:ea typeface="微軟正黑體" panose="020B0604030504040204" pitchFamily="34" charset="-120"/>
                        </a:rPr>
                        <a:t>中央地質調查所</a:t>
                      </a:r>
                      <a:endPar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2169344850"/>
                  </a:ext>
                </a:extLst>
              </a:tr>
            </a:tbl>
          </a:graphicData>
        </a:graphic>
      </p:graphicFrame>
      <p:sp>
        <p:nvSpPr>
          <p:cNvPr id="79" name="矩形 78">
            <a:extLst>
              <a:ext uri="{FF2B5EF4-FFF2-40B4-BE49-F238E27FC236}">
                <a16:creationId xmlns:a16="http://schemas.microsoft.com/office/drawing/2014/main" xmlns="" id="{138FFE0A-0E0B-AA43-B792-4C3BD645EAB2}"/>
              </a:ext>
            </a:extLst>
          </p:cNvPr>
          <p:cNvSpPr/>
          <p:nvPr/>
        </p:nvSpPr>
        <p:spPr>
          <a:xfrm>
            <a:off x="442617" y="4261971"/>
            <a:ext cx="2832045" cy="374461"/>
          </a:xfrm>
          <a:prstGeom prst="rect">
            <a:avLst/>
          </a:prstGeom>
        </p:spPr>
        <p:txBody>
          <a:bodyPr wrap="square" anchor="ctr">
            <a:spAutoFit/>
          </a:bodyPr>
          <a:lstStyle/>
          <a:p>
            <a:pPr fontAlgn="base">
              <a:lnSpc>
                <a:spcPts val="2200"/>
              </a:lnSpc>
              <a:spcBef>
                <a:spcPct val="0"/>
              </a:spcBef>
              <a:spcAft>
                <a:spcPct val="0"/>
              </a:spcAft>
              <a:defRPr/>
            </a:pPr>
            <a:r>
              <a:rPr lang="zh-TW" altLang="en-US" b="1" dirty="0">
                <a:solidFill>
                  <a:schemeClr val="accent2">
                    <a:lumMod val="75000"/>
                  </a:schemeClr>
                </a:solidFill>
                <a:latin typeface="微軟正黑體" panose="020B0604030504040204" pitchFamily="34" charset="-120"/>
                <a:ea typeface="微軟正黑體" panose="020B0604030504040204" pitchFamily="34" charset="-120"/>
              </a:rPr>
              <a:t>請</a:t>
            </a:r>
            <a:r>
              <a:rPr lang="zh-TW" altLang="en-US"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水利署</a:t>
            </a:r>
            <a:r>
              <a:rPr lang="zh-TW" altLang="en-US" b="1" dirty="0">
                <a:solidFill>
                  <a:schemeClr val="accent2">
                    <a:lumMod val="75000"/>
                  </a:schemeClr>
                </a:solidFill>
                <a:latin typeface="微軟正黑體" panose="020B0604030504040204" pitchFamily="34" charset="-120"/>
                <a:ea typeface="微軟正黑體" panose="020B0604030504040204" pitchFamily="34" charset="-120"/>
              </a:rPr>
              <a:t>、</a:t>
            </a:r>
            <a:r>
              <a:rPr lang="zh-TW" altLang="en-US"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地調所</a:t>
            </a:r>
            <a:r>
              <a:rPr lang="zh-TW" altLang="en-US" b="1" dirty="0">
                <a:solidFill>
                  <a:schemeClr val="accent2">
                    <a:lumMod val="75000"/>
                  </a:schemeClr>
                </a:solidFill>
                <a:latin typeface="微軟正黑體" panose="020B0604030504040204" pitchFamily="34" charset="-120"/>
                <a:ea typeface="微軟正黑體" panose="020B0604030504040204" pitchFamily="34" charset="-120"/>
              </a:rPr>
              <a:t>協辦</a:t>
            </a:r>
          </a:p>
        </p:txBody>
      </p:sp>
      <p:graphicFrame>
        <p:nvGraphicFramePr>
          <p:cNvPr id="80" name="表格 79">
            <a:extLst>
              <a:ext uri="{FF2B5EF4-FFF2-40B4-BE49-F238E27FC236}">
                <a16:creationId xmlns:a16="http://schemas.microsoft.com/office/drawing/2014/main" xmlns="" id="{BE2CE91C-B456-E941-871A-5A041C679AC7}"/>
              </a:ext>
            </a:extLst>
          </p:cNvPr>
          <p:cNvGraphicFramePr>
            <a:graphicFrameLocks noGrp="1"/>
          </p:cNvGraphicFramePr>
          <p:nvPr>
            <p:extLst>
              <p:ext uri="{D42A27DB-BD31-4B8C-83A1-F6EECF244321}">
                <p14:modId xmlns:p14="http://schemas.microsoft.com/office/powerpoint/2010/main" val="1297581848"/>
              </p:ext>
            </p:extLst>
          </p:nvPr>
        </p:nvGraphicFramePr>
        <p:xfrm>
          <a:off x="4229174" y="4659040"/>
          <a:ext cx="3015376" cy="936835"/>
        </p:xfrm>
        <a:graphic>
          <a:graphicData uri="http://schemas.openxmlformats.org/drawingml/2006/table">
            <a:tbl>
              <a:tblPr>
                <a:tableStyleId>{5C22544A-7EE6-4342-B048-85BDC9FD1C3A}</a:tableStyleId>
              </a:tblPr>
              <a:tblGrid>
                <a:gridCol w="1990260">
                  <a:extLst>
                    <a:ext uri="{9D8B030D-6E8A-4147-A177-3AD203B41FA5}">
                      <a16:colId xmlns:a16="http://schemas.microsoft.com/office/drawing/2014/main" xmlns="" val="1459048256"/>
                    </a:ext>
                  </a:extLst>
                </a:gridCol>
                <a:gridCol w="1025116">
                  <a:extLst>
                    <a:ext uri="{9D8B030D-6E8A-4147-A177-3AD203B41FA5}">
                      <a16:colId xmlns:a16="http://schemas.microsoft.com/office/drawing/2014/main" xmlns="" val="582743199"/>
                    </a:ext>
                  </a:extLst>
                </a:gridCol>
              </a:tblGrid>
              <a:tr h="191785">
                <a:tc>
                  <a:txBody>
                    <a:bodyPr/>
                    <a:lstStyle/>
                    <a:p>
                      <a:pPr algn="ctr" fontAlgn="ctr">
                        <a:lnSpc>
                          <a:spcPct val="100000"/>
                        </a:lnSpc>
                      </a:pPr>
                      <a:r>
                        <a:rPr lang="zh-TW" altLang="en-US" sz="12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資料集名稱</a:t>
                      </a:r>
                      <a:endParaRPr lang="zh-TW" altLang="en-US" sz="12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tc>
                  <a:txBody>
                    <a:bodyPr/>
                    <a:lstStyle/>
                    <a:p>
                      <a:pPr algn="ctr" fontAlgn="ctr">
                        <a:lnSpc>
                          <a:spcPct val="100000"/>
                        </a:lnSpc>
                      </a:pPr>
                      <a:r>
                        <a:rPr lang="zh-TW" altLang="en-US" sz="1200" b="1"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資料提供機關</a:t>
                      </a:r>
                      <a:endParaRPr lang="zh-TW" altLang="en-US" sz="1200" b="1" i="0" u="none" strike="noStrike" dirty="0">
                        <a:solidFill>
                          <a:schemeClr val="bg1"/>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xmlns="" val="3200426574"/>
                  </a:ext>
                </a:extLst>
              </a:tr>
              <a:tr h="144016">
                <a:tc>
                  <a:txBody>
                    <a:bodyPr/>
                    <a:lstStyle/>
                    <a:p>
                      <a:pPr marL="0" algn="l" defTabSz="914400" rtl="0" eaLnBrk="1" fontAlgn="ctr" latinLnBrk="0" hangingPunct="1">
                        <a:lnSpc>
                          <a:spcPct val="100000"/>
                        </a:lnSpc>
                      </a:pPr>
                      <a:r>
                        <a:rPr lang="zh-TW" altLang="en-US"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電動車輛</a:t>
                      </a:r>
                      <a:r>
                        <a:rPr lang="en-US" altLang="zh-TW"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Easy Go-</a:t>
                      </a:r>
                      <a:r>
                        <a:rPr lang="zh-TW" altLang="en-US"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全台電動機車充電站及維修站位置</a:t>
                      </a: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algn="l" fontAlgn="ctr">
                        <a:lnSpc>
                          <a:spcPct val="100000"/>
                        </a:lnSpc>
                      </a:pPr>
                      <a:r>
                        <a:rPr lang="zh-TW" altLang="en-US" sz="1200" b="0" i="0" u="none" strike="noStrike" dirty="0">
                          <a:solidFill>
                            <a:srgbClr val="000000"/>
                          </a:solidFill>
                          <a:effectLst/>
                          <a:latin typeface="微軟正黑體" panose="020B0604030504040204" pitchFamily="34" charset="-120"/>
                          <a:ea typeface="微軟正黑體" panose="020B0604030504040204" pitchFamily="34" charset="-120"/>
                        </a:rPr>
                        <a:t>工業局</a:t>
                      </a: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371431235"/>
                  </a:ext>
                </a:extLst>
              </a:tr>
              <a:tr h="0">
                <a:tc>
                  <a:txBody>
                    <a:bodyPr/>
                    <a:lstStyle/>
                    <a:p>
                      <a:pPr marL="0" algn="l" defTabSz="914400" rtl="0" eaLnBrk="1" fontAlgn="ctr" latinLnBrk="0" hangingPunct="1">
                        <a:lnSpc>
                          <a:spcPct val="100000"/>
                        </a:lnSpc>
                      </a:pPr>
                      <a:r>
                        <a:rPr lang="zh-TW" altLang="en-US"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電動車輛</a:t>
                      </a:r>
                      <a:r>
                        <a:rPr lang="en-US" altLang="zh-TW"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Easy Go-</a:t>
                      </a:r>
                      <a:r>
                        <a:rPr lang="zh-TW" altLang="en-US" sz="1200" u="none" strike="noStrike" kern="1200" dirty="0">
                          <a:solidFill>
                            <a:schemeClr val="dk1"/>
                          </a:solidFill>
                          <a:effectLst/>
                          <a:latin typeface="微軟正黑體" panose="020B0604030504040204" pitchFamily="34" charset="-120"/>
                          <a:ea typeface="微軟正黑體" panose="020B0604030504040204" pitchFamily="34" charset="-120"/>
                          <a:cs typeface="+mn-cs"/>
                        </a:rPr>
                        <a:t>全台電動汽車租賃據點及充電站位置</a:t>
                      </a:r>
                    </a:p>
                  </a:txBody>
                  <a:tcPr marL="6765" marR="6765" marT="6765" marB="0" anchor="ctr">
                    <a:lnL w="12700" cap="flat" cmpd="sng" algn="ctr">
                      <a:solidFill>
                        <a:schemeClr val="bg1"/>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kumimoji="0" lang="zh-TW" altLang="en-US" sz="1200" b="0" i="0" u="none" strike="noStrike" kern="1200" cap="none" spc="0" normalizeH="0" baseline="0" noProof="0" dirty="0">
                          <a:ln>
                            <a:noFill/>
                          </a:ln>
                          <a:solidFill>
                            <a:prstClr val="black"/>
                          </a:solidFill>
                          <a:effectLst/>
                          <a:uLnTx/>
                          <a:uFillTx/>
                          <a:latin typeface="微軟正黑體" panose="020B0604030504040204" pitchFamily="34" charset="-120"/>
                          <a:ea typeface="微軟正黑體" panose="020B0604030504040204" pitchFamily="34" charset="-120"/>
                          <a:cs typeface="+mn-cs"/>
                        </a:rPr>
                        <a:t>工業局</a:t>
                      </a:r>
                      <a:endParaRPr kumimoji="0" lang="zh-TW" altLang="en-US" sz="1200" b="0" i="0" u="none" strike="noStrike" kern="1200" cap="none" spc="0" normalizeH="0" baseline="0" noProof="0" dirty="0">
                        <a:ln>
                          <a:noFill/>
                        </a:ln>
                        <a:solidFill>
                          <a:srgbClr val="000000"/>
                        </a:solidFill>
                        <a:effectLst/>
                        <a:uLnTx/>
                        <a:uFillTx/>
                        <a:latin typeface="微軟正黑體" panose="020B0604030504040204" pitchFamily="34" charset="-120"/>
                        <a:ea typeface="微軟正黑體" panose="020B0604030504040204" pitchFamily="34" charset="-120"/>
                        <a:cs typeface="+mn-cs"/>
                      </a:endParaRPr>
                    </a:p>
                  </a:txBody>
                  <a:tcPr marL="6765" marR="6765" marT="6765" marB="0" anchor="ctr">
                    <a:lnL w="12700" cap="flat" cmpd="sng" algn="ctr">
                      <a:solidFill>
                        <a:schemeClr val="accent1">
                          <a:lumMod val="20000"/>
                          <a:lumOff val="80000"/>
                        </a:schemeClr>
                      </a:solidFill>
                      <a:prstDash val="solid"/>
                      <a:round/>
                      <a:headEnd type="none" w="med" len="med"/>
                      <a:tailEnd type="none" w="med" len="med"/>
                    </a:lnL>
                    <a:lnR w="12700" cap="flat" cmpd="sng" algn="ctr">
                      <a:solidFill>
                        <a:schemeClr val="accent1">
                          <a:lumMod val="20000"/>
                          <a:lumOff val="80000"/>
                        </a:schemeClr>
                      </a:solidFill>
                      <a:prstDash val="solid"/>
                      <a:round/>
                      <a:headEnd type="none" w="med" len="med"/>
                      <a:tailEnd type="none" w="med" len="med"/>
                    </a:lnR>
                    <a:lnT w="12700" cap="flat" cmpd="sng" algn="ctr">
                      <a:solidFill>
                        <a:schemeClr val="accent1">
                          <a:lumMod val="20000"/>
                          <a:lumOff val="80000"/>
                        </a:schemeClr>
                      </a:solidFill>
                      <a:prstDash val="solid"/>
                      <a:round/>
                      <a:headEnd type="none" w="med" len="med"/>
                      <a:tailEnd type="none" w="med" len="med"/>
                    </a:lnT>
                    <a:lnB w="12700" cap="flat" cmpd="sng" algn="ctr">
                      <a:solidFill>
                        <a:schemeClr val="accent1">
                          <a:lumMod val="20000"/>
                          <a:lumOff val="8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316605430"/>
                  </a:ext>
                </a:extLst>
              </a:tr>
            </a:tbl>
          </a:graphicData>
        </a:graphic>
      </p:graphicFrame>
      <p:sp>
        <p:nvSpPr>
          <p:cNvPr id="81" name="矩形 80">
            <a:extLst>
              <a:ext uri="{FF2B5EF4-FFF2-40B4-BE49-F238E27FC236}">
                <a16:creationId xmlns:a16="http://schemas.microsoft.com/office/drawing/2014/main" xmlns="" id="{E7D7AFBD-AF85-9A41-A9E9-FBC7CC058F13}"/>
              </a:ext>
            </a:extLst>
          </p:cNvPr>
          <p:cNvSpPr/>
          <p:nvPr/>
        </p:nvSpPr>
        <p:spPr>
          <a:xfrm>
            <a:off x="4206659" y="4284312"/>
            <a:ext cx="2832045" cy="374461"/>
          </a:xfrm>
          <a:prstGeom prst="rect">
            <a:avLst/>
          </a:prstGeom>
        </p:spPr>
        <p:txBody>
          <a:bodyPr wrap="square" anchor="ctr">
            <a:spAutoFit/>
          </a:bodyPr>
          <a:lstStyle/>
          <a:p>
            <a:pPr fontAlgn="base">
              <a:lnSpc>
                <a:spcPts val="2200"/>
              </a:lnSpc>
              <a:spcBef>
                <a:spcPct val="0"/>
              </a:spcBef>
              <a:spcAft>
                <a:spcPct val="0"/>
              </a:spcAft>
              <a:defRPr/>
            </a:pPr>
            <a:r>
              <a:rPr lang="zh-TW" altLang="en-US" b="1" dirty="0">
                <a:solidFill>
                  <a:schemeClr val="accent2">
                    <a:lumMod val="75000"/>
                  </a:schemeClr>
                </a:solidFill>
                <a:latin typeface="微軟正黑體" panose="020B0604030504040204" pitchFamily="34" charset="-120"/>
                <a:ea typeface="微軟正黑體" panose="020B0604030504040204" pitchFamily="34" charset="-120"/>
              </a:rPr>
              <a:t>請</a:t>
            </a:r>
            <a:r>
              <a:rPr lang="zh-TW" altLang="en-US" b="1" u="sng" dirty="0">
                <a:solidFill>
                  <a:srgbClr val="C00000"/>
                </a:solidFill>
                <a:effectLst>
                  <a:outerShdw blurRad="38100" dist="38100" dir="2700000" algn="tl">
                    <a:srgbClr val="000000">
                      <a:alpha val="43137"/>
                    </a:srgbClr>
                  </a:outerShdw>
                </a:effectLst>
                <a:latin typeface="微軟正黑體" panose="020B0604030504040204" pitchFamily="34" charset="-120"/>
                <a:ea typeface="微軟正黑體" panose="020B0604030504040204" pitchFamily="34" charset="-120"/>
              </a:rPr>
              <a:t>工業局</a:t>
            </a:r>
            <a:r>
              <a:rPr lang="zh-TW" altLang="en-US" b="1" dirty="0">
                <a:solidFill>
                  <a:schemeClr val="accent2">
                    <a:lumMod val="75000"/>
                  </a:schemeClr>
                </a:solidFill>
                <a:latin typeface="微軟正黑體" panose="020B0604030504040204" pitchFamily="34" charset="-120"/>
                <a:ea typeface="微軟正黑體" panose="020B0604030504040204" pitchFamily="34" charset="-120"/>
              </a:rPr>
              <a:t>協辦</a:t>
            </a:r>
          </a:p>
        </p:txBody>
      </p:sp>
      <p:sp>
        <p:nvSpPr>
          <p:cNvPr id="82" name="圓角矩形圖說文字 81"/>
          <p:cNvSpPr/>
          <p:nvPr/>
        </p:nvSpPr>
        <p:spPr>
          <a:xfrm>
            <a:off x="308060" y="4149080"/>
            <a:ext cx="3262376" cy="2664296"/>
          </a:xfrm>
          <a:prstGeom prst="wedgeRoundRectCallout">
            <a:avLst>
              <a:gd name="adj1" fmla="val -1255"/>
              <a:gd name="adj2" fmla="val -59727"/>
              <a:gd name="adj3" fmla="val 16667"/>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83" name="圓角矩形圖說文字 82"/>
          <p:cNvSpPr/>
          <p:nvPr/>
        </p:nvSpPr>
        <p:spPr>
          <a:xfrm>
            <a:off x="4086599" y="4149080"/>
            <a:ext cx="3262376" cy="1656184"/>
          </a:xfrm>
          <a:prstGeom prst="wedgeRoundRectCallout">
            <a:avLst>
              <a:gd name="adj1" fmla="val -45342"/>
              <a:gd name="adj2" fmla="val -63753"/>
              <a:gd name="adj3" fmla="val 16667"/>
            </a:avLst>
          </a:prstGeom>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86" name="左中括弧 85"/>
          <p:cNvSpPr/>
          <p:nvPr/>
        </p:nvSpPr>
        <p:spPr>
          <a:xfrm rot="5400000">
            <a:off x="4486418" y="-2552025"/>
            <a:ext cx="171162" cy="7886789"/>
          </a:xfrm>
          <a:prstGeom prst="leftBracket">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zh-TW" altLang="en-US"/>
          </a:p>
        </p:txBody>
      </p:sp>
      <p:sp>
        <p:nvSpPr>
          <p:cNvPr id="84" name="矩形 83">
            <a:extLst>
              <a:ext uri="{FF2B5EF4-FFF2-40B4-BE49-F238E27FC236}">
                <a16:creationId xmlns:a16="http://schemas.microsoft.com/office/drawing/2014/main" xmlns="" id="{40B35B91-6FCB-4AE9-A05E-24665908D61B}"/>
              </a:ext>
            </a:extLst>
          </p:cNvPr>
          <p:cNvSpPr/>
          <p:nvPr/>
        </p:nvSpPr>
        <p:spPr>
          <a:xfrm>
            <a:off x="3437993" y="1190027"/>
            <a:ext cx="2358143" cy="366765"/>
          </a:xfrm>
          <a:prstGeom prst="rect">
            <a:avLst/>
          </a:prstGeom>
          <a:solidFill>
            <a:schemeClr val="bg1"/>
          </a:solidFill>
          <a:ln w="12700" cap="flat" cmpd="sng" algn="ctr">
            <a:noFill/>
            <a:prstDash val="solid"/>
            <a:miter lim="800000"/>
          </a:ln>
          <a:effectLst/>
        </p:spPr>
        <p:txBody>
          <a:bodyPr rtlCol="0" anchor="ctr"/>
          <a:lstStyle/>
          <a:p>
            <a:pPr algn="ctr" defTabSz="685783">
              <a:defRPr/>
            </a:pPr>
            <a:r>
              <a:rPr lang="zh-TW" altLang="en-US" sz="2400" b="1" kern="0" dirty="0">
                <a:solidFill>
                  <a:prstClr val="black">
                    <a:lumMod val="75000"/>
                    <a:lumOff val="25000"/>
                  </a:prstClr>
                </a:solidFill>
                <a:latin typeface="微軟正黑體" pitchFamily="34" charset="-120"/>
                <a:ea typeface="微軟正黑體" pitchFamily="34" charset="-120"/>
                <a:cs typeface="Arial" panose="020B0604020202020204" pitchFamily="34" charset="0"/>
              </a:rPr>
              <a:t>高應用價值主題</a:t>
            </a:r>
            <a:endParaRPr lang="en-US" altLang="zh-TW" sz="2400" b="1" kern="0" dirty="0">
              <a:solidFill>
                <a:prstClr val="black">
                  <a:lumMod val="75000"/>
                  <a:lumOff val="25000"/>
                </a:prstClr>
              </a:solidFill>
              <a:latin typeface="微軟正黑體" pitchFamily="34" charset="-120"/>
              <a:ea typeface="微軟正黑體" pitchFamily="34" charset="-120"/>
              <a:cs typeface="Arial" panose="020B0604020202020204" pitchFamily="34" charset="0"/>
            </a:endParaRPr>
          </a:p>
        </p:txBody>
      </p:sp>
    </p:spTree>
    <p:extLst>
      <p:ext uri="{BB962C8B-B14F-4D97-AF65-F5344CB8AC3E}">
        <p14:creationId xmlns:p14="http://schemas.microsoft.com/office/powerpoint/2010/main" val="3495550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36</a:t>
            </a:fld>
            <a:endParaRPr lang="zh-TW" altLang="en-US" dirty="0"/>
          </a:p>
        </p:txBody>
      </p:sp>
      <p:sp>
        <p:nvSpPr>
          <p:cNvPr id="5" name="AutoShape 7"/>
          <p:cNvSpPr>
            <a:spLocks noChangeArrowheads="1"/>
          </p:cNvSpPr>
          <p:nvPr/>
        </p:nvSpPr>
        <p:spPr bwMode="auto">
          <a:xfrm>
            <a:off x="722886" y="1849222"/>
            <a:ext cx="8076773" cy="1651786"/>
          </a:xfrm>
          <a:prstGeom prst="roundRect">
            <a:avLst>
              <a:gd name="adj" fmla="val 18291"/>
            </a:avLst>
          </a:prstGeom>
          <a:noFill/>
          <a:ln w="38100" algn="ctr">
            <a:solidFill>
              <a:schemeClr val="accent1"/>
            </a:solidFill>
            <a:round/>
            <a:headEnd/>
            <a:tailEnd/>
          </a:ln>
        </p:spPr>
        <p:txBody>
          <a:bodyPr tIns="0" bIns="0" anchor="ctr" anchorCtr="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2600"/>
              </a:lnSpc>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盤點能源管理主題</a:t>
            </a:r>
            <a:r>
              <a:rPr lang="zh-TW" altLang="en-US" sz="2000" b="1" dirty="0">
                <a:solidFill>
                  <a:srgbClr val="C00000"/>
                </a:solidFill>
                <a:latin typeface="微軟正黑體" pitchFamily="34" charset="-120"/>
                <a:ea typeface="微軟正黑體" pitchFamily="34" charset="-120"/>
              </a:rPr>
              <a:t>資料集清冊</a:t>
            </a:r>
            <a:r>
              <a:rPr lang="zh-TW" altLang="en-US" sz="2000" b="1" dirty="0">
                <a:latin typeface="微軟正黑體" pitchFamily="34" charset="-120"/>
                <a:ea typeface="微軟正黑體" pitchFamily="34" charset="-120"/>
              </a:rPr>
              <a:t>，經業務單位確認資料集分類後，函送數位部彙整 </a:t>
            </a:r>
            <a:r>
              <a:rPr lang="en-US" altLang="zh-TW" sz="2000" b="1" dirty="0">
                <a:latin typeface="微軟正黑體" pitchFamily="34" charset="-120"/>
                <a:ea typeface="微軟正黑體" pitchFamily="34" charset="-120"/>
              </a:rPr>
              <a:t>(11/30</a:t>
            </a:r>
            <a:r>
              <a:rPr lang="zh-TW" altLang="en-US" sz="2000" b="1" dirty="0">
                <a:latin typeface="微軟正黑體" pitchFamily="34" charset="-120"/>
                <a:ea typeface="微軟正黑體" pitchFamily="34" charset="-120"/>
              </a:rPr>
              <a:t>完成</a:t>
            </a:r>
            <a:r>
              <a:rPr lang="en-US" altLang="zh-TW" sz="2000" b="1" dirty="0">
                <a:latin typeface="微軟正黑體" pitchFamily="34" charset="-120"/>
                <a:ea typeface="微軟正黑體" pitchFamily="34" charset="-120"/>
              </a:rPr>
              <a:t>)</a:t>
            </a:r>
          </a:p>
          <a:p>
            <a:pPr lvl="2" eaLnBrk="1" fontAlgn="t" hangingPunct="1">
              <a:lnSpc>
                <a:spcPts val="2600"/>
              </a:lnSpc>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於</a:t>
            </a:r>
            <a:r>
              <a:rPr lang="en-US" altLang="zh-TW" sz="2000" b="1" dirty="0">
                <a:latin typeface="微軟正黑體" pitchFamily="34" charset="-120"/>
                <a:ea typeface="微軟正黑體" pitchFamily="34" charset="-120"/>
              </a:rPr>
              <a:t>111</a:t>
            </a:r>
            <a:r>
              <a:rPr lang="zh-TW" altLang="en-US" sz="2000" b="1" dirty="0">
                <a:latin typeface="微軟正黑體" pitchFamily="34" charset="-120"/>
                <a:ea typeface="微軟正黑體" pitchFamily="34" charset="-120"/>
              </a:rPr>
              <a:t>年第</a:t>
            </a:r>
            <a:r>
              <a:rPr lang="en-US" altLang="zh-TW" sz="2000" b="1" dirty="0">
                <a:latin typeface="微軟正黑體" pitchFamily="34" charset="-120"/>
                <a:ea typeface="微軟正黑體" pitchFamily="34" charset="-120"/>
              </a:rPr>
              <a:t>2</a:t>
            </a:r>
            <a:r>
              <a:rPr lang="zh-TW" altLang="en-US" sz="2000" b="1" dirty="0">
                <a:latin typeface="微軟正黑體" pitchFamily="34" charset="-120"/>
                <a:ea typeface="微軟正黑體" pitchFamily="34" charset="-120"/>
              </a:rPr>
              <a:t>次行政院資料開放諮詢小組會議提報能源管理主題資料推動情形及後續規劃事宜 </a:t>
            </a:r>
            <a:r>
              <a:rPr lang="en-US" altLang="zh-TW" sz="2000" b="1" dirty="0">
                <a:latin typeface="微軟正黑體" pitchFamily="34" charset="-120"/>
                <a:ea typeface="微軟正黑體" pitchFamily="34" charset="-120"/>
              </a:rPr>
              <a:t>(12/7</a:t>
            </a:r>
            <a:r>
              <a:rPr lang="zh-TW" altLang="en-US" sz="2000" b="1" dirty="0">
                <a:latin typeface="微軟正黑體" pitchFamily="34" charset="-120"/>
                <a:ea typeface="微軟正黑體" pitchFamily="34" charset="-120"/>
              </a:rPr>
              <a:t>完成</a:t>
            </a:r>
            <a:r>
              <a:rPr lang="en-US" altLang="zh-TW" sz="2000" b="1" dirty="0">
                <a:latin typeface="微軟正黑體" pitchFamily="34" charset="-120"/>
                <a:ea typeface="微軟正黑體" pitchFamily="34" charset="-120"/>
              </a:rPr>
              <a:t>)</a:t>
            </a:r>
          </a:p>
        </p:txBody>
      </p:sp>
      <p:sp>
        <p:nvSpPr>
          <p:cNvPr id="6" name="圓角矩形 5"/>
          <p:cNvSpPr/>
          <p:nvPr/>
        </p:nvSpPr>
        <p:spPr>
          <a:xfrm>
            <a:off x="746017" y="4005064"/>
            <a:ext cx="8074455" cy="2448272"/>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AutoShape 7"/>
          <p:cNvSpPr>
            <a:spLocks noChangeArrowheads="1"/>
          </p:cNvSpPr>
          <p:nvPr/>
        </p:nvSpPr>
        <p:spPr bwMode="auto">
          <a:xfrm>
            <a:off x="765858" y="4005064"/>
            <a:ext cx="8076773" cy="2448272"/>
          </a:xfrm>
          <a:prstGeom prst="roundRect">
            <a:avLst>
              <a:gd name="adj" fmla="val 7542"/>
            </a:avLst>
          </a:prstGeom>
          <a:noFill/>
          <a:ln w="38100" algn="ctr">
            <a:noFill/>
            <a:round/>
            <a:headEnd/>
            <a:tailEnd/>
          </a:ln>
        </p:spPr>
        <p:txBody>
          <a:bodyPr tIns="0" bIns="0" anchor="ctr" anchorCtr="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確認已開放及預計開放資料集提供</a:t>
            </a:r>
            <a:r>
              <a:rPr lang="en-US" altLang="zh-TW" sz="2000" b="1" dirty="0">
                <a:latin typeface="微軟正黑體" pitchFamily="34" charset="-120"/>
                <a:ea typeface="微軟正黑體" pitchFamily="34" charset="-120"/>
              </a:rPr>
              <a:t>API</a:t>
            </a:r>
            <a:r>
              <a:rPr lang="zh-TW" altLang="en-US" sz="2000" b="1" dirty="0">
                <a:latin typeface="微軟正黑體" pitchFamily="34" charset="-120"/>
                <a:ea typeface="微軟正黑體" pitchFamily="34" charset="-120"/>
              </a:rPr>
              <a:t>介接期程</a:t>
            </a:r>
            <a:r>
              <a:rPr lang="en-US" altLang="zh-TW" sz="2000" b="1" dirty="0">
                <a:latin typeface="微軟正黑體" pitchFamily="34" charset="-120"/>
                <a:ea typeface="微軟正黑體" pitchFamily="34" charset="-120"/>
              </a:rPr>
              <a:t>(1/10</a:t>
            </a:r>
            <a:r>
              <a:rPr lang="zh-TW" altLang="en-US" sz="2000" b="1" dirty="0">
                <a:latin typeface="微軟正黑體" pitchFamily="34" charset="-120"/>
                <a:ea typeface="微軟正黑體" pitchFamily="34" charset="-120"/>
              </a:rPr>
              <a:t>完成 </a:t>
            </a:r>
            <a:r>
              <a:rPr lang="en-US" altLang="zh-TW" sz="2000" b="1" dirty="0">
                <a:latin typeface="微軟正黑體" pitchFamily="34" charset="-120"/>
                <a:ea typeface="微軟正黑體" pitchFamily="34" charset="-120"/>
              </a:rPr>
              <a:t>)</a:t>
            </a:r>
            <a:endParaRPr kumimoji="0" lang="en-US" altLang="zh-TW" sz="2000" b="1" dirty="0">
              <a:latin typeface="微軟正黑體" pitchFamily="34" charset="-120"/>
              <a:ea typeface="微軟正黑體" pitchFamily="34" charset="-120"/>
            </a:endParaRPr>
          </a:p>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追蹤能源管理主題預計開放資料集開放情形及品質 </a:t>
            </a:r>
            <a:r>
              <a:rPr lang="en-US" altLang="zh-TW" sz="2000" b="1" dirty="0">
                <a:latin typeface="微軟正黑體" pitchFamily="34" charset="-120"/>
                <a:ea typeface="微軟正黑體" pitchFamily="34" charset="-120"/>
              </a:rPr>
              <a:t>(3/31</a:t>
            </a:r>
            <a:r>
              <a:rPr lang="zh-TW" altLang="en-US" sz="2000" b="1" dirty="0">
                <a:latin typeface="微軟正黑體" pitchFamily="34" charset="-120"/>
                <a:ea typeface="微軟正黑體" pitchFamily="34" charset="-120"/>
              </a:rPr>
              <a:t>完成</a:t>
            </a:r>
            <a:r>
              <a:rPr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召開</a:t>
            </a:r>
            <a:r>
              <a:rPr lang="en-US" altLang="zh-TW" sz="2000" b="1" dirty="0">
                <a:latin typeface="微軟正黑體" pitchFamily="34" charset="-120"/>
                <a:ea typeface="微軟正黑體" pitchFamily="34" charset="-120"/>
              </a:rPr>
              <a:t>【</a:t>
            </a:r>
            <a:r>
              <a:rPr lang="zh-TW" altLang="en-US" sz="2000" b="1" dirty="0">
                <a:latin typeface="微軟正黑體" pitchFamily="34" charset="-120"/>
                <a:ea typeface="微軟正黑體" pitchFamily="34" charset="-120"/>
              </a:rPr>
              <a:t>能源管理高應用價值資料</a:t>
            </a:r>
            <a:r>
              <a:rPr lang="zh-TW" altLang="en-US" sz="2000" b="1" dirty="0">
                <a:solidFill>
                  <a:srgbClr val="C00000"/>
                </a:solidFill>
                <a:latin typeface="微軟正黑體" pitchFamily="34" charset="-120"/>
                <a:ea typeface="微軟正黑體" pitchFamily="34" charset="-120"/>
              </a:rPr>
              <a:t>工作分組會議</a:t>
            </a:r>
            <a:r>
              <a:rPr lang="en-US" altLang="zh-TW" sz="2000" b="1" dirty="0">
                <a:latin typeface="微軟正黑體" pitchFamily="34" charset="-120"/>
                <a:ea typeface="微軟正黑體" pitchFamily="34" charset="-120"/>
              </a:rPr>
              <a:t>】(3/31</a:t>
            </a:r>
            <a:r>
              <a:rPr lang="zh-TW" altLang="en-US" sz="2000" b="1" dirty="0">
                <a:latin typeface="微軟正黑體" pitchFamily="34" charset="-120"/>
                <a:ea typeface="微軟正黑體" pitchFamily="34" charset="-120"/>
              </a:rPr>
              <a:t>完成</a:t>
            </a:r>
            <a:r>
              <a:rPr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lang="zh-TW" altLang="en-US" sz="2000" b="1" dirty="0">
                <a:latin typeface="微軟正黑體" pitchFamily="34" charset="-120"/>
                <a:ea typeface="微軟正黑體" pitchFamily="34" charset="-120"/>
              </a:rPr>
              <a:t>彙整能源主題高應用價值資料 </a:t>
            </a:r>
            <a:r>
              <a:rPr kumimoji="0" lang="en-US" altLang="zh-TW" sz="2000" b="1" dirty="0">
                <a:latin typeface="微軟正黑體" pitchFamily="34" charset="-120"/>
                <a:ea typeface="微軟正黑體" pitchFamily="34" charset="-120"/>
              </a:rPr>
              <a:t>(</a:t>
            </a:r>
            <a:r>
              <a:rPr lang="en-US" altLang="zh-TW" sz="2000" b="1" dirty="0">
                <a:latin typeface="微軟正黑體" pitchFamily="34" charset="-120"/>
                <a:ea typeface="微軟正黑體" pitchFamily="34" charset="-120"/>
              </a:rPr>
              <a:t>4</a:t>
            </a:r>
            <a:r>
              <a:rPr kumimoji="0" lang="en-US" altLang="zh-TW" sz="2000" b="1" dirty="0">
                <a:latin typeface="微軟正黑體" pitchFamily="34" charset="-120"/>
                <a:ea typeface="微軟正黑體" pitchFamily="34" charset="-120"/>
              </a:rPr>
              <a:t>/30</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於</a:t>
            </a:r>
            <a:r>
              <a:rPr lang="en-US" altLang="zh-TW" sz="2000" b="1" dirty="0">
                <a:latin typeface="微軟正黑體" pitchFamily="34" charset="-120"/>
                <a:ea typeface="微軟正黑體" pitchFamily="34" charset="-120"/>
              </a:rPr>
              <a:t>【</a:t>
            </a:r>
            <a:r>
              <a:rPr kumimoji="0" lang="zh-TW" altLang="en-US" sz="2000" b="1" dirty="0">
                <a:latin typeface="微軟正黑體" pitchFamily="34" charset="-120"/>
                <a:ea typeface="微軟正黑體" pitchFamily="34" charset="-120"/>
              </a:rPr>
              <a:t>本部資料開放諮詢小組會議</a:t>
            </a:r>
            <a:r>
              <a:rPr lang="en-US" altLang="zh-TW" sz="2000" b="1" dirty="0">
                <a:latin typeface="微軟正黑體" pitchFamily="34" charset="-120"/>
                <a:ea typeface="微軟正黑體" pitchFamily="34" charset="-120"/>
              </a:rPr>
              <a:t>】</a:t>
            </a:r>
            <a:r>
              <a:rPr lang="zh-TW" altLang="en-US" sz="2000" b="1" dirty="0">
                <a:latin typeface="微軟正黑體" pitchFamily="34" charset="-120"/>
                <a:ea typeface="微軟正黑體" pitchFamily="34" charset="-120"/>
              </a:rPr>
              <a:t>報告高應用價值資料推動成果</a:t>
            </a:r>
            <a:r>
              <a:rPr kumimoji="0" lang="zh-TW" altLang="en-US" sz="2000" b="1" dirty="0">
                <a:latin typeface="微軟正黑體" pitchFamily="34" charset="-120"/>
                <a:ea typeface="微軟正黑體" pitchFamily="34" charset="-120"/>
              </a:rPr>
              <a:t> </a:t>
            </a:r>
            <a:r>
              <a:rPr kumimoji="0" lang="en-US" altLang="zh-TW" sz="2000" b="1" dirty="0">
                <a:latin typeface="微軟正黑體" pitchFamily="34" charset="-120"/>
                <a:ea typeface="微軟正黑體" pitchFamily="34" charset="-120"/>
              </a:rPr>
              <a:t>(</a:t>
            </a:r>
            <a:r>
              <a:rPr lang="en-US" altLang="zh-TW" sz="2000" b="1" dirty="0">
                <a:latin typeface="微軟正黑體" pitchFamily="34" charset="-120"/>
                <a:ea typeface="微軟正黑體" pitchFamily="34" charset="-120"/>
              </a:rPr>
              <a:t>6</a:t>
            </a:r>
            <a:r>
              <a:rPr kumimoji="0" lang="en-US" altLang="zh-TW" sz="2000" b="1" dirty="0">
                <a:latin typeface="微軟正黑體" pitchFamily="34" charset="-120"/>
                <a:ea typeface="微軟正黑體" pitchFamily="34" charset="-120"/>
              </a:rPr>
              <a:t>/30</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r>
              <a:rPr kumimoji="0" lang="zh-TW" altLang="en-US" sz="2000" b="1" dirty="0">
                <a:latin typeface="微軟正黑體" pitchFamily="34" charset="-120"/>
                <a:ea typeface="微軟正黑體" pitchFamily="34" charset="-120"/>
              </a:rPr>
              <a:t> </a:t>
            </a:r>
            <a:endParaRPr kumimoji="0" lang="en-US" altLang="zh-TW" sz="2000" b="1" dirty="0">
              <a:latin typeface="微軟正黑體" pitchFamily="34" charset="-120"/>
              <a:ea typeface="微軟正黑體" pitchFamily="34" charset="-120"/>
            </a:endParaRPr>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latin typeface="微軟正黑體"/>
                <a:ea typeface="微軟正黑體"/>
              </a:rPr>
              <a:t>本部高應用價值資料推動規劃</a:t>
            </a:r>
            <a:endParaRPr lang="zh-TW" altLang="en-US" dirty="0">
              <a:solidFill>
                <a:srgbClr val="002060"/>
              </a:solidFill>
            </a:endParaRPr>
          </a:p>
        </p:txBody>
      </p:sp>
      <p:sp>
        <p:nvSpPr>
          <p:cNvPr id="10" name="五邊形 9"/>
          <p:cNvSpPr/>
          <p:nvPr/>
        </p:nvSpPr>
        <p:spPr>
          <a:xfrm>
            <a:off x="323527" y="1505798"/>
            <a:ext cx="122706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111</a:t>
            </a:r>
            <a:r>
              <a:rPr lang="zh-TW" altLang="en-US" sz="2200" b="1" dirty="0">
                <a:latin typeface="微軟正黑體" panose="020B0604030504040204" pitchFamily="34" charset="-120"/>
                <a:ea typeface="微軟正黑體" panose="020B0604030504040204" pitchFamily="34" charset="-120"/>
              </a:rPr>
              <a:t>年</a:t>
            </a:r>
            <a:endParaRPr lang="en-US" altLang="zh-TW" sz="2200" b="1" dirty="0">
              <a:latin typeface="微軟正黑體" panose="020B0604030504040204" pitchFamily="34" charset="-120"/>
              <a:ea typeface="微軟正黑體" panose="020B0604030504040204" pitchFamily="34" charset="-120"/>
            </a:endParaRPr>
          </a:p>
        </p:txBody>
      </p:sp>
      <p:sp>
        <p:nvSpPr>
          <p:cNvPr id="12" name="五邊形 11"/>
          <p:cNvSpPr/>
          <p:nvPr/>
        </p:nvSpPr>
        <p:spPr>
          <a:xfrm>
            <a:off x="323527" y="3717032"/>
            <a:ext cx="122706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112</a:t>
            </a:r>
            <a:r>
              <a:rPr lang="zh-TW" altLang="en-US" sz="2200" b="1" dirty="0">
                <a:latin typeface="微軟正黑體" panose="020B0604030504040204" pitchFamily="34" charset="-120"/>
                <a:ea typeface="微軟正黑體" panose="020B0604030504040204" pitchFamily="34" charset="-120"/>
              </a:rPr>
              <a:t>年</a:t>
            </a:r>
            <a:endParaRPr lang="en-US" altLang="zh-TW" sz="2200" b="1" dirty="0">
              <a:latin typeface="微軟正黑體" panose="020B0604030504040204" pitchFamily="34" charset="-120"/>
              <a:ea typeface="微軟正黑體" panose="020B0604030504040204" pitchFamily="34" charset="-120"/>
            </a:endParaRPr>
          </a:p>
        </p:txBody>
      </p:sp>
      <p:sp>
        <p:nvSpPr>
          <p:cNvPr id="14" name="AutoShape 11"/>
          <p:cNvSpPr>
            <a:spLocks noChangeArrowheads="1"/>
          </p:cNvSpPr>
          <p:nvPr/>
        </p:nvSpPr>
        <p:spPr bwMode="auto">
          <a:xfrm>
            <a:off x="2267744" y="1052736"/>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後續工作規劃及完成期限</a:t>
            </a:r>
          </a:p>
        </p:txBody>
      </p:sp>
    </p:spTree>
    <p:extLst>
      <p:ext uri="{BB962C8B-B14F-4D97-AF65-F5344CB8AC3E}">
        <p14:creationId xmlns:p14="http://schemas.microsoft.com/office/powerpoint/2010/main" val="26268608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37</a:t>
            </a:fld>
            <a:endParaRPr lang="zh-TW" altLang="en-US" dirty="0"/>
          </a:p>
        </p:txBody>
      </p:sp>
      <p:sp>
        <p:nvSpPr>
          <p:cNvPr id="5" name="AutoShape 11"/>
          <p:cNvSpPr>
            <a:spLocks noChangeArrowheads="1"/>
          </p:cNvSpPr>
          <p:nvPr/>
        </p:nvSpPr>
        <p:spPr bwMode="auto">
          <a:xfrm>
            <a:off x="323528" y="1484784"/>
            <a:ext cx="8496944" cy="3456384"/>
          </a:xfrm>
          <a:prstGeom prst="roundRect">
            <a:avLst>
              <a:gd name="adj" fmla="val 22342"/>
            </a:avLst>
          </a:prstGeom>
          <a:solidFill>
            <a:schemeClr val="accent4">
              <a:lumMod val="20000"/>
              <a:lumOff val="80000"/>
            </a:schemeClr>
          </a:solidFill>
          <a:ln>
            <a:noFill/>
          </a:ln>
          <a:effectLst>
            <a:outerShdw dist="35921" dir="2700000" algn="ctr" rotWithShape="0">
              <a:schemeClr val="bg2"/>
            </a:outerShdw>
          </a:effectLst>
        </p:spPr>
        <p:txBody>
          <a:bodyPr wrap="squar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marL="1081088" indent="-1081088" eaLnBrk="1" fontAlgn="t" hangingPunct="1">
              <a:spcBef>
                <a:spcPts val="600"/>
              </a:spcBef>
              <a:spcAft>
                <a:spcPts val="600"/>
              </a:spcAft>
              <a:buNone/>
              <a:defRPr/>
            </a:pPr>
            <a:r>
              <a:rPr lang="zh-TW" altLang="en-US" sz="2800" b="1" dirty="0">
                <a:solidFill>
                  <a:srgbClr val="FF0000"/>
                </a:solidFill>
                <a:latin typeface="微軟正黑體" pitchFamily="34" charset="-120"/>
                <a:ea typeface="微軟正黑體" pitchFamily="34" charset="-120"/>
              </a:rPr>
              <a:t>擬辦：</a:t>
            </a:r>
            <a:endParaRPr lang="en-US" altLang="zh-TW" sz="2800" b="1" dirty="0">
              <a:solidFill>
                <a:srgbClr val="FF0000"/>
              </a:solidFill>
              <a:latin typeface="微軟正黑體" pitchFamily="34" charset="-120"/>
              <a:ea typeface="微軟正黑體" pitchFamily="34" charset="-120"/>
            </a:endParaRPr>
          </a:p>
          <a:p>
            <a:pPr marL="803275" lvl="2" indent="-342900">
              <a:spcBef>
                <a:spcPts val="600"/>
              </a:spcBef>
              <a:spcAft>
                <a:spcPts val="600"/>
              </a:spcAft>
              <a:buFont typeface="+mj-lt"/>
              <a:buAutoNum type="arabicPeriod"/>
            </a:pPr>
            <a:r>
              <a:rPr lang="zh-TW" altLang="en-US" sz="2800" b="1" dirty="0" smtClean="0">
                <a:latin typeface="微軟正黑體" pitchFamily="34" charset="-120"/>
                <a:ea typeface="微軟正黑體" pitchFamily="34" charset="-120"/>
              </a:rPr>
              <a:t>請相關單位</a:t>
            </a:r>
            <a:r>
              <a:rPr lang="zh-TW" altLang="en-US" sz="2800" b="1" dirty="0">
                <a:latin typeface="微軟正黑體" pitchFamily="34" charset="-120"/>
                <a:ea typeface="微軟正黑體" pitchFamily="34" charset="-120"/>
              </a:rPr>
              <a:t>配合</a:t>
            </a:r>
            <a:r>
              <a:rPr lang="zh-TW" altLang="en-US" sz="2800" b="1" dirty="0" smtClean="0">
                <a:latin typeface="微軟正黑體" pitchFamily="34" charset="-120"/>
                <a:ea typeface="微軟正黑體" pitchFamily="34" charset="-120"/>
              </a:rPr>
              <a:t>確認已</a:t>
            </a:r>
            <a:r>
              <a:rPr lang="zh-TW" altLang="en-US" sz="2800" b="1" dirty="0">
                <a:latin typeface="微軟正黑體" pitchFamily="34" charset="-120"/>
                <a:ea typeface="微軟正黑體" pitchFamily="34" charset="-120"/>
              </a:rPr>
              <a:t>開放及預計開放資料集提供</a:t>
            </a:r>
            <a:r>
              <a:rPr lang="en-US" altLang="zh-TW" sz="2800" b="1" dirty="0">
                <a:solidFill>
                  <a:srgbClr val="C00000"/>
                </a:solidFill>
                <a:latin typeface="微軟正黑體" pitchFamily="34" charset="-120"/>
                <a:ea typeface="微軟正黑體" pitchFamily="34" charset="-120"/>
              </a:rPr>
              <a:t>API</a:t>
            </a:r>
            <a:r>
              <a:rPr lang="zh-TW" altLang="en-US" sz="2800" b="1" dirty="0">
                <a:latin typeface="微軟正黑體" pitchFamily="34" charset="-120"/>
                <a:ea typeface="微軟正黑體" pitchFamily="34" charset="-120"/>
              </a:rPr>
              <a:t>介</a:t>
            </a:r>
            <a:r>
              <a:rPr lang="zh-TW" altLang="en-US" sz="2800" b="1" dirty="0" smtClean="0">
                <a:latin typeface="微軟正黑體" pitchFamily="34" charset="-120"/>
                <a:ea typeface="微軟正黑體" pitchFamily="34" charset="-120"/>
              </a:rPr>
              <a:t>接可行性與期</a:t>
            </a:r>
            <a:r>
              <a:rPr lang="zh-TW" altLang="en-US" sz="2800" b="1" dirty="0">
                <a:latin typeface="微軟正黑體" pitchFamily="34" charset="-120"/>
                <a:ea typeface="微軟正黑體" pitchFamily="34" charset="-120"/>
              </a:rPr>
              <a:t>程。</a:t>
            </a:r>
            <a:endParaRPr lang="en-US" altLang="zh-TW" sz="2800" b="1" dirty="0">
              <a:latin typeface="微軟正黑體" pitchFamily="34" charset="-120"/>
              <a:ea typeface="微軟正黑體" pitchFamily="34" charset="-120"/>
            </a:endParaRPr>
          </a:p>
          <a:p>
            <a:pPr marL="803275" lvl="1" indent="-342900">
              <a:spcBef>
                <a:spcPts val="600"/>
              </a:spcBef>
              <a:spcAft>
                <a:spcPts val="600"/>
              </a:spcAft>
              <a:buFont typeface="+mj-lt"/>
              <a:buAutoNum type="arabicPeriod" startAt="2"/>
            </a:pPr>
            <a:r>
              <a:rPr lang="zh-TW" altLang="en-US" sz="2800" b="1" dirty="0" smtClean="0">
                <a:latin typeface="微軟正黑體" pitchFamily="34" charset="-120"/>
                <a:ea typeface="微軟正黑體" pitchFamily="34" charset="-120"/>
              </a:rPr>
              <a:t>請相關單位</a:t>
            </a:r>
            <a:r>
              <a:rPr lang="zh-TW" altLang="en-US" sz="2800" b="1" dirty="0">
                <a:latin typeface="微軟正黑體" pitchFamily="34" charset="-120"/>
                <a:ea typeface="微軟正黑體" pitchFamily="34" charset="-120"/>
              </a:rPr>
              <a:t>依規劃期程</a:t>
            </a:r>
            <a:r>
              <a:rPr lang="zh-TW" altLang="en-US" sz="2800" b="1" dirty="0" smtClean="0">
                <a:latin typeface="微軟正黑體" pitchFamily="34" charset="-120"/>
                <a:ea typeface="微軟正黑體" pitchFamily="34" charset="-120"/>
              </a:rPr>
              <a:t>辦理能源管理資料</a:t>
            </a:r>
            <a:r>
              <a:rPr lang="zh-TW" altLang="en-US" sz="2800" b="1" dirty="0">
                <a:latin typeface="微軟正黑體" pitchFamily="34" charset="-120"/>
                <a:ea typeface="微軟正黑體" pitchFamily="34" charset="-120"/>
              </a:rPr>
              <a:t>集開放作業。</a:t>
            </a:r>
            <a:endParaRPr lang="en-US" altLang="zh-TW" sz="2800" b="1" dirty="0">
              <a:latin typeface="微軟正黑體" pitchFamily="34" charset="-120"/>
              <a:ea typeface="微軟正黑體" pitchFamily="34" charset="-120"/>
            </a:endParaRPr>
          </a:p>
          <a:p>
            <a:pPr marL="803275" lvl="1" indent="-342900">
              <a:spcBef>
                <a:spcPts val="600"/>
              </a:spcBef>
              <a:spcAft>
                <a:spcPts val="600"/>
              </a:spcAft>
              <a:buFont typeface="+mj-lt"/>
              <a:buAutoNum type="arabicPeriod" startAt="2"/>
            </a:pPr>
            <a:r>
              <a:rPr lang="zh-TW" altLang="en-US" b="1" dirty="0" smtClean="0">
                <a:latin typeface="微軟正黑體" pitchFamily="34" charset="-120"/>
                <a:ea typeface="微軟正黑體" pitchFamily="34" charset="-120"/>
              </a:rPr>
              <a:t>請相關單位派員出席</a:t>
            </a:r>
            <a:r>
              <a:rPr lang="zh-TW" altLang="en-US" b="1" dirty="0" smtClean="0">
                <a:solidFill>
                  <a:srgbClr val="C00000"/>
                </a:solidFill>
                <a:latin typeface="微軟正黑體" pitchFamily="34" charset="-120"/>
                <a:ea typeface="微軟正黑體" pitchFamily="34" charset="-120"/>
              </a:rPr>
              <a:t>後續工作</a:t>
            </a:r>
            <a:r>
              <a:rPr lang="zh-TW" altLang="en-US" b="1" dirty="0">
                <a:solidFill>
                  <a:srgbClr val="C00000"/>
                </a:solidFill>
                <a:latin typeface="微軟正黑體" pitchFamily="34" charset="-120"/>
                <a:ea typeface="微軟正黑體" pitchFamily="34" charset="-120"/>
              </a:rPr>
              <a:t>分組會議</a:t>
            </a:r>
            <a:r>
              <a:rPr lang="zh-TW" altLang="en-US" b="1" dirty="0">
                <a:latin typeface="微軟正黑體" pitchFamily="34" charset="-120"/>
                <a:ea typeface="微軟正黑體" pitchFamily="34" charset="-120"/>
              </a:rPr>
              <a:t>，並配合辦理相關工作。</a:t>
            </a:r>
            <a:endParaRPr lang="en-US" altLang="zh-TW" sz="2800" b="1" dirty="0">
              <a:latin typeface="微軟正黑體" pitchFamily="34" charset="-120"/>
              <a:ea typeface="微軟正黑體" pitchFamily="34" charset="-120"/>
            </a:endParaRPr>
          </a:p>
        </p:txBody>
      </p:sp>
      <p:pic>
        <p:nvPicPr>
          <p:cNvPr id="6" name="Picture 2" descr="C:\Users\MingSun\AppData\Local\Microsoft\Windows\Temporary Internet Files\Content.IE5\MISYWPJJ\students_group_work[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7924" y="5217226"/>
            <a:ext cx="1368152" cy="1020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7786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38</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討論事項：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二、本部政府資料開放推動情形  </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說明與討論</a:t>
            </a:r>
            <a:endParaRPr lang="en-US" altLang="zh-TW" sz="3600" dirty="0">
              <a:solidFill>
                <a:schemeClr val="tx1"/>
              </a:solidFill>
              <a:latin typeface="微軟正黑體" panose="020B0604030504040204" pitchFamily="34" charset="-120"/>
              <a:ea typeface="微軟正黑體" panose="020B0604030504040204" pitchFamily="34" charset="-120"/>
            </a:endParaRP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
        <p:nvSpPr>
          <p:cNvPr id="9" name="內容版面配置區 4"/>
          <p:cNvSpPr>
            <a:spLocks noGrp="1"/>
          </p:cNvSpPr>
          <p:nvPr>
            <p:ph idx="1"/>
          </p:nvPr>
        </p:nvSpPr>
        <p:spPr>
          <a:xfrm>
            <a:off x="1763688" y="4077072"/>
            <a:ext cx="5112568" cy="1396608"/>
          </a:xfrm>
        </p:spPr>
        <p:txBody>
          <a:bodyPr>
            <a:normAutofit/>
          </a:bodyPr>
          <a:lstStyle/>
          <a:p>
            <a:pPr marL="0" indent="0" algn="l">
              <a:buNone/>
            </a:pP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一</a:t>
            </a: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 本部</a:t>
            </a:r>
            <a:r>
              <a:rPr lang="en-US" altLang="zh-TW" sz="2000" b="0" dirty="0">
                <a:solidFill>
                  <a:schemeClr val="tx1"/>
                </a:solidFill>
                <a:effectLst>
                  <a:outerShdw blurRad="38100" dist="38100" dir="2700000" algn="tl">
                    <a:srgbClr val="000000">
                      <a:alpha val="43137"/>
                    </a:srgbClr>
                  </a:outerShdw>
                </a:effectLst>
              </a:rPr>
              <a:t>111</a:t>
            </a:r>
            <a:r>
              <a:rPr lang="zh-TW" altLang="en-US" sz="2000" b="0" dirty="0">
                <a:solidFill>
                  <a:schemeClr val="tx1"/>
                </a:solidFill>
                <a:effectLst>
                  <a:outerShdw blurRad="38100" dist="38100" dir="2700000" algn="tl">
                    <a:srgbClr val="000000">
                      <a:alpha val="43137"/>
                    </a:srgbClr>
                  </a:outerShdw>
                </a:effectLst>
              </a:rPr>
              <a:t>年預計開放資料</a:t>
            </a:r>
          </a:p>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二</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本部開放資料民間需求回應說明</a:t>
            </a:r>
          </a:p>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三</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後續資料開放作業規劃</a:t>
            </a:r>
            <a:endParaRPr lang="en-US" altLang="zh-TW" sz="2000" b="0" dirty="0">
              <a:solidFill>
                <a:schemeClr val="tx1">
                  <a:lumMod val="50000"/>
                  <a:lumOff val="50000"/>
                </a:schemeClr>
              </a:solidFill>
            </a:endParaRPr>
          </a:p>
        </p:txBody>
      </p:sp>
    </p:spTree>
    <p:extLst>
      <p:ext uri="{BB962C8B-B14F-4D97-AF65-F5344CB8AC3E}">
        <p14:creationId xmlns:p14="http://schemas.microsoft.com/office/powerpoint/2010/main" val="346982846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en-US" altLang="zh-TW" dirty="0">
                <a:solidFill>
                  <a:srgbClr val="002060"/>
                </a:solidFill>
                <a:latin typeface="微軟正黑體" pitchFamily="34" charset="-120"/>
                <a:ea typeface="微軟正黑體" pitchFamily="34" charset="-120"/>
              </a:rPr>
              <a:t>111</a:t>
            </a:r>
            <a:r>
              <a:rPr kumimoji="0" lang="zh-TW" altLang="en-US" dirty="0">
                <a:solidFill>
                  <a:srgbClr val="002060"/>
                </a:solidFill>
                <a:latin typeface="微軟正黑體" pitchFamily="34" charset="-120"/>
                <a:ea typeface="微軟正黑體" pitchFamily="34" charset="-120"/>
              </a:rPr>
              <a:t>年上半年已開放資料</a:t>
            </a:r>
            <a:endParaRPr lang="zh-TW" altLang="en-US" dirty="0">
              <a:solidFill>
                <a:srgbClr val="002060"/>
              </a:solidFill>
            </a:endParaRPr>
          </a:p>
        </p:txBody>
      </p:sp>
      <p:sp>
        <p:nvSpPr>
          <p:cNvPr id="5" name="AutoShape 11"/>
          <p:cNvSpPr>
            <a:spLocks noChangeArrowheads="1"/>
          </p:cNvSpPr>
          <p:nvPr/>
        </p:nvSpPr>
        <p:spPr bwMode="auto">
          <a:xfrm>
            <a:off x="457200" y="1200175"/>
            <a:ext cx="5842992" cy="428625"/>
          </a:xfrm>
          <a:prstGeom prst="roundRect">
            <a:avLst>
              <a:gd name="adj" fmla="val 50000"/>
            </a:avLst>
          </a:prstGeom>
          <a:solidFill>
            <a:schemeClr val="accent1"/>
          </a:solidFill>
          <a:ln>
            <a:solidFill>
              <a:schemeClr val="tx2"/>
            </a:solid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ctr" hangingPunct="1">
              <a:spcBef>
                <a:spcPct val="0"/>
              </a:spcBef>
              <a:buFont typeface="Arial" charset="0"/>
              <a:buNone/>
            </a:pPr>
            <a:r>
              <a:rPr lang="zh-TW" altLang="en-US" sz="2400" b="1" dirty="0">
                <a:solidFill>
                  <a:schemeClr val="bg1"/>
                </a:solidFill>
                <a:latin typeface="微軟正黑體" pitchFamily="34" charset="-120"/>
                <a:ea typeface="微軟正黑體" pitchFamily="34" charset="-120"/>
              </a:rPr>
              <a:t>本部上半年</a:t>
            </a:r>
            <a:r>
              <a:rPr lang="zh-TW" altLang="en-US" sz="2400" b="1"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已開放</a:t>
            </a:r>
            <a:r>
              <a:rPr lang="zh-TW" altLang="en-US" sz="2400" b="1" dirty="0">
                <a:solidFill>
                  <a:schemeClr val="bg1"/>
                </a:solidFill>
                <a:latin typeface="微軟正黑體" pitchFamily="34" charset="-120"/>
                <a:ea typeface="微軟正黑體" pitchFamily="34" charset="-120"/>
              </a:rPr>
              <a:t>資料項目統計</a:t>
            </a:r>
            <a:r>
              <a:rPr lang="en-US" altLang="zh-TW" sz="2400" b="1" dirty="0">
                <a:solidFill>
                  <a:schemeClr val="bg1"/>
                </a:solidFill>
                <a:latin typeface="微軟正黑體" pitchFamily="34" charset="-120"/>
                <a:ea typeface="微軟正黑體" pitchFamily="34" charset="-120"/>
              </a:rPr>
              <a:t>-</a:t>
            </a:r>
            <a:r>
              <a:rPr lang="zh-TW" altLang="en-US" sz="2400" b="1" dirty="0">
                <a:solidFill>
                  <a:schemeClr val="bg1"/>
                </a:solidFill>
                <a:latin typeface="微軟正黑體" pitchFamily="34" charset="-120"/>
                <a:ea typeface="微軟正黑體" pitchFamily="34" charset="-120"/>
              </a:rPr>
              <a:t>依機關別</a:t>
            </a:r>
            <a:endParaRPr lang="en-US" altLang="zh-TW" sz="2400" b="1" dirty="0">
              <a:solidFill>
                <a:schemeClr val="bg1"/>
              </a:solidFill>
              <a:latin typeface="微軟正黑體" pitchFamily="34" charset="-120"/>
              <a:ea typeface="微軟正黑體" pitchFamily="34" charset="-120"/>
            </a:endParaRPr>
          </a:p>
        </p:txBody>
      </p:sp>
      <p:sp>
        <p:nvSpPr>
          <p:cNvPr id="8" name="投影片編號版面配置區 3"/>
          <p:cNvSpPr>
            <a:spLocks noGrp="1"/>
          </p:cNvSpPr>
          <p:nvPr>
            <p:ph type="sldNum" sz="quarter" idx="4"/>
          </p:nvPr>
        </p:nvSpPr>
        <p:spPr>
          <a:xfrm>
            <a:off x="6830888" y="6356350"/>
            <a:ext cx="2133600" cy="365125"/>
          </a:xfrm>
        </p:spPr>
        <p:txBody>
          <a:bodyPr/>
          <a:lstStyle/>
          <a:p>
            <a:fld id="{FB38DC22-E2C8-4860-938B-CEF6F87D8911}" type="slidenum">
              <a:rPr lang="zh-TW" altLang="en-US" smtClean="0"/>
              <a:pPr/>
              <a:t>39</a:t>
            </a:fld>
            <a:endParaRPr lang="zh-TW" altLang="en-US" dirty="0"/>
          </a:p>
        </p:txBody>
      </p:sp>
      <p:sp>
        <p:nvSpPr>
          <p:cNvPr id="12" name="文字方塊 11"/>
          <p:cNvSpPr txBox="1"/>
          <p:nvPr/>
        </p:nvSpPr>
        <p:spPr bwMode="auto">
          <a:xfrm>
            <a:off x="658429" y="6428444"/>
            <a:ext cx="52373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nchor="ctr">
            <a:spAutoFit/>
          </a:bodyPr>
          <a:lstStyle/>
          <a:p>
            <a:pPr marL="285750" indent="-285750" eaLnBrk="1" hangingPunct="1">
              <a:spcBef>
                <a:spcPct val="0"/>
              </a:spcBef>
              <a:buClrTx/>
              <a:buFont typeface="Wingdings" panose="05000000000000000000" pitchFamily="2" charset="2"/>
              <a:buChar char="Ø"/>
            </a:pPr>
            <a:r>
              <a:rPr kumimoji="0" lang="en-US" altLang="zh-TW" sz="1800" b="1" dirty="0">
                <a:solidFill>
                  <a:schemeClr val="tx1"/>
                </a:solidFill>
                <a:latin typeface="微軟正黑體" pitchFamily="34" charset="-120"/>
                <a:ea typeface="微軟正黑體" pitchFamily="34" charset="-120"/>
              </a:rPr>
              <a:t>111</a:t>
            </a:r>
            <a:r>
              <a:rPr kumimoji="0" lang="zh-TW" altLang="en-US" sz="1800" b="1" dirty="0">
                <a:solidFill>
                  <a:schemeClr val="tx1"/>
                </a:solidFill>
                <a:latin typeface="微軟正黑體" pitchFamily="34" charset="-120"/>
                <a:ea typeface="微軟正黑體" pitchFamily="34" charset="-120"/>
              </a:rPr>
              <a:t>年</a:t>
            </a:r>
            <a:r>
              <a:rPr kumimoji="0" lang="zh-TW" altLang="en-US" sz="1800" b="1" dirty="0">
                <a:solidFill>
                  <a:srgbClr val="FF0000"/>
                </a:solidFill>
                <a:latin typeface="微軟正黑體" pitchFamily="34" charset="-120"/>
                <a:ea typeface="微軟正黑體" pitchFamily="34" charset="-120"/>
              </a:rPr>
              <a:t>上半年</a:t>
            </a:r>
            <a:r>
              <a:rPr kumimoji="0" lang="zh-TW" altLang="en-US" sz="1800" b="1" dirty="0">
                <a:solidFill>
                  <a:schemeClr val="tx1"/>
                </a:solidFill>
                <a:latin typeface="微軟正黑體" pitchFamily="34" charset="-120"/>
                <a:ea typeface="微軟正黑體" pitchFamily="34" charset="-120"/>
              </a:rPr>
              <a:t>已開放資料集資料請參考 </a:t>
            </a:r>
            <a:r>
              <a:rPr kumimoji="0" lang="zh-TW" altLang="en-US" sz="1800" b="1" u="sng" dirty="0" smtClean="0">
                <a:solidFill>
                  <a:schemeClr val="tx1"/>
                </a:solidFill>
                <a:latin typeface="微軟正黑體" pitchFamily="34" charset="-120"/>
                <a:ea typeface="微軟正黑體" pitchFamily="34" charset="-120"/>
              </a:rPr>
              <a:t>附件</a:t>
            </a:r>
            <a:r>
              <a:rPr kumimoji="0" lang="en-US" altLang="zh-TW" sz="1800" b="1" u="sng" dirty="0" smtClean="0">
                <a:solidFill>
                  <a:schemeClr val="tx1"/>
                </a:solidFill>
                <a:latin typeface="微軟正黑體" pitchFamily="34" charset="-120"/>
                <a:ea typeface="微軟正黑體" pitchFamily="34" charset="-120"/>
              </a:rPr>
              <a:t>7</a:t>
            </a:r>
            <a:r>
              <a:rPr kumimoji="0" lang="zh-TW" altLang="en-US" sz="1800" b="1" dirty="0" smtClean="0">
                <a:solidFill>
                  <a:schemeClr val="tx1"/>
                </a:solidFill>
                <a:latin typeface="微軟正黑體" pitchFamily="34" charset="-120"/>
                <a:ea typeface="微軟正黑體" pitchFamily="34" charset="-120"/>
              </a:rPr>
              <a:t>。</a:t>
            </a:r>
            <a:endParaRPr kumimoji="0" lang="zh-TW" altLang="en-US" sz="1800" b="1" dirty="0">
              <a:solidFill>
                <a:schemeClr val="tx1"/>
              </a:solidFill>
              <a:latin typeface="微軟正黑體" pitchFamily="34" charset="-120"/>
              <a:ea typeface="微軟正黑體" pitchFamily="34" charset="-120"/>
            </a:endParaRPr>
          </a:p>
        </p:txBody>
      </p:sp>
      <p:graphicFrame>
        <p:nvGraphicFramePr>
          <p:cNvPr id="2" name="表格 1"/>
          <p:cNvGraphicFramePr>
            <a:graphicFrameLocks noGrp="1"/>
          </p:cNvGraphicFramePr>
          <p:nvPr>
            <p:extLst>
              <p:ext uri="{D42A27DB-BD31-4B8C-83A1-F6EECF244321}">
                <p14:modId xmlns:p14="http://schemas.microsoft.com/office/powerpoint/2010/main" val="262699898"/>
              </p:ext>
            </p:extLst>
          </p:nvPr>
        </p:nvGraphicFramePr>
        <p:xfrm>
          <a:off x="457200" y="1772810"/>
          <a:ext cx="8229600" cy="4583540"/>
        </p:xfrm>
        <a:graphic>
          <a:graphicData uri="http://schemas.openxmlformats.org/drawingml/2006/table">
            <a:tbl>
              <a:tblPr firstRow="1" lastRow="1" bandRow="1">
                <a:tableStyleId>{5C22544A-7EE6-4342-B048-85BDC9FD1C3A}</a:tableStyleId>
              </a:tblPr>
              <a:tblGrid>
                <a:gridCol w="3025588">
                  <a:extLst>
                    <a:ext uri="{9D8B030D-6E8A-4147-A177-3AD203B41FA5}">
                      <a16:colId xmlns:a16="http://schemas.microsoft.com/office/drawing/2014/main" xmlns="" val="182319472"/>
                    </a:ext>
                  </a:extLst>
                </a:gridCol>
                <a:gridCol w="1089212">
                  <a:extLst>
                    <a:ext uri="{9D8B030D-6E8A-4147-A177-3AD203B41FA5}">
                      <a16:colId xmlns:a16="http://schemas.microsoft.com/office/drawing/2014/main" xmlns="" val="1084479617"/>
                    </a:ext>
                  </a:extLst>
                </a:gridCol>
                <a:gridCol w="3025588">
                  <a:extLst>
                    <a:ext uri="{9D8B030D-6E8A-4147-A177-3AD203B41FA5}">
                      <a16:colId xmlns:a16="http://schemas.microsoft.com/office/drawing/2014/main" xmlns="" val="1725088411"/>
                    </a:ext>
                  </a:extLst>
                </a:gridCol>
                <a:gridCol w="1089212">
                  <a:extLst>
                    <a:ext uri="{9D8B030D-6E8A-4147-A177-3AD203B41FA5}">
                      <a16:colId xmlns:a16="http://schemas.microsoft.com/office/drawing/2014/main" xmlns="" val="3327610228"/>
                    </a:ext>
                  </a:extLst>
                </a:gridCol>
              </a:tblGrid>
              <a:tr h="458354">
                <a:tc>
                  <a:txBody>
                    <a:bodyPr/>
                    <a:lstStyle/>
                    <a:p>
                      <a:pPr algn="ctr" fontAlgn="ctr"/>
                      <a:r>
                        <a:rPr lang="zh-TW" altLang="en-US" sz="2000" u="none" strike="noStrike" baseline="0" dirty="0">
                          <a:effectLst/>
                          <a:latin typeface="微軟正黑體" panose="020B0604030504040204" pitchFamily="34" charset="-120"/>
                          <a:ea typeface="微軟正黑體" panose="020B0604030504040204" pitchFamily="34" charset="-120"/>
                        </a:rPr>
                        <a:t>機關名稱</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2000" u="none" strike="noStrike" baseline="0" dirty="0">
                          <a:effectLst/>
                          <a:latin typeface="微軟正黑體" panose="020B0604030504040204" pitchFamily="34" charset="-120"/>
                          <a:ea typeface="微軟正黑體" panose="020B0604030504040204" pitchFamily="34" charset="-120"/>
                        </a:rPr>
                        <a:t>數量</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2000" u="none" strike="noStrike" baseline="0" dirty="0">
                          <a:effectLst/>
                          <a:latin typeface="微軟正黑體" panose="020B0604030504040204" pitchFamily="34" charset="-120"/>
                          <a:ea typeface="微軟正黑體" panose="020B0604030504040204" pitchFamily="34" charset="-120"/>
                        </a:rPr>
                        <a:t>機關名稱</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zh-TW" altLang="en-US" sz="2000" u="none" strike="noStrike" baseline="0" dirty="0">
                          <a:effectLst/>
                          <a:latin typeface="微軟正黑體" panose="020B0604030504040204" pitchFamily="34" charset="-120"/>
                          <a:ea typeface="微軟正黑體" panose="020B0604030504040204" pitchFamily="34" charset="-120"/>
                        </a:rPr>
                        <a:t>數量</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1508240754"/>
                  </a:ext>
                </a:extLst>
              </a:tr>
              <a:tr h="458354">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經濟部商業司</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chemeClr val="dk1"/>
                          </a:solidFill>
                          <a:effectLst/>
                          <a:latin typeface="微軟正黑體" panose="020B0604030504040204" pitchFamily="34" charset="-120"/>
                          <a:ea typeface="微軟正黑體" panose="020B0604030504040204" pitchFamily="34" charset="-120"/>
                        </a:rPr>
                        <a:t>4</a:t>
                      </a:r>
                      <a:endPar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經濟部國營事業委員會</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extLst>
                  <a:ext uri="{0D108BD9-81ED-4DB2-BD59-A6C34878D82A}">
                    <a16:rowId xmlns:a16="http://schemas.microsoft.com/office/drawing/2014/main" xmlns="" val="2116783369"/>
                  </a:ext>
                </a:extLst>
              </a:tr>
              <a:tr h="458354">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經濟部統計處</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pPr algn="l" fontAlgn="ctr"/>
                      <a:r>
                        <a:rPr lang="zh-TW" altLang="en-US" sz="2000" u="none" strike="noStrike" baseline="0">
                          <a:effectLst/>
                          <a:latin typeface="微軟正黑體" panose="020B0604030504040204" pitchFamily="34" charset="-120"/>
                          <a:ea typeface="微軟正黑體" panose="020B0604030504040204" pitchFamily="34" charset="-120"/>
                        </a:rPr>
                        <a:t>經濟部貿易調查委員會</a:t>
                      </a:r>
                      <a:endParaRPr lang="zh-TW" altLang="en-US" sz="2000" b="0" i="0" u="none" strike="noStrike" baseline="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extLst>
                  <a:ext uri="{0D108BD9-81ED-4DB2-BD59-A6C34878D82A}">
                    <a16:rowId xmlns:a16="http://schemas.microsoft.com/office/drawing/2014/main" xmlns="" val="1371439227"/>
                  </a:ext>
                </a:extLst>
              </a:tr>
              <a:tr h="458354">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經濟部水利署</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3</a:t>
                      </a:r>
                    </a:p>
                  </a:txBody>
                  <a:tcPr marL="9525" marR="9525" marT="9525" marB="0" anchor="ctr"/>
                </a:tc>
                <a:tc>
                  <a:txBody>
                    <a:bodyPr/>
                    <a:lstStyle/>
                    <a:p>
                      <a:pPr algn="l" fontAlgn="ctr"/>
                      <a:r>
                        <a:rPr lang="zh-TW" altLang="en-US" sz="2000" u="none" strike="noStrike" baseline="0">
                          <a:effectLst/>
                          <a:latin typeface="微軟正黑體" panose="020B0604030504040204" pitchFamily="34" charset="-120"/>
                          <a:ea typeface="微軟正黑體" panose="020B0604030504040204" pitchFamily="34" charset="-120"/>
                        </a:rPr>
                        <a:t>經濟部中央地質調查所</a:t>
                      </a:r>
                      <a:endParaRPr lang="zh-TW" altLang="en-US" sz="2000" b="0" i="0" u="none" strike="noStrike" baseline="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27</a:t>
                      </a:r>
                    </a:p>
                  </a:txBody>
                  <a:tcPr marL="9525" marR="9525" marT="9525" marB="0" anchor="ctr"/>
                </a:tc>
                <a:extLst>
                  <a:ext uri="{0D108BD9-81ED-4DB2-BD59-A6C34878D82A}">
                    <a16:rowId xmlns:a16="http://schemas.microsoft.com/office/drawing/2014/main" xmlns="" val="2463595378"/>
                  </a:ext>
                </a:extLst>
              </a:tr>
              <a:tr h="458354">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經濟部工業局</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pPr algn="l" fontAlgn="ctr"/>
                      <a:r>
                        <a:rPr lang="zh-TW" altLang="en-US" sz="2000" u="none" strike="noStrike" baseline="0">
                          <a:effectLst/>
                          <a:latin typeface="微軟正黑體" panose="020B0604030504040204" pitchFamily="34" charset="-120"/>
                          <a:ea typeface="微軟正黑體" panose="020B0604030504040204" pitchFamily="34" charset="-120"/>
                        </a:rPr>
                        <a:t>台灣電力股份有限公司</a:t>
                      </a:r>
                      <a:endParaRPr lang="zh-TW" altLang="en-US" sz="2000" b="0" i="0" u="none" strike="noStrike" baseline="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extLst>
                  <a:ext uri="{0D108BD9-81ED-4DB2-BD59-A6C34878D82A}">
                    <a16:rowId xmlns:a16="http://schemas.microsoft.com/office/drawing/2014/main" xmlns="" val="2913517280"/>
                  </a:ext>
                </a:extLst>
              </a:tr>
              <a:tr h="458354">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經濟部標準檢驗局</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台灣中油股份有限公司</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3</a:t>
                      </a:r>
                    </a:p>
                  </a:txBody>
                  <a:tcPr marL="9525" marR="9525" marT="9525" marB="0" anchor="ctr"/>
                </a:tc>
                <a:extLst>
                  <a:ext uri="{0D108BD9-81ED-4DB2-BD59-A6C34878D82A}">
                    <a16:rowId xmlns:a16="http://schemas.microsoft.com/office/drawing/2014/main" xmlns="" val="1423569888"/>
                  </a:ext>
                </a:extLst>
              </a:tr>
              <a:tr h="458354">
                <a:tc>
                  <a:txBody>
                    <a:bodyPr/>
                    <a:lstStyle/>
                    <a:p>
                      <a:pPr algn="l" fontAlgn="ctr"/>
                      <a:r>
                        <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rPr>
                        <a:t>經濟部智慧財產局</a:t>
                      </a: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台灣自來水股份有限公司</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2</a:t>
                      </a:r>
                    </a:p>
                  </a:txBody>
                  <a:tcPr marL="9525" marR="9525" marT="9525" marB="0" anchor="ctr"/>
                </a:tc>
                <a:extLst>
                  <a:ext uri="{0D108BD9-81ED-4DB2-BD59-A6C34878D82A}">
                    <a16:rowId xmlns:a16="http://schemas.microsoft.com/office/drawing/2014/main" xmlns="" val="2571829287"/>
                  </a:ext>
                </a:extLst>
              </a:tr>
              <a:tr h="458354">
                <a:tc>
                  <a:txBody>
                    <a:bodyPr/>
                    <a:lstStyle/>
                    <a:p>
                      <a:pPr algn="l" fontAlgn="ctr"/>
                      <a:r>
                        <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rPr>
                        <a:t>經濟部能源局</a:t>
                      </a: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pPr algn="l" fontAlgn="ctr"/>
                      <a:r>
                        <a:rPr lang="zh-TW" altLang="en-US" sz="2000" u="none" strike="noStrike" baseline="0" dirty="0">
                          <a:effectLst/>
                          <a:latin typeface="微軟正黑體" panose="020B0604030504040204" pitchFamily="34" charset="-120"/>
                          <a:ea typeface="微軟正黑體" panose="020B0604030504040204" pitchFamily="34" charset="-120"/>
                        </a:rPr>
                        <a:t>台灣糖業股份有限公司</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3851244818"/>
                  </a:ext>
                </a:extLst>
              </a:tr>
              <a:tr h="4583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rPr>
                        <a:t>經濟部中小企業處</a:t>
                      </a:r>
                    </a:p>
                  </a:txBody>
                  <a:tcPr marL="9525" marR="9525" marT="9525" marB="0" anchor="ctr"/>
                </a:tc>
                <a:tc>
                  <a:txBody>
                    <a:bodyPr/>
                    <a:lstStyle/>
                    <a:p>
                      <a:pPr algn="ctr" fontAlgn="ctr"/>
                      <a:r>
                        <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rPr>
                        <a:t>1</a:t>
                      </a:r>
                    </a:p>
                  </a:txBody>
                  <a:tcPr marL="9525" marR="9525" marT="9525" marB="0" anchor="ctr"/>
                </a:tc>
                <a:tc>
                  <a:txBody>
                    <a:bodyPr/>
                    <a:lstStyle/>
                    <a:p>
                      <a:endParaRPr lang="zh-TW" altLang="en-US" dirty="0"/>
                    </a:p>
                  </a:txBody>
                  <a:tcPr marL="9525" marR="9525" marT="9525" marB="0" anchor="ctr"/>
                </a:tc>
                <a:tc>
                  <a:txBody>
                    <a:bodyPr/>
                    <a:lstStyle/>
                    <a:p>
                      <a:endParaRPr lang="zh-TW" altLang="en-US" dirty="0"/>
                    </a:p>
                  </a:txBody>
                  <a:tcPr marL="9525" marR="9525" marT="9525" marB="0" anchor="ctr"/>
                </a:tc>
                <a:extLst>
                  <a:ext uri="{0D108BD9-81ED-4DB2-BD59-A6C34878D82A}">
                    <a16:rowId xmlns:a16="http://schemas.microsoft.com/office/drawing/2014/main" xmlns="" val="1240719566"/>
                  </a:ext>
                </a:extLst>
              </a:tr>
              <a:tr h="458354">
                <a:tc gridSpan="2">
                  <a:txBody>
                    <a:bodyPr/>
                    <a:lstStyle/>
                    <a:p>
                      <a:pPr algn="ctr" fontAlgn="ctr"/>
                      <a:r>
                        <a:rPr lang="zh-TW" altLang="en-US" sz="2000" u="none" strike="noStrike" baseline="0" dirty="0">
                          <a:effectLst/>
                          <a:latin typeface="微軟正黑體" panose="020B0604030504040204" pitchFamily="34" charset="-120"/>
                          <a:ea typeface="微軟正黑體" panose="020B0604030504040204" pitchFamily="34" charset="-120"/>
                        </a:rPr>
                        <a:t>合計</a:t>
                      </a: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hMerge="1">
                  <a:txBody>
                    <a:bodyPr/>
                    <a:lstStyle/>
                    <a:p>
                      <a:pPr algn="l" fontAlgn="ct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gridSpan="2">
                  <a:txBody>
                    <a:bodyPr/>
                    <a:lstStyle/>
                    <a:p>
                      <a:pPr algn="ctr" fontAlgn="ctr"/>
                      <a:r>
                        <a:rPr lang="en-US" altLang="zh-TW" sz="2000" u="none" strike="noStrike" baseline="0" dirty="0">
                          <a:effectLst/>
                          <a:latin typeface="微軟正黑體" panose="020B0604030504040204" pitchFamily="34" charset="-120"/>
                          <a:ea typeface="微軟正黑體" panose="020B0604030504040204" pitchFamily="34" charset="-120"/>
                        </a:rPr>
                        <a:t>49</a:t>
                      </a:r>
                      <a:endParaRPr lang="en-US" altLang="zh-TW"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tc hMerge="1">
                  <a:txBody>
                    <a:bodyPr/>
                    <a:lstStyle/>
                    <a:p>
                      <a:pPr algn="l" fontAlgn="ct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9525" marR="9525" marT="9525" marB="0" anchor="ctr"/>
                </a:tc>
                <a:extLst>
                  <a:ext uri="{0D108BD9-81ED-4DB2-BD59-A6C34878D82A}">
                    <a16:rowId xmlns:a16="http://schemas.microsoft.com/office/drawing/2014/main" xmlns="" val="3861021547"/>
                  </a:ext>
                </a:extLst>
              </a:tr>
            </a:tbl>
          </a:graphicData>
        </a:graphic>
      </p:graphicFrame>
    </p:spTree>
    <p:extLst>
      <p:ext uri="{BB962C8B-B14F-4D97-AF65-F5344CB8AC3E}">
        <p14:creationId xmlns:p14="http://schemas.microsoft.com/office/powerpoint/2010/main" val="39924875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4</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834102" cy="1969770"/>
          </a:xfrm>
          <a:prstGeom prst="rect">
            <a:avLst/>
          </a:prstGeom>
          <a:noFill/>
          <a:ln w="9525">
            <a:noFill/>
            <a:miter lim="800000"/>
            <a:headEnd/>
            <a:tailEnd/>
          </a:ln>
        </p:spPr>
        <p:txBody>
          <a:bodyPr wrap="square">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報告事項：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一、</a:t>
            </a:r>
            <a:r>
              <a:rPr lang="zh-TW" altLang="en-US" sz="3600" dirty="0" smtClean="0">
                <a:latin typeface="微軟正黑體" panose="020B0604030504040204" pitchFamily="34" charset="-120"/>
                <a:ea typeface="微軟正黑體" panose="020B0604030504040204" pitchFamily="34" charset="-120"/>
              </a:rPr>
              <a:t>「經濟部</a:t>
            </a:r>
            <a:r>
              <a:rPr lang="zh-TW" altLang="en-US" sz="3600" dirty="0">
                <a:latin typeface="微軟正黑體" panose="020B0604030504040204" pitchFamily="34" charset="-120"/>
                <a:ea typeface="微軟正黑體" panose="020B0604030504040204" pitchFamily="34" charset="-120"/>
              </a:rPr>
              <a:t>及所屬機關</a:t>
            </a:r>
            <a:r>
              <a:rPr lang="en-US" altLang="zh-TW" sz="3600" dirty="0">
                <a:latin typeface="微軟正黑體" panose="020B0604030504040204" pitchFamily="34" charset="-120"/>
                <a:ea typeface="微軟正黑體" panose="020B0604030504040204" pitchFamily="34" charset="-120"/>
              </a:rPr>
              <a:t>(</a:t>
            </a:r>
            <a:r>
              <a:rPr lang="zh-TW" altLang="en-US" sz="3600" dirty="0">
                <a:latin typeface="微軟正黑體" panose="020B0604030504040204" pitchFamily="34" charset="-120"/>
                <a:ea typeface="微軟正黑體" panose="020B0604030504040204" pitchFamily="34" charset="-120"/>
              </a:rPr>
              <a:t>構</a:t>
            </a:r>
            <a:r>
              <a:rPr lang="en-US" altLang="zh-TW" sz="3600" dirty="0">
                <a:latin typeface="微軟正黑體" panose="020B0604030504040204" pitchFamily="34" charset="-120"/>
                <a:ea typeface="微軟正黑體" panose="020B0604030504040204" pitchFamily="34" charset="-120"/>
              </a:rPr>
              <a:t>)</a:t>
            </a:r>
            <a:r>
              <a:rPr lang="zh-TW" altLang="en-US" sz="3600" dirty="0">
                <a:latin typeface="微軟正黑體" panose="020B0604030504040204" pitchFamily="34" charset="-120"/>
                <a:ea typeface="微軟正黑體" panose="020B0604030504040204" pitchFamily="34" charset="-120"/>
              </a:rPr>
              <a:t>政府資料</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開放行動方案」報告</a:t>
            </a:r>
            <a:endParaRPr lang="en-US" altLang="zh-TW" sz="3600" dirty="0">
              <a:latin typeface="微軟正黑體" panose="020B0604030504040204" pitchFamily="34" charset="-120"/>
              <a:ea typeface="微軟正黑體" panose="020B0604030504040204" pitchFamily="34" charset="-120"/>
            </a:endParaRP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Tree>
    <p:extLst>
      <p:ext uri="{BB962C8B-B14F-4D97-AF65-F5344CB8AC3E}">
        <p14:creationId xmlns:p14="http://schemas.microsoft.com/office/powerpoint/2010/main" val="1075996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en-US" altLang="zh-TW" dirty="0">
                <a:solidFill>
                  <a:srgbClr val="002060"/>
                </a:solidFill>
                <a:latin typeface="微軟正黑體" pitchFamily="34" charset="-120"/>
                <a:ea typeface="微軟正黑體" pitchFamily="34" charset="-120"/>
              </a:rPr>
              <a:t>111</a:t>
            </a:r>
            <a:r>
              <a:rPr kumimoji="0" lang="zh-TW" altLang="en-US" dirty="0">
                <a:solidFill>
                  <a:srgbClr val="002060"/>
                </a:solidFill>
                <a:latin typeface="微軟正黑體" pitchFamily="34" charset="-120"/>
                <a:ea typeface="微軟正黑體" pitchFamily="34" charset="-120"/>
              </a:rPr>
              <a:t>年下半年預計開放資料</a:t>
            </a:r>
            <a:endParaRPr lang="zh-TW" altLang="en-US" dirty="0">
              <a:solidFill>
                <a:srgbClr val="002060"/>
              </a:solidFill>
            </a:endParaRPr>
          </a:p>
        </p:txBody>
      </p:sp>
      <p:sp>
        <p:nvSpPr>
          <p:cNvPr id="5" name="AutoShape 11"/>
          <p:cNvSpPr>
            <a:spLocks noChangeArrowheads="1"/>
          </p:cNvSpPr>
          <p:nvPr/>
        </p:nvSpPr>
        <p:spPr bwMode="auto">
          <a:xfrm>
            <a:off x="457200" y="1268760"/>
            <a:ext cx="6059016" cy="428625"/>
          </a:xfrm>
          <a:prstGeom prst="roundRect">
            <a:avLst>
              <a:gd name="adj" fmla="val 50000"/>
            </a:avLst>
          </a:prstGeom>
          <a:solidFill>
            <a:schemeClr val="accent1"/>
          </a:solidFill>
          <a:ln>
            <a:solidFill>
              <a:schemeClr val="tx2"/>
            </a:solid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charset="0"/>
                <a:ea typeface="新細明體" pitchFamily="18" charset="-120"/>
              </a:defRPr>
            </a:lvl1pPr>
            <a:lvl2pPr marL="742950" indent="-285750" eaLnBrk="0" hangingPunct="0">
              <a:spcBef>
                <a:spcPct val="20000"/>
              </a:spcBef>
              <a:buFont typeface="Arial" charset="0"/>
              <a:buChar char="–"/>
              <a:defRPr sz="2800">
                <a:solidFill>
                  <a:schemeClr val="tx1"/>
                </a:solidFill>
                <a:latin typeface="Calibri" charset="0"/>
                <a:ea typeface="新細明體" pitchFamily="18" charset="-120"/>
              </a:defRPr>
            </a:lvl2pPr>
            <a:lvl3pPr marL="1143000" indent="-228600" eaLnBrk="0" hangingPunct="0">
              <a:spcBef>
                <a:spcPct val="20000"/>
              </a:spcBef>
              <a:buFont typeface="Arial" charset="0"/>
              <a:buChar char="•"/>
              <a:defRPr sz="2400">
                <a:solidFill>
                  <a:schemeClr val="tx1"/>
                </a:solidFill>
                <a:latin typeface="Calibri" charset="0"/>
                <a:ea typeface="新細明體" pitchFamily="18" charset="-120"/>
              </a:defRPr>
            </a:lvl3pPr>
            <a:lvl4pPr marL="1600200" indent="-228600" eaLnBrk="0" hangingPunct="0">
              <a:spcBef>
                <a:spcPct val="20000"/>
              </a:spcBef>
              <a:buFont typeface="Arial" charset="0"/>
              <a:buChar char="–"/>
              <a:defRPr sz="2000">
                <a:solidFill>
                  <a:schemeClr val="tx1"/>
                </a:solidFill>
                <a:latin typeface="Calibri" charset="0"/>
                <a:ea typeface="新細明體" pitchFamily="18" charset="-120"/>
              </a:defRPr>
            </a:lvl4pPr>
            <a:lvl5pPr marL="2057400" indent="-228600" eaLnBrk="0" hangingPunct="0">
              <a:spcBef>
                <a:spcPct val="20000"/>
              </a:spcBef>
              <a:buFont typeface="Arial" charset="0"/>
              <a:buChar char="»"/>
              <a:defRPr sz="2000">
                <a:solidFill>
                  <a:schemeClr val="tx1"/>
                </a:solidFill>
                <a:latin typeface="Calibri"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charset="0"/>
                <a:ea typeface="新細明體" pitchFamily="18" charset="-120"/>
              </a:defRPr>
            </a:lvl9pPr>
          </a:lstStyle>
          <a:p>
            <a:pPr algn="ctr" eaLnBrk="1" fontAlgn="ctr" hangingPunct="1">
              <a:spcBef>
                <a:spcPct val="0"/>
              </a:spcBef>
              <a:buFont typeface="Arial" charset="0"/>
              <a:buNone/>
            </a:pPr>
            <a:r>
              <a:rPr lang="zh-TW" altLang="en-US" sz="2400" b="1" dirty="0">
                <a:solidFill>
                  <a:schemeClr val="bg1"/>
                </a:solidFill>
                <a:latin typeface="微軟正黑體" pitchFamily="34" charset="-120"/>
                <a:ea typeface="微軟正黑體" pitchFamily="34" charset="-120"/>
              </a:rPr>
              <a:t>本部下半年</a:t>
            </a:r>
            <a:r>
              <a:rPr lang="zh-TW" altLang="en-US" sz="2400" b="1" dirty="0">
                <a:solidFill>
                  <a:srgbClr val="FFFF00"/>
                </a:solidFill>
                <a:effectLst>
                  <a:outerShdw blurRad="38100" dist="38100" dir="2700000" algn="tl">
                    <a:srgbClr val="000000">
                      <a:alpha val="43137"/>
                    </a:srgbClr>
                  </a:outerShdw>
                </a:effectLst>
                <a:latin typeface="微軟正黑體" pitchFamily="34" charset="-120"/>
                <a:ea typeface="微軟正黑體" pitchFamily="34" charset="-120"/>
              </a:rPr>
              <a:t>預計開放</a:t>
            </a:r>
            <a:r>
              <a:rPr lang="zh-TW" altLang="en-US" sz="2400" b="1" dirty="0">
                <a:solidFill>
                  <a:schemeClr val="bg1"/>
                </a:solidFill>
                <a:latin typeface="微軟正黑體" pitchFamily="34" charset="-120"/>
                <a:ea typeface="微軟正黑體" pitchFamily="34" charset="-120"/>
              </a:rPr>
              <a:t>資料項目統計</a:t>
            </a:r>
            <a:r>
              <a:rPr lang="en-US" altLang="zh-TW" sz="2400" b="1" dirty="0">
                <a:solidFill>
                  <a:schemeClr val="bg1"/>
                </a:solidFill>
                <a:latin typeface="微軟正黑體" pitchFamily="34" charset="-120"/>
                <a:ea typeface="微軟正黑體" pitchFamily="34" charset="-120"/>
              </a:rPr>
              <a:t>-</a:t>
            </a:r>
            <a:r>
              <a:rPr lang="zh-TW" altLang="en-US" sz="2400" b="1" dirty="0">
                <a:solidFill>
                  <a:schemeClr val="bg1"/>
                </a:solidFill>
                <a:latin typeface="微軟正黑體" pitchFamily="34" charset="-120"/>
                <a:ea typeface="微軟正黑體" pitchFamily="34" charset="-120"/>
              </a:rPr>
              <a:t>依機關別</a:t>
            </a:r>
            <a:endParaRPr lang="en-US" altLang="zh-TW" sz="2400" b="1" dirty="0">
              <a:solidFill>
                <a:schemeClr val="bg1"/>
              </a:solidFill>
              <a:latin typeface="微軟正黑體" pitchFamily="34" charset="-120"/>
              <a:ea typeface="微軟正黑體" pitchFamily="34" charset="-120"/>
            </a:endParaRPr>
          </a:p>
        </p:txBody>
      </p:sp>
      <p:sp>
        <p:nvSpPr>
          <p:cNvPr id="10" name="文字方塊 9"/>
          <p:cNvSpPr txBox="1"/>
          <p:nvPr/>
        </p:nvSpPr>
        <p:spPr bwMode="auto">
          <a:xfrm>
            <a:off x="658429" y="6428444"/>
            <a:ext cx="500649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rtlCol="0" anchor="ctr">
            <a:spAutoFit/>
          </a:bodyPr>
          <a:lstStyle/>
          <a:p>
            <a:pPr marL="285750" indent="-285750" eaLnBrk="1" hangingPunct="1">
              <a:spcBef>
                <a:spcPct val="0"/>
              </a:spcBef>
              <a:buClrTx/>
              <a:buFont typeface="Wingdings" panose="05000000000000000000" pitchFamily="2" charset="2"/>
              <a:buChar char="Ø"/>
            </a:pPr>
            <a:r>
              <a:rPr kumimoji="0" lang="en-US" altLang="zh-TW" sz="1800" b="1" dirty="0">
                <a:solidFill>
                  <a:schemeClr val="tx1"/>
                </a:solidFill>
                <a:latin typeface="微軟正黑體" pitchFamily="34" charset="-120"/>
                <a:ea typeface="微軟正黑體" pitchFamily="34" charset="-120"/>
              </a:rPr>
              <a:t>111</a:t>
            </a:r>
            <a:r>
              <a:rPr kumimoji="0" lang="zh-TW" altLang="en-US" sz="1800" b="1" dirty="0">
                <a:solidFill>
                  <a:schemeClr val="tx1"/>
                </a:solidFill>
                <a:latin typeface="微軟正黑體" pitchFamily="34" charset="-120"/>
                <a:ea typeface="微軟正黑體" pitchFamily="34" charset="-120"/>
              </a:rPr>
              <a:t>年</a:t>
            </a:r>
            <a:r>
              <a:rPr kumimoji="0" lang="zh-TW" altLang="en-US" sz="1800" b="1" dirty="0">
                <a:solidFill>
                  <a:srgbClr val="FF0000"/>
                </a:solidFill>
                <a:latin typeface="微軟正黑體" pitchFamily="34" charset="-120"/>
                <a:ea typeface="微軟正黑體" pitchFamily="34" charset="-120"/>
              </a:rPr>
              <a:t>下半年</a:t>
            </a:r>
            <a:r>
              <a:rPr kumimoji="0" lang="zh-TW" altLang="en-US" sz="1800" b="1" dirty="0">
                <a:solidFill>
                  <a:schemeClr val="tx1"/>
                </a:solidFill>
                <a:latin typeface="微軟正黑體" pitchFamily="34" charset="-120"/>
                <a:ea typeface="微軟正黑體" pitchFamily="34" charset="-120"/>
              </a:rPr>
              <a:t>預計開放資料集資料詳 </a:t>
            </a:r>
            <a:r>
              <a:rPr kumimoji="0" lang="zh-TW" altLang="en-US" sz="1800" b="1" u="sng" dirty="0" smtClean="0">
                <a:solidFill>
                  <a:schemeClr val="tx1"/>
                </a:solidFill>
                <a:latin typeface="微軟正黑體" pitchFamily="34" charset="-120"/>
                <a:ea typeface="微軟正黑體" pitchFamily="34" charset="-120"/>
              </a:rPr>
              <a:t>附件</a:t>
            </a:r>
            <a:r>
              <a:rPr kumimoji="0" lang="en-US" altLang="zh-TW" sz="1800" b="1" u="sng" dirty="0" smtClean="0">
                <a:solidFill>
                  <a:schemeClr val="tx1"/>
                </a:solidFill>
                <a:latin typeface="微軟正黑體" pitchFamily="34" charset="-120"/>
                <a:ea typeface="微軟正黑體" pitchFamily="34" charset="-120"/>
              </a:rPr>
              <a:t>8</a:t>
            </a:r>
            <a:r>
              <a:rPr kumimoji="0" lang="zh-TW" altLang="en-US" sz="1800" b="1" dirty="0" smtClean="0">
                <a:solidFill>
                  <a:schemeClr val="tx1"/>
                </a:solidFill>
                <a:latin typeface="微軟正黑體" pitchFamily="34" charset="-120"/>
                <a:ea typeface="微軟正黑體" pitchFamily="34" charset="-120"/>
              </a:rPr>
              <a:t>。</a:t>
            </a:r>
            <a:endParaRPr lang="en-US" altLang="zh-TW" b="1" dirty="0">
              <a:latin typeface="微軟正黑體" pitchFamily="34" charset="-120"/>
              <a:ea typeface="微軟正黑體" pitchFamily="34" charset="-120"/>
            </a:endParaRPr>
          </a:p>
        </p:txBody>
      </p:sp>
      <p:graphicFrame>
        <p:nvGraphicFramePr>
          <p:cNvPr id="3" name="表格 2"/>
          <p:cNvGraphicFramePr>
            <a:graphicFrameLocks noGrp="1"/>
          </p:cNvGraphicFramePr>
          <p:nvPr>
            <p:extLst>
              <p:ext uri="{D42A27DB-BD31-4B8C-83A1-F6EECF244321}">
                <p14:modId xmlns:p14="http://schemas.microsoft.com/office/powerpoint/2010/main" val="139199399"/>
              </p:ext>
            </p:extLst>
          </p:nvPr>
        </p:nvGraphicFramePr>
        <p:xfrm>
          <a:off x="457200" y="1916832"/>
          <a:ext cx="8229601" cy="4102634"/>
        </p:xfrm>
        <a:graphic>
          <a:graphicData uri="http://schemas.openxmlformats.org/drawingml/2006/table">
            <a:tbl>
              <a:tblPr firstRow="1" lastRow="1" bandRow="1">
                <a:tableStyleId>{5C22544A-7EE6-4342-B048-85BDC9FD1C3A}</a:tableStyleId>
              </a:tblPr>
              <a:tblGrid>
                <a:gridCol w="2896452">
                  <a:extLst>
                    <a:ext uri="{9D8B030D-6E8A-4147-A177-3AD203B41FA5}">
                      <a16:colId xmlns:a16="http://schemas.microsoft.com/office/drawing/2014/main" xmlns="" val="1516488632"/>
                    </a:ext>
                  </a:extLst>
                </a:gridCol>
                <a:gridCol w="866966">
                  <a:extLst>
                    <a:ext uri="{9D8B030D-6E8A-4147-A177-3AD203B41FA5}">
                      <a16:colId xmlns:a16="http://schemas.microsoft.com/office/drawing/2014/main" xmlns="" val="2480737985"/>
                    </a:ext>
                  </a:extLst>
                </a:gridCol>
                <a:gridCol w="3599217">
                  <a:extLst>
                    <a:ext uri="{9D8B030D-6E8A-4147-A177-3AD203B41FA5}">
                      <a16:colId xmlns:a16="http://schemas.microsoft.com/office/drawing/2014/main" xmlns="" val="2493240736"/>
                    </a:ext>
                  </a:extLst>
                </a:gridCol>
                <a:gridCol w="866966">
                  <a:extLst>
                    <a:ext uri="{9D8B030D-6E8A-4147-A177-3AD203B41FA5}">
                      <a16:colId xmlns:a16="http://schemas.microsoft.com/office/drawing/2014/main" xmlns="" val="3271130062"/>
                    </a:ext>
                  </a:extLst>
                </a:gridCol>
              </a:tblGrid>
              <a:tr h="501085">
                <a:tc>
                  <a:txBody>
                    <a:bodyPr/>
                    <a:lstStyle/>
                    <a:p>
                      <a:pPr algn="ctr" fontAlgn="ctr"/>
                      <a:r>
                        <a:rPr lang="zh-TW" altLang="en-US" sz="2000" u="none" strike="noStrike" baseline="0" dirty="0">
                          <a:effectLst/>
                          <a:latin typeface="Microsoft JhengHei" panose="020B0604030504040204" pitchFamily="34" charset="-120"/>
                          <a:ea typeface="Microsoft JhengHei" panose="020B0604030504040204" pitchFamily="34" charset="-120"/>
                        </a:rPr>
                        <a:t>機關名稱</a:t>
                      </a:r>
                      <a:endParaRPr lang="zh-TW" altLang="en-US"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a:txBody>
                    <a:bodyPr/>
                    <a:lstStyle/>
                    <a:p>
                      <a:pPr algn="ctr" fontAlgn="ctr"/>
                      <a:r>
                        <a:rPr lang="zh-TW" altLang="en-US" sz="2000" u="none" strike="noStrike" baseline="0" dirty="0">
                          <a:effectLst/>
                          <a:latin typeface="Microsoft JhengHei" panose="020B0604030504040204" pitchFamily="34" charset="-120"/>
                          <a:ea typeface="Microsoft JhengHei" panose="020B0604030504040204" pitchFamily="34" charset="-120"/>
                        </a:rPr>
                        <a:t>數量</a:t>
                      </a:r>
                      <a:endParaRPr lang="zh-TW" altLang="en-US"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a:txBody>
                    <a:bodyPr/>
                    <a:lstStyle/>
                    <a:p>
                      <a:pPr algn="ctr" fontAlgn="ctr"/>
                      <a:r>
                        <a:rPr lang="zh-TW" altLang="en-US" sz="2000" u="none" strike="noStrike" baseline="0" dirty="0">
                          <a:effectLst/>
                          <a:latin typeface="Microsoft JhengHei" panose="020B0604030504040204" pitchFamily="34" charset="-120"/>
                          <a:ea typeface="Microsoft JhengHei" panose="020B0604030504040204" pitchFamily="34" charset="-120"/>
                        </a:rPr>
                        <a:t>機關名稱</a:t>
                      </a:r>
                      <a:endParaRPr lang="zh-TW" altLang="en-US"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a:txBody>
                    <a:bodyPr/>
                    <a:lstStyle/>
                    <a:p>
                      <a:pPr algn="ctr" fontAlgn="ctr"/>
                      <a:r>
                        <a:rPr lang="zh-TW" altLang="en-US" sz="2000" u="none" strike="noStrike" baseline="0" dirty="0">
                          <a:effectLst/>
                          <a:latin typeface="Microsoft JhengHei" panose="020B0604030504040204" pitchFamily="34" charset="-120"/>
                          <a:ea typeface="Microsoft JhengHei" panose="020B0604030504040204" pitchFamily="34" charset="-120"/>
                        </a:rPr>
                        <a:t>數量</a:t>
                      </a:r>
                      <a:endParaRPr lang="zh-TW" altLang="en-US"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2634784487"/>
                  </a:ext>
                </a:extLst>
              </a:tr>
              <a:tr h="516744">
                <a:tc>
                  <a:txBody>
                    <a:bodyPr/>
                    <a:lstStyle/>
                    <a:p>
                      <a:pPr algn="l" fontAlgn="ct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經濟部商業司</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10</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a:txBody>
                    <a:bodyPr/>
                    <a:lstStyle/>
                    <a:p>
                      <a:pPr algn="l" fontAlgn="ct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經濟部礦務局</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289928315"/>
                  </a:ext>
                </a:extLst>
              </a:tr>
              <a:tr h="516744">
                <a:tc>
                  <a:txBody>
                    <a:bodyPr/>
                    <a:lstStyle/>
                    <a:p>
                      <a:pPr algn="l" fontAlgn="ct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經濟部技術處</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rPr>
                        <a:t>3</a:t>
                      </a:r>
                    </a:p>
                  </a:txBody>
                  <a:tcPr marL="36000" marR="36000" marT="0" marB="0" anchor="ctr"/>
                </a:tc>
                <a:tc>
                  <a:txBody>
                    <a:bodyPr/>
                    <a:lstStyle/>
                    <a:p>
                      <a:pPr algn="l" fontAlgn="ct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經濟部加工出口區管理處</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393603184"/>
                  </a:ext>
                </a:extLst>
              </a:tr>
              <a:tr h="516744">
                <a:tc>
                  <a:txBody>
                    <a:bodyPr/>
                    <a:lstStyle/>
                    <a:p>
                      <a:pPr algn="l" fontAlgn="ct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經濟部會計處</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rPr>
                        <a:t>1</a:t>
                      </a:r>
                    </a:p>
                  </a:txBody>
                  <a:tcPr marL="36000" marR="36000" marT="0"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經濟部國營事業委員會</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2078765342"/>
                  </a:ext>
                </a:extLst>
              </a:tr>
              <a:tr h="51674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經濟部國際貿易局</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rPr>
                        <a:t>6</a:t>
                      </a:r>
                    </a:p>
                  </a:txBody>
                  <a:tcPr marL="36000" marR="36000" marT="0"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經濟部貿易調查委員會</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rPr>
                        <a:t>2</a:t>
                      </a:r>
                    </a:p>
                  </a:txBody>
                  <a:tcPr marL="36000" marR="36000" marT="0" marB="0" anchor="ctr"/>
                </a:tc>
                <a:extLst>
                  <a:ext uri="{0D108BD9-81ED-4DB2-BD59-A6C34878D82A}">
                    <a16:rowId xmlns:a16="http://schemas.microsoft.com/office/drawing/2014/main" xmlns="" val="1041982625"/>
                  </a:ext>
                </a:extLst>
              </a:tr>
              <a:tr h="51674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經濟部工業局</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台灣中油股份有限公司</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u="none" strike="noStrike" baseline="0" dirty="0">
                          <a:solidFill>
                            <a:srgbClr val="000000"/>
                          </a:solidFill>
                          <a:effectLst/>
                          <a:latin typeface="Microsoft JhengHei" panose="020B0604030504040204" pitchFamily="34" charset="-120"/>
                          <a:ea typeface="Microsoft JhengHei" panose="020B0604030504040204" pitchFamily="34" charset="-120"/>
                        </a:rPr>
                        <a:t>1</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118571431"/>
                  </a:ext>
                </a:extLst>
              </a:tr>
              <a:tr h="51674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rPr>
                        <a:t>經濟部標準檢驗局</a:t>
                      </a: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r>
                        <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rPr>
                        <a:t>9</a:t>
                      </a:r>
                    </a:p>
                  </a:txBody>
                  <a:tcPr marL="36000" marR="36000" marT="0" marB="0" anchor="ctr"/>
                </a:tc>
                <a:tc>
                  <a:txBody>
                    <a:bodyPr/>
                    <a:lstStyle/>
                    <a:p>
                      <a:pPr algn="l" fontAlgn="ctr"/>
                      <a:endParaRPr lang="zh-TW" altLang="en-US" sz="2000" u="none" strike="noStrike" kern="1200" baseline="0" dirty="0">
                        <a:solidFill>
                          <a:schemeClr val="dk1"/>
                        </a:solidFill>
                        <a:effectLst/>
                        <a:latin typeface="Microsoft JhengHei" panose="020B0604030504040204" pitchFamily="34" charset="-120"/>
                        <a:ea typeface="Microsoft JhengHei" panose="020B0604030504040204" pitchFamily="34" charset="-120"/>
                        <a:cs typeface="+mn-cs"/>
                      </a:endParaRPr>
                    </a:p>
                  </a:txBody>
                  <a:tcPr marL="9525" marR="9525" marT="9525" marB="0" anchor="ctr"/>
                </a:tc>
                <a:tc>
                  <a:txBody>
                    <a:bodyPr/>
                    <a:lstStyle/>
                    <a:p>
                      <a:pPr algn="ctr" fontAlgn="ct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extLst>
                  <a:ext uri="{0D108BD9-81ED-4DB2-BD59-A6C34878D82A}">
                    <a16:rowId xmlns:a16="http://schemas.microsoft.com/office/drawing/2014/main" xmlns="" val="3366617843"/>
                  </a:ext>
                </a:extLst>
              </a:tr>
              <a:tr h="501085">
                <a:tc gridSpan="2">
                  <a:txBody>
                    <a:bodyPr/>
                    <a:lstStyle/>
                    <a:p>
                      <a:pPr algn="ctr" fontAlgn="ctr"/>
                      <a:r>
                        <a:rPr lang="zh-TW" altLang="en-US" sz="2000" u="none" strike="noStrike" baseline="0" dirty="0">
                          <a:effectLst/>
                          <a:latin typeface="Microsoft JhengHei" panose="020B0604030504040204" pitchFamily="34" charset="-120"/>
                          <a:ea typeface="Microsoft JhengHei" panose="020B0604030504040204" pitchFamily="34" charset="-120"/>
                        </a:rPr>
                        <a:t>合計</a:t>
                      </a:r>
                      <a:endParaRPr lang="zh-TW" altLang="en-US"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hMerge="1">
                  <a:txBody>
                    <a:bodyPr/>
                    <a:lstStyle/>
                    <a:p>
                      <a:pPr algn="l" fontAlgn="ct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36000" marR="36000" marT="0" marB="0" anchor="ctr"/>
                </a:tc>
                <a:tc gridSpan="2">
                  <a:txBody>
                    <a:bodyPr/>
                    <a:lstStyle/>
                    <a:p>
                      <a:pPr algn="ctr" fontAlgn="ctr"/>
                      <a:r>
                        <a:rPr lang="en-US" altLang="zh-TW" sz="2000" u="none" strike="noStrike" baseline="0" dirty="0">
                          <a:effectLst/>
                          <a:latin typeface="Microsoft JhengHei" panose="020B0604030504040204" pitchFamily="34" charset="-120"/>
                          <a:ea typeface="Microsoft JhengHei" panose="020B0604030504040204" pitchFamily="34" charset="-120"/>
                        </a:rPr>
                        <a:t>36</a:t>
                      </a:r>
                      <a:endParaRPr lang="en-US" altLang="zh-TW" sz="2000" b="0" i="0" u="none" strike="noStrike" baseline="0" dirty="0">
                        <a:solidFill>
                          <a:srgbClr val="000000"/>
                        </a:solidFill>
                        <a:effectLst/>
                        <a:latin typeface="Microsoft JhengHei" panose="020B0604030504040204" pitchFamily="34" charset="-120"/>
                        <a:ea typeface="Microsoft JhengHei" panose="020B0604030504040204" pitchFamily="34" charset="-120"/>
                      </a:endParaRPr>
                    </a:p>
                  </a:txBody>
                  <a:tcPr marL="36000" marR="36000" marT="0" marB="0" anchor="ctr"/>
                </a:tc>
                <a:tc hMerge="1">
                  <a:txBody>
                    <a:bodyPr/>
                    <a:lstStyle/>
                    <a:p>
                      <a:pPr algn="l" fontAlgn="ctr"/>
                      <a:endParaRPr lang="zh-TW" altLang="en-US" sz="2000" b="0" i="0" u="none" strike="noStrike" baseline="0" dirty="0">
                        <a:solidFill>
                          <a:srgbClr val="000000"/>
                        </a:solidFill>
                        <a:effectLst/>
                        <a:latin typeface="微軟正黑體" panose="020B0604030504040204" pitchFamily="34" charset="-120"/>
                        <a:ea typeface="微軟正黑體" panose="020B0604030504040204" pitchFamily="34" charset="-120"/>
                      </a:endParaRPr>
                    </a:p>
                  </a:txBody>
                  <a:tcPr marL="36000" marR="36000" marT="0" marB="0" anchor="ctr"/>
                </a:tc>
                <a:extLst>
                  <a:ext uri="{0D108BD9-81ED-4DB2-BD59-A6C34878D82A}">
                    <a16:rowId xmlns:a16="http://schemas.microsoft.com/office/drawing/2014/main" xmlns="" val="1793175059"/>
                  </a:ext>
                </a:extLst>
              </a:tr>
            </a:tbl>
          </a:graphicData>
        </a:graphic>
      </p:graphicFrame>
      <p:sp>
        <p:nvSpPr>
          <p:cNvPr id="8" name="投影片編號版面配置區 3"/>
          <p:cNvSpPr>
            <a:spLocks noGrp="1"/>
          </p:cNvSpPr>
          <p:nvPr>
            <p:ph type="sldNum" sz="quarter" idx="4"/>
          </p:nvPr>
        </p:nvSpPr>
        <p:spPr>
          <a:xfrm>
            <a:off x="6830888" y="6356350"/>
            <a:ext cx="2133600" cy="365125"/>
          </a:xfrm>
        </p:spPr>
        <p:txBody>
          <a:bodyPr/>
          <a:lstStyle/>
          <a:p>
            <a:fld id="{FB38DC22-E2C8-4860-938B-CEF6F87D8911}" type="slidenum">
              <a:rPr lang="zh-TW" altLang="en-US" smtClean="0"/>
              <a:pPr/>
              <a:t>40</a:t>
            </a:fld>
            <a:endParaRPr lang="zh-TW" altLang="en-US" dirty="0"/>
          </a:p>
        </p:txBody>
      </p:sp>
    </p:spTree>
    <p:extLst>
      <p:ext uri="{BB962C8B-B14F-4D97-AF65-F5344CB8AC3E}">
        <p14:creationId xmlns:p14="http://schemas.microsoft.com/office/powerpoint/2010/main" val="31993324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41</a:t>
            </a:fld>
            <a:endParaRPr lang="zh-TW" altLang="en-US" dirty="0"/>
          </a:p>
        </p:txBody>
      </p:sp>
      <p:sp>
        <p:nvSpPr>
          <p:cNvPr id="7" name="AutoShape 11"/>
          <p:cNvSpPr>
            <a:spLocks noChangeArrowheads="1"/>
          </p:cNvSpPr>
          <p:nvPr/>
        </p:nvSpPr>
        <p:spPr bwMode="auto">
          <a:xfrm>
            <a:off x="539552" y="2276872"/>
            <a:ext cx="8064896" cy="2304256"/>
          </a:xfrm>
          <a:prstGeom prst="roundRect">
            <a:avLst>
              <a:gd name="adj" fmla="val 34035"/>
            </a:avLst>
          </a:prstGeom>
          <a:solidFill>
            <a:schemeClr val="accent4">
              <a:lumMod val="20000"/>
              <a:lumOff val="80000"/>
            </a:schemeClr>
          </a:solidFill>
          <a:ln>
            <a:noFill/>
          </a:ln>
          <a:effectLst>
            <a:outerShdw dist="35921" dir="2700000" algn="ctr" rotWithShape="0">
              <a:schemeClr val="bg2"/>
            </a:outerShdw>
          </a:effectLst>
        </p:spPr>
        <p:txBody>
          <a:bodyPr wrap="squar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fontAlgn="t" hangingPunct="1">
              <a:lnSpc>
                <a:spcPts val="2800"/>
              </a:lnSpc>
              <a:spcBef>
                <a:spcPct val="0"/>
              </a:spcBef>
              <a:buNone/>
              <a:defRPr/>
            </a:pPr>
            <a:r>
              <a:rPr lang="zh-TW" altLang="en-US" sz="2800" b="1" dirty="0">
                <a:solidFill>
                  <a:srgbClr val="FF0000"/>
                </a:solidFill>
                <a:latin typeface="微軟正黑體" pitchFamily="34" charset="-120"/>
                <a:ea typeface="微軟正黑體" pitchFamily="34" charset="-120"/>
              </a:rPr>
              <a:t>擬辦：</a:t>
            </a:r>
            <a:endParaRPr lang="en-US" altLang="zh-TW" sz="2800" b="1" dirty="0">
              <a:solidFill>
                <a:srgbClr val="FF0000"/>
              </a:solidFill>
              <a:latin typeface="微軟正黑體" pitchFamily="34" charset="-120"/>
              <a:ea typeface="微軟正黑體" pitchFamily="34" charset="-120"/>
            </a:endParaRPr>
          </a:p>
          <a:p>
            <a:pPr marL="720725" eaLnBrk="1" fontAlgn="t" hangingPunct="1">
              <a:spcBef>
                <a:spcPts val="600"/>
              </a:spcBef>
              <a:spcAft>
                <a:spcPts val="600"/>
              </a:spcAft>
              <a:buNone/>
              <a:defRPr/>
            </a:pPr>
            <a:r>
              <a:rPr lang="zh-TW" altLang="en-US" sz="2800" b="1" dirty="0">
                <a:latin typeface="微軟正黑體" panose="020B0604030504040204" pitchFamily="34" charset="-120"/>
                <a:ea typeface="微軟正黑體" panose="020B0604030504040204" pitchFamily="34" charset="-120"/>
              </a:rPr>
              <a:t>請各單位依所規劃項目進行新增資料開放作業。</a:t>
            </a:r>
            <a:endParaRPr lang="en-US" altLang="zh-TW" sz="2800" b="1" dirty="0">
              <a:latin typeface="微軟正黑體" panose="020B0604030504040204" pitchFamily="34" charset="-120"/>
              <a:ea typeface="微軟正黑體" panose="020B0604030504040204" pitchFamily="34" charset="-120"/>
            </a:endParaRPr>
          </a:p>
        </p:txBody>
      </p:sp>
      <p:pic>
        <p:nvPicPr>
          <p:cNvPr id="8" name="Picture 2" descr="C:\Users\MingSun\AppData\Local\Microsoft\Windows\Temporary Internet Files\Content.IE5\MISYWPJJ\students_group_work[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8682" y="5145218"/>
            <a:ext cx="1368152" cy="1020086"/>
          </a:xfrm>
          <a:prstGeom prst="rect">
            <a:avLst/>
          </a:prstGeom>
          <a:noFill/>
          <a:extLst>
            <a:ext uri="{909E8E84-426E-40DD-AFC4-6F175D3DCCD1}">
              <a14:hiddenFill xmlns:a14="http://schemas.microsoft.com/office/drawing/2010/main">
                <a:solidFill>
                  <a:srgbClr val="FFFFFF"/>
                </a:solidFill>
              </a14:hiddenFill>
            </a:ext>
          </a:extLst>
        </p:spPr>
      </p:pic>
      <p:sp>
        <p:nvSpPr>
          <p:cNvPr id="3" name="標題 2">
            <a:extLst>
              <a:ext uri="{FF2B5EF4-FFF2-40B4-BE49-F238E27FC236}">
                <a16:creationId xmlns:a16="http://schemas.microsoft.com/office/drawing/2014/main" xmlns="" id="{21E30CE5-AF2F-6344-97B9-066499B98DD3}"/>
              </a:ext>
            </a:extLst>
          </p:cNvPr>
          <p:cNvSpPr>
            <a:spLocks noGrp="1"/>
          </p:cNvSpPr>
          <p:nvPr>
            <p:ph type="title"/>
          </p:nvPr>
        </p:nvSpPr>
        <p:spPr/>
        <p:txBody>
          <a:bodyPr/>
          <a:lstStyle/>
          <a:p>
            <a:endParaRPr lang="zh-TW" altLang="en-US"/>
          </a:p>
        </p:txBody>
      </p:sp>
    </p:spTree>
    <p:extLst>
      <p:ext uri="{BB962C8B-B14F-4D97-AF65-F5344CB8AC3E}">
        <p14:creationId xmlns:p14="http://schemas.microsoft.com/office/powerpoint/2010/main" val="21833585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42</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討論事項：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二、本部政府資料開放推動情形  </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說明與討論</a:t>
            </a:r>
            <a:endParaRPr lang="en-US" altLang="zh-TW" sz="3600" dirty="0">
              <a:solidFill>
                <a:schemeClr val="tx1"/>
              </a:solidFill>
              <a:latin typeface="微軟正黑體" panose="020B0604030504040204" pitchFamily="34" charset="-120"/>
              <a:ea typeface="微軟正黑體" panose="020B0604030504040204" pitchFamily="34" charset="-120"/>
            </a:endParaRP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
        <p:nvSpPr>
          <p:cNvPr id="9" name="內容版面配置區 4"/>
          <p:cNvSpPr>
            <a:spLocks noGrp="1"/>
          </p:cNvSpPr>
          <p:nvPr>
            <p:ph idx="1"/>
          </p:nvPr>
        </p:nvSpPr>
        <p:spPr>
          <a:xfrm>
            <a:off x="1763688" y="4077072"/>
            <a:ext cx="5112568" cy="1396608"/>
          </a:xfrm>
        </p:spPr>
        <p:txBody>
          <a:bodyPr>
            <a:normAutofit/>
          </a:bodyPr>
          <a:lstStyle/>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一</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本部</a:t>
            </a:r>
            <a:r>
              <a:rPr lang="en-US" altLang="zh-TW" sz="2000" b="0" dirty="0">
                <a:solidFill>
                  <a:schemeClr val="tx1">
                    <a:lumMod val="50000"/>
                    <a:lumOff val="50000"/>
                  </a:schemeClr>
                </a:solidFill>
              </a:rPr>
              <a:t>111</a:t>
            </a:r>
            <a:r>
              <a:rPr lang="zh-TW" altLang="en-US" sz="2000" b="0" dirty="0">
                <a:solidFill>
                  <a:schemeClr val="tx1">
                    <a:lumMod val="50000"/>
                    <a:lumOff val="50000"/>
                  </a:schemeClr>
                </a:solidFill>
              </a:rPr>
              <a:t>年預計開放資料</a:t>
            </a:r>
          </a:p>
          <a:p>
            <a:pPr marL="0" indent="0" algn="l">
              <a:buNone/>
            </a:pP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二</a:t>
            </a: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 本部開放資料民間需求回應說明</a:t>
            </a:r>
          </a:p>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三</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後續資料開放作業規劃</a:t>
            </a:r>
            <a:endParaRPr lang="en-US" altLang="zh-TW" sz="2000" b="0" dirty="0">
              <a:solidFill>
                <a:schemeClr val="tx1">
                  <a:lumMod val="50000"/>
                  <a:lumOff val="50000"/>
                </a:schemeClr>
              </a:solidFill>
            </a:endParaRPr>
          </a:p>
        </p:txBody>
      </p:sp>
    </p:spTree>
    <p:extLst>
      <p:ext uri="{BB962C8B-B14F-4D97-AF65-F5344CB8AC3E}">
        <p14:creationId xmlns:p14="http://schemas.microsoft.com/office/powerpoint/2010/main" val="879154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lang="zh-TW" altLang="en-US" dirty="0">
                <a:solidFill>
                  <a:srgbClr val="002060"/>
                </a:solidFill>
              </a:rPr>
              <a:t>本部開放資料民間需求回應說明</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43</a:t>
            </a:fld>
            <a:endParaRPr lang="zh-TW" altLang="en-US" dirty="0"/>
          </a:p>
        </p:txBody>
      </p:sp>
      <p:graphicFrame>
        <p:nvGraphicFramePr>
          <p:cNvPr id="5" name="表格 4"/>
          <p:cNvGraphicFramePr>
            <a:graphicFrameLocks noGrp="1"/>
          </p:cNvGraphicFramePr>
          <p:nvPr>
            <p:extLst>
              <p:ext uri="{D42A27DB-BD31-4B8C-83A1-F6EECF244321}">
                <p14:modId xmlns:p14="http://schemas.microsoft.com/office/powerpoint/2010/main" val="2702234513"/>
              </p:ext>
            </p:extLst>
          </p:nvPr>
        </p:nvGraphicFramePr>
        <p:xfrm>
          <a:off x="611560" y="1700808"/>
          <a:ext cx="7920880" cy="4752528"/>
        </p:xfrm>
        <a:graphic>
          <a:graphicData uri="http://schemas.openxmlformats.org/drawingml/2006/table">
            <a:tbl>
              <a:tblPr firstRow="1" lastRow="1" bandRow="1">
                <a:tableStyleId>{5C22544A-7EE6-4342-B048-85BDC9FD1C3A}</a:tableStyleId>
              </a:tblPr>
              <a:tblGrid>
                <a:gridCol w="1800200">
                  <a:extLst>
                    <a:ext uri="{9D8B030D-6E8A-4147-A177-3AD203B41FA5}">
                      <a16:colId xmlns:a16="http://schemas.microsoft.com/office/drawing/2014/main" xmlns="" val="20000"/>
                    </a:ext>
                  </a:extLst>
                </a:gridCol>
                <a:gridCol w="2952328">
                  <a:extLst>
                    <a:ext uri="{9D8B030D-6E8A-4147-A177-3AD203B41FA5}">
                      <a16:colId xmlns:a16="http://schemas.microsoft.com/office/drawing/2014/main" xmlns="" val="20001"/>
                    </a:ext>
                  </a:extLst>
                </a:gridCol>
                <a:gridCol w="1790808">
                  <a:extLst>
                    <a:ext uri="{9D8B030D-6E8A-4147-A177-3AD203B41FA5}">
                      <a16:colId xmlns:a16="http://schemas.microsoft.com/office/drawing/2014/main" xmlns="" val="20002"/>
                    </a:ext>
                  </a:extLst>
                </a:gridCol>
                <a:gridCol w="1377544">
                  <a:extLst>
                    <a:ext uri="{9D8B030D-6E8A-4147-A177-3AD203B41FA5}">
                      <a16:colId xmlns:a16="http://schemas.microsoft.com/office/drawing/2014/main" xmlns="" val="20003"/>
                    </a:ext>
                  </a:extLst>
                </a:gridCol>
              </a:tblGrid>
              <a:tr h="707514">
                <a:tc>
                  <a:txBody>
                    <a:bodyPr/>
                    <a:lstStyle/>
                    <a:p>
                      <a:pPr algn="ctr">
                        <a:lnSpc>
                          <a:spcPct val="100000"/>
                        </a:lnSpc>
                      </a:pPr>
                      <a:r>
                        <a:rPr lang="zh-TW" altLang="en-US" sz="2000" baseline="0" dirty="0">
                          <a:latin typeface="微軟正黑體" panose="020B0604030504040204" pitchFamily="34" charset="-120"/>
                          <a:ea typeface="微軟正黑體" panose="020B0604030504040204" pitchFamily="34" charset="-120"/>
                        </a:rPr>
                        <a:t>開放情形</a:t>
                      </a:r>
                    </a:p>
                  </a:txBody>
                  <a:tcPr anchor="ctr"/>
                </a:tc>
                <a:tc>
                  <a:txBody>
                    <a:bodyPr/>
                    <a:lstStyle/>
                    <a:p>
                      <a:pPr algn="ctr">
                        <a:lnSpc>
                          <a:spcPct val="100000"/>
                        </a:lnSpc>
                      </a:pPr>
                      <a:r>
                        <a:rPr lang="zh-TW" altLang="en-US" sz="2000" baseline="0" dirty="0">
                          <a:latin typeface="微軟正黑體" panose="020B0604030504040204" pitchFamily="34" charset="-120"/>
                          <a:ea typeface="微軟正黑體" panose="020B0604030504040204" pitchFamily="34" charset="-120"/>
                        </a:rPr>
                        <a:t>回應機關</a:t>
                      </a:r>
                    </a:p>
                  </a:txBody>
                  <a:tcPr anchor="ctr"/>
                </a:tc>
                <a:tc>
                  <a:txBody>
                    <a:bodyPr/>
                    <a:lstStyle/>
                    <a:p>
                      <a:pPr algn="ctr">
                        <a:lnSpc>
                          <a:spcPct val="100000"/>
                        </a:lnSpc>
                      </a:pPr>
                      <a:r>
                        <a:rPr lang="zh-TW" altLang="en-US" sz="2000" baseline="0" dirty="0">
                          <a:latin typeface="微軟正黑體" panose="020B0604030504040204" pitchFamily="34" charset="-120"/>
                          <a:ea typeface="微軟正黑體" panose="020B0604030504040204" pitchFamily="34" charset="-120"/>
                        </a:rPr>
                        <a:t>項數</a:t>
                      </a:r>
                    </a:p>
                  </a:txBody>
                  <a:tcPr anchor="ctr"/>
                </a:tc>
                <a:tc>
                  <a:txBody>
                    <a:bodyPr/>
                    <a:lstStyle/>
                    <a:p>
                      <a:pPr algn="ctr">
                        <a:lnSpc>
                          <a:spcPct val="100000"/>
                        </a:lnSpc>
                      </a:pPr>
                      <a:r>
                        <a:rPr lang="zh-TW" altLang="en-US" sz="2000" baseline="0" dirty="0">
                          <a:latin typeface="微軟正黑體" panose="020B0604030504040204" pitchFamily="34" charset="-120"/>
                          <a:ea typeface="微軟正黑體" panose="020B0604030504040204" pitchFamily="34" charset="-120"/>
                        </a:rPr>
                        <a:t>小計</a:t>
                      </a:r>
                    </a:p>
                  </a:txBody>
                  <a:tcPr anchor="ctr"/>
                </a:tc>
                <a:extLst>
                  <a:ext uri="{0D108BD9-81ED-4DB2-BD59-A6C34878D82A}">
                    <a16:rowId xmlns:a16="http://schemas.microsoft.com/office/drawing/2014/main" xmlns="" val="10000"/>
                  </a:ext>
                </a:extLst>
              </a:tr>
              <a:tr h="6485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b="1" baseline="0" dirty="0">
                          <a:latin typeface="微軟正黑體" panose="020B0604030504040204" pitchFamily="34" charset="-120"/>
                          <a:ea typeface="微軟正黑體" panose="020B0604030504040204" pitchFamily="34" charset="-120"/>
                        </a:rPr>
                        <a:t>預計開放</a:t>
                      </a:r>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aseline="0" dirty="0">
                          <a:latin typeface="微軟正黑體" panose="020B0604030504040204" pitchFamily="34" charset="-120"/>
                          <a:ea typeface="微軟正黑體" panose="020B0604030504040204" pitchFamily="34" charset="-120"/>
                        </a:rPr>
                        <a:t>經濟部商業司</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b="1" kern="1200" baseline="0" dirty="0">
                          <a:solidFill>
                            <a:srgbClr val="7030A0"/>
                          </a:solidFill>
                          <a:latin typeface="微軟正黑體" panose="020B0604030504040204" pitchFamily="34" charset="-120"/>
                          <a:ea typeface="微軟正黑體" panose="020B0604030504040204" pitchFamily="34" charset="-120"/>
                          <a:cs typeface="+mn-cs"/>
                        </a:rPr>
                        <a:t>1</a:t>
                      </a:r>
                      <a:endParaRPr lang="zh-TW" altLang="en-US" sz="18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20000"/>
                        <a:lumOff val="80000"/>
                      </a:schemeClr>
                    </a:solidFill>
                  </a:tcPr>
                </a:tc>
                <a:tc>
                  <a:txBody>
                    <a:bodyPr/>
                    <a:lstStyle/>
                    <a:p>
                      <a:pPr marL="0" algn="ctr" defTabSz="914400" rtl="0" eaLnBrk="1" latinLnBrk="0" hangingPunct="1">
                        <a:lnSpc>
                          <a:spcPct val="100000"/>
                        </a:lnSpc>
                      </a:pPr>
                      <a:r>
                        <a:rPr lang="en-US" altLang="zh-TW" sz="2000" b="1" kern="1200" baseline="0" dirty="0">
                          <a:solidFill>
                            <a:srgbClr val="7030A0"/>
                          </a:solidFill>
                          <a:latin typeface="微軟正黑體" panose="020B0604030504040204" pitchFamily="34" charset="-120"/>
                          <a:ea typeface="微軟正黑體" panose="020B0604030504040204" pitchFamily="34" charset="-120"/>
                          <a:cs typeface="+mn-cs"/>
                        </a:rPr>
                        <a:t>1</a:t>
                      </a:r>
                      <a:endParaRPr lang="zh-TW" altLang="en-US" sz="20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40000"/>
                        <a:lumOff val="60000"/>
                      </a:schemeClr>
                    </a:solidFill>
                  </a:tcPr>
                </a:tc>
                <a:extLst>
                  <a:ext uri="{0D108BD9-81ED-4DB2-BD59-A6C34878D82A}">
                    <a16:rowId xmlns:a16="http://schemas.microsoft.com/office/drawing/2014/main" xmlns="" val="3996102685"/>
                  </a:ext>
                </a:extLst>
              </a:tr>
              <a:tr h="648555">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000" b="1" baseline="0" dirty="0">
                          <a:latin typeface="微軟正黑體" panose="020B0604030504040204" pitchFamily="34" charset="-120"/>
                          <a:ea typeface="微軟正黑體" panose="020B0604030504040204" pitchFamily="34" charset="-120"/>
                        </a:rPr>
                        <a:t>無法開放</a:t>
                      </a:r>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aseline="0" dirty="0">
                          <a:latin typeface="微軟正黑體" panose="020B0604030504040204" pitchFamily="34" charset="-120"/>
                          <a:ea typeface="微軟正黑體" panose="020B0604030504040204" pitchFamily="34" charset="-120"/>
                        </a:rPr>
                        <a:t>經濟部商業司</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b="1" kern="1200" baseline="0" dirty="0">
                          <a:solidFill>
                            <a:srgbClr val="7030A0"/>
                          </a:solidFill>
                          <a:latin typeface="微軟正黑體" panose="020B0604030504040204" pitchFamily="34" charset="-120"/>
                          <a:ea typeface="微軟正黑體" panose="020B0604030504040204" pitchFamily="34" charset="-120"/>
                          <a:cs typeface="+mn-cs"/>
                        </a:rPr>
                        <a:t>1</a:t>
                      </a:r>
                      <a:endParaRPr lang="zh-TW" altLang="en-US" sz="18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20000"/>
                        <a:lumOff val="80000"/>
                      </a:schemeClr>
                    </a:solidFill>
                  </a:tcPr>
                </a:tc>
                <a:tc rowSpan="2">
                  <a:txBody>
                    <a:bodyPr/>
                    <a:lstStyle/>
                    <a:p>
                      <a:pPr marL="0" algn="ctr" defTabSz="914400" rtl="0" eaLnBrk="1" latinLnBrk="0" hangingPunct="1">
                        <a:lnSpc>
                          <a:spcPct val="100000"/>
                        </a:lnSpc>
                      </a:pPr>
                      <a:r>
                        <a:rPr lang="en-US" altLang="zh-TW" sz="2000" b="1" kern="1200" baseline="0" dirty="0">
                          <a:solidFill>
                            <a:srgbClr val="7030A0"/>
                          </a:solidFill>
                          <a:latin typeface="微軟正黑體" panose="020B0604030504040204" pitchFamily="34" charset="-120"/>
                          <a:ea typeface="微軟正黑體" panose="020B0604030504040204" pitchFamily="34" charset="-120"/>
                          <a:cs typeface="+mn-cs"/>
                        </a:rPr>
                        <a:t>2</a:t>
                      </a:r>
                      <a:endParaRPr lang="zh-TW" altLang="en-US" sz="20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40000"/>
                        <a:lumOff val="60000"/>
                      </a:schemeClr>
                    </a:solidFill>
                  </a:tcPr>
                </a:tc>
                <a:extLst>
                  <a:ext uri="{0D108BD9-81ED-4DB2-BD59-A6C34878D82A}">
                    <a16:rowId xmlns:a16="http://schemas.microsoft.com/office/drawing/2014/main" xmlns="" val="2232549776"/>
                  </a:ext>
                </a:extLst>
              </a:tr>
              <a:tr h="648555">
                <a:tc vMerge="1">
                  <a:txBody>
                    <a:bodyPr/>
                    <a:lstStyle/>
                    <a:p>
                      <a:endParaRPr lang="zh-TW" altLang="en-US"/>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aseline="0" dirty="0">
                          <a:latin typeface="微軟正黑體" panose="020B0604030504040204" pitchFamily="34" charset="-120"/>
                          <a:ea typeface="微軟正黑體" panose="020B0604030504040204" pitchFamily="34" charset="-120"/>
                        </a:rPr>
                        <a:t>台灣電力股份有限公司</a:t>
                      </a:r>
                    </a:p>
                  </a:txBody>
                  <a:tcPr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zh-TW" sz="1800" b="1" kern="1200" baseline="0" dirty="0">
                          <a:solidFill>
                            <a:srgbClr val="7030A0"/>
                          </a:solidFill>
                          <a:latin typeface="微軟正黑體" panose="020B0604030504040204" pitchFamily="34" charset="-120"/>
                          <a:ea typeface="微軟正黑體" panose="020B0604030504040204" pitchFamily="34" charset="-120"/>
                          <a:cs typeface="+mn-cs"/>
                        </a:rPr>
                        <a:t>1</a:t>
                      </a:r>
                      <a:endParaRPr lang="zh-TW" altLang="en-US" sz="18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20000"/>
                        <a:lumOff val="80000"/>
                      </a:schemeClr>
                    </a:solidFill>
                  </a:tcPr>
                </a:tc>
                <a:tc vMerge="1">
                  <a:txBody>
                    <a:bodyPr/>
                    <a:lstStyle/>
                    <a:p>
                      <a:endParaRPr lang="zh-TW" altLang="en-US"/>
                    </a:p>
                  </a:txBody>
                  <a:tcPr>
                    <a:solidFill>
                      <a:schemeClr val="accent1">
                        <a:lumMod val="40000"/>
                        <a:lumOff val="60000"/>
                      </a:schemeClr>
                    </a:solidFill>
                  </a:tcPr>
                </a:tc>
                <a:extLst>
                  <a:ext uri="{0D108BD9-81ED-4DB2-BD59-A6C34878D82A}">
                    <a16:rowId xmlns:a16="http://schemas.microsoft.com/office/drawing/2014/main" xmlns="" val="3427351404"/>
                  </a:ext>
                </a:extLst>
              </a:tr>
              <a:tr h="648555">
                <a:tc rowSpan="2">
                  <a:txBody>
                    <a:bodyPr/>
                    <a:lstStyle/>
                    <a:p>
                      <a:pPr algn="ctr">
                        <a:lnSpc>
                          <a:spcPct val="100000"/>
                        </a:lnSpc>
                      </a:pPr>
                      <a:r>
                        <a:rPr lang="zh-TW" altLang="en-US" sz="2000" b="1" baseline="0" dirty="0">
                          <a:latin typeface="微軟正黑體" panose="020B0604030504040204" pitchFamily="34" charset="-120"/>
                          <a:ea typeface="微軟正黑體" panose="020B0604030504040204" pitchFamily="34" charset="-120"/>
                        </a:rPr>
                        <a:t>已開放</a:t>
                      </a:r>
                      <a:endParaRPr lang="en-US" altLang="zh-TW" sz="2000" b="1" baseline="0" dirty="0">
                        <a:latin typeface="微軟正黑體" panose="020B0604030504040204" pitchFamily="34" charset="-120"/>
                        <a:ea typeface="微軟正黑體" panose="020B0604030504040204" pitchFamily="34" charset="-120"/>
                      </a:endParaRPr>
                    </a:p>
                    <a:p>
                      <a:pPr algn="ctr">
                        <a:lnSpc>
                          <a:spcPct val="100000"/>
                        </a:lnSpc>
                      </a:pPr>
                      <a:r>
                        <a:rPr lang="zh-TW" altLang="en-US" sz="2000" b="1" baseline="0" dirty="0">
                          <a:latin typeface="微軟正黑體" panose="020B0604030504040204" pitchFamily="34" charset="-120"/>
                          <a:ea typeface="微軟正黑體" panose="020B0604030504040204" pitchFamily="34" charset="-120"/>
                        </a:rPr>
                        <a:t>或依申請提供</a:t>
                      </a:r>
                      <a:endParaRPr lang="zh-TW" altLang="en-US" sz="2000" b="1" baseline="0" dirty="0">
                        <a:solidFill>
                          <a:schemeClr val="tx1"/>
                        </a:solidFill>
                        <a:latin typeface="微軟正黑體" panose="020B0604030504040204" pitchFamily="34" charset="-120"/>
                        <a:ea typeface="微軟正黑體" panose="020B0604030504040204" pitchFamily="34" charset="-120"/>
                      </a:endParaRPr>
                    </a:p>
                  </a:txBody>
                  <a:tcPr anchor="ct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aseline="0" dirty="0">
                          <a:latin typeface="微軟正黑體" panose="020B0604030504040204" pitchFamily="34" charset="-120"/>
                          <a:ea typeface="微軟正黑體" panose="020B0604030504040204" pitchFamily="34" charset="-120"/>
                        </a:rPr>
                        <a:t>經濟部投資業務處</a:t>
                      </a:r>
                    </a:p>
                  </a:txBody>
                  <a:tcPr anchor="ctr">
                    <a:solidFill>
                      <a:schemeClr val="accent1">
                        <a:lumMod val="20000"/>
                        <a:lumOff val="80000"/>
                      </a:schemeClr>
                    </a:solidFill>
                  </a:tcPr>
                </a:tc>
                <a:tc>
                  <a:txBody>
                    <a:bodyPr/>
                    <a:lstStyle/>
                    <a:p>
                      <a:pPr algn="ctr">
                        <a:lnSpc>
                          <a:spcPct val="100000"/>
                        </a:lnSpc>
                      </a:pPr>
                      <a:r>
                        <a:rPr lang="en-US" altLang="zh-TW" sz="1800" b="1" kern="1200" baseline="0" dirty="0">
                          <a:solidFill>
                            <a:srgbClr val="7030A0"/>
                          </a:solidFill>
                          <a:latin typeface="微軟正黑體" panose="020B0604030504040204" pitchFamily="34" charset="-120"/>
                          <a:ea typeface="微軟正黑體" panose="020B0604030504040204" pitchFamily="34" charset="-120"/>
                          <a:cs typeface="+mn-cs"/>
                        </a:rPr>
                        <a:t>1</a:t>
                      </a:r>
                      <a:endParaRPr lang="zh-TW" altLang="en-US" sz="18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20000"/>
                        <a:lumOff val="80000"/>
                      </a:schemeClr>
                    </a:solidFill>
                  </a:tcPr>
                </a:tc>
                <a:tc rowSpan="2">
                  <a:txBody>
                    <a:bodyPr/>
                    <a:lstStyle/>
                    <a:p>
                      <a:pPr algn="ctr">
                        <a:lnSpc>
                          <a:spcPct val="100000"/>
                        </a:lnSpc>
                      </a:pPr>
                      <a:r>
                        <a:rPr lang="en-US" altLang="zh-TW" sz="2000" b="1" kern="1200" baseline="0" dirty="0">
                          <a:solidFill>
                            <a:srgbClr val="7030A0"/>
                          </a:solidFill>
                          <a:latin typeface="微軟正黑體" panose="020B0604030504040204" pitchFamily="34" charset="-120"/>
                          <a:ea typeface="微軟正黑體" panose="020B0604030504040204" pitchFamily="34" charset="-120"/>
                          <a:cs typeface="+mn-cs"/>
                        </a:rPr>
                        <a:t>3</a:t>
                      </a:r>
                      <a:endParaRPr lang="en-US" altLang="zh-TW" sz="2000" b="0"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40000"/>
                        <a:lumOff val="60000"/>
                      </a:schemeClr>
                    </a:solidFill>
                  </a:tcPr>
                </a:tc>
                <a:extLst>
                  <a:ext uri="{0D108BD9-81ED-4DB2-BD59-A6C34878D82A}">
                    <a16:rowId xmlns:a16="http://schemas.microsoft.com/office/drawing/2014/main" xmlns="" val="10001"/>
                  </a:ext>
                </a:extLst>
              </a:tr>
              <a:tr h="648555">
                <a:tc vMerge="1">
                  <a:txBody>
                    <a:bodyPr/>
                    <a:lstStyle/>
                    <a:p>
                      <a:pPr algn="ctr">
                        <a:lnSpc>
                          <a:spcPct val="100000"/>
                        </a:lnSpc>
                      </a:pPr>
                      <a:endParaRPr lang="zh-TW" altLang="en-US" sz="2200" b="1" baseline="0" dirty="0">
                        <a:solidFill>
                          <a:schemeClr val="tx1"/>
                        </a:solidFill>
                        <a:latin typeface="微軟正黑體" panose="020B0604030504040204" pitchFamily="34" charset="-120"/>
                        <a:ea typeface="微軟正黑體" panose="020B0604030504040204" pitchFamily="34" charset="-12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1800" baseline="0" dirty="0">
                          <a:latin typeface="微軟正黑體" panose="020B0604030504040204" pitchFamily="34" charset="-120"/>
                          <a:ea typeface="微軟正黑體" panose="020B0604030504040204" pitchFamily="34" charset="-120"/>
                        </a:rPr>
                        <a:t>台灣電力股份有限公司</a:t>
                      </a:r>
                    </a:p>
                  </a:txBody>
                  <a:tcPr anchor="ctr">
                    <a:solidFill>
                      <a:schemeClr val="accent1">
                        <a:lumMod val="20000"/>
                        <a:lumOff val="80000"/>
                      </a:schemeClr>
                    </a:solidFill>
                  </a:tcPr>
                </a:tc>
                <a:tc>
                  <a:txBody>
                    <a:bodyPr/>
                    <a:lstStyle/>
                    <a:p>
                      <a:pPr algn="ctr">
                        <a:lnSpc>
                          <a:spcPct val="100000"/>
                        </a:lnSpc>
                      </a:pPr>
                      <a:r>
                        <a:rPr lang="en-US" altLang="zh-TW" sz="1800" b="1" kern="1200" baseline="0" dirty="0">
                          <a:solidFill>
                            <a:srgbClr val="7030A0"/>
                          </a:solidFill>
                          <a:latin typeface="微軟正黑體" panose="020B0604030504040204" pitchFamily="34" charset="-120"/>
                          <a:ea typeface="微軟正黑體" panose="020B0604030504040204" pitchFamily="34" charset="-120"/>
                          <a:cs typeface="+mn-cs"/>
                        </a:rPr>
                        <a:t>2</a:t>
                      </a:r>
                      <a:endParaRPr lang="zh-TW" altLang="en-US" sz="1800" b="1" kern="1200" baseline="0" dirty="0">
                        <a:solidFill>
                          <a:srgbClr val="7030A0"/>
                        </a:solidFill>
                        <a:latin typeface="微軟正黑體" panose="020B0604030504040204" pitchFamily="34" charset="-120"/>
                        <a:ea typeface="微軟正黑體" panose="020B0604030504040204" pitchFamily="34" charset="-120"/>
                        <a:cs typeface="+mn-cs"/>
                      </a:endParaRPr>
                    </a:p>
                  </a:txBody>
                  <a:tcPr anchor="ctr">
                    <a:solidFill>
                      <a:schemeClr val="accent1">
                        <a:lumMod val="20000"/>
                        <a:lumOff val="80000"/>
                      </a:schemeClr>
                    </a:solidFill>
                  </a:tcPr>
                </a:tc>
                <a:tc vMerge="1">
                  <a:txBody>
                    <a:bodyPr/>
                    <a:lstStyle/>
                    <a:p>
                      <a:pPr algn="ctr">
                        <a:lnSpc>
                          <a:spcPct val="100000"/>
                        </a:lnSpc>
                      </a:pPr>
                      <a:endParaRPr lang="zh-TW" altLang="en-US" sz="2000" b="1" baseline="0" dirty="0">
                        <a:solidFill>
                          <a:srgbClr val="7030A0"/>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xmlns="" val="310934931"/>
                  </a:ext>
                </a:extLst>
              </a:tr>
              <a:tr h="802239">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TW" altLang="en-US" sz="2400" kern="1200" baseline="0" dirty="0">
                          <a:latin typeface="微軟正黑體" panose="020B0604030504040204" pitchFamily="34" charset="-120"/>
                          <a:ea typeface="微軟正黑體" panose="020B0604030504040204" pitchFamily="34" charset="-120"/>
                        </a:rPr>
                        <a:t>合    計</a:t>
                      </a:r>
                      <a:endParaRPr lang="zh-TW" altLang="en-US" sz="2400" b="1" kern="1200" baseline="0" dirty="0">
                        <a:solidFill>
                          <a:srgbClr val="FF0000"/>
                        </a:solidFill>
                        <a:latin typeface="微軟正黑體" panose="020B0604030504040204" pitchFamily="34" charset="-120"/>
                        <a:ea typeface="微軟正黑體" panose="020B0604030504040204" pitchFamily="34" charset="-120"/>
                        <a:cs typeface="+mn-cs"/>
                      </a:endParaRPr>
                    </a:p>
                  </a:txBody>
                  <a:tcPr anchor="ctr"/>
                </a:tc>
                <a:tc hMerge="1">
                  <a:txBody>
                    <a:bodyPr/>
                    <a:lstStyle/>
                    <a:p>
                      <a:endParaRPr lang="zh-TW" altLang="en-US" sz="2000" dirty="0">
                        <a:latin typeface="微軟正黑體" panose="020B0604030504040204" pitchFamily="34" charset="-120"/>
                        <a:ea typeface="微軟正黑體" panose="020B0604030504040204" pitchFamily="34" charset="-120"/>
                      </a:endParaRPr>
                    </a:p>
                  </a:txBody>
                  <a:tcPr/>
                </a:tc>
                <a:tc hMerge="1">
                  <a:txBody>
                    <a:bodyPr/>
                    <a:lstStyle/>
                    <a:p>
                      <a:pPr algn="ctr"/>
                      <a:endParaRPr lang="zh-TW" altLang="en-US" sz="2000" dirty="0">
                        <a:latin typeface="微軟正黑體" panose="020B0604030504040204" pitchFamily="34" charset="-120"/>
                        <a:ea typeface="微軟正黑體" panose="020B0604030504040204" pitchFamily="34" charset="-120"/>
                      </a:endParaRPr>
                    </a:p>
                  </a:txBody>
                  <a:tcPr/>
                </a:tc>
                <a:tc>
                  <a:txBody>
                    <a:bodyPr/>
                    <a:lstStyle/>
                    <a:p>
                      <a:pPr algn="ctr">
                        <a:lnSpc>
                          <a:spcPct val="100000"/>
                        </a:lnSpc>
                      </a:pPr>
                      <a:r>
                        <a:rPr lang="en-US" altLang="zh-TW" sz="2000" b="1" baseline="0" dirty="0">
                          <a:solidFill>
                            <a:schemeClr val="bg1"/>
                          </a:solidFill>
                          <a:latin typeface="微軟正黑體" panose="020B0604030504040204" pitchFamily="34" charset="-120"/>
                          <a:ea typeface="微軟正黑體" panose="020B0604030504040204" pitchFamily="34" charset="-120"/>
                        </a:rPr>
                        <a:t>6</a:t>
                      </a:r>
                      <a:endParaRPr lang="zh-TW" altLang="en-US" sz="2000" b="1" baseline="0" dirty="0">
                        <a:solidFill>
                          <a:schemeClr val="bg1"/>
                        </a:solidFill>
                        <a:latin typeface="微軟正黑體" panose="020B0604030504040204" pitchFamily="34" charset="-120"/>
                        <a:ea typeface="微軟正黑體" panose="020B0604030504040204" pitchFamily="34" charset="-120"/>
                      </a:endParaRPr>
                    </a:p>
                  </a:txBody>
                  <a:tcPr anchor="ctr"/>
                </a:tc>
                <a:extLst>
                  <a:ext uri="{0D108BD9-81ED-4DB2-BD59-A6C34878D82A}">
                    <a16:rowId xmlns:a16="http://schemas.microsoft.com/office/drawing/2014/main" xmlns="" val="10008"/>
                  </a:ext>
                </a:extLst>
              </a:tr>
            </a:tbl>
          </a:graphicData>
        </a:graphic>
      </p:graphicFrame>
      <p:sp>
        <p:nvSpPr>
          <p:cNvPr id="7" name="文字方塊 6"/>
          <p:cNvSpPr txBox="1"/>
          <p:nvPr/>
        </p:nvSpPr>
        <p:spPr>
          <a:xfrm>
            <a:off x="5840399" y="1196752"/>
            <a:ext cx="3412121" cy="307777"/>
          </a:xfrm>
          <a:prstGeom prst="rect">
            <a:avLst/>
          </a:prstGeom>
          <a:noFill/>
        </p:spPr>
        <p:txBody>
          <a:bodyPr wrap="square" rtlCol="0">
            <a:spAutoFit/>
          </a:bodyPr>
          <a:lstStyle/>
          <a:p>
            <a:r>
              <a:rPr lang="zh-TW" altLang="en-US" sz="1400" b="1" dirty="0">
                <a:latin typeface="微軟正黑體" panose="020B0604030504040204" pitchFamily="34" charset="-120"/>
                <a:ea typeface="微軟正黑體" panose="020B0604030504040204" pitchFamily="34" charset="-120"/>
              </a:rPr>
              <a:t>資料統計區間：</a:t>
            </a:r>
            <a:r>
              <a:rPr lang="en-US" altLang="zh-TW" sz="1400" b="1" dirty="0">
                <a:latin typeface="微軟正黑體" panose="020B0604030504040204" pitchFamily="34" charset="-120"/>
                <a:ea typeface="微軟正黑體" panose="020B0604030504040204" pitchFamily="34" charset="-120"/>
              </a:rPr>
              <a:t>111/05/01~111/10/31</a:t>
            </a:r>
            <a:endParaRPr lang="zh-TW" altLang="en-US" sz="14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422689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1062798232"/>
              </p:ext>
            </p:extLst>
          </p:nvPr>
        </p:nvGraphicFramePr>
        <p:xfrm>
          <a:off x="145349" y="1611560"/>
          <a:ext cx="8855076" cy="4822257"/>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136814</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產品設計業查尋不到</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產品設計業</a:t>
                      </a:r>
                      <a:endParaRPr lang="en-US" altLang="zh-TW" sz="1800" b="0" dirty="0">
                        <a:solidFill>
                          <a:schemeClr val="tx1"/>
                        </a:solidFill>
                        <a:latin typeface="微軟正黑體" panose="020B0604030504040204" pitchFamily="34" charset="-120"/>
                        <a:ea typeface="微軟正黑體" panose="020B0604030504040204" pitchFamily="34" charset="-120"/>
                      </a:endParaRPr>
                    </a:p>
                    <a:p>
                      <a:r>
                        <a:rPr lang="zh-TW" altLang="en-US" sz="1800" b="0" dirty="0">
                          <a:solidFill>
                            <a:schemeClr val="tx1"/>
                          </a:solidFill>
                          <a:latin typeface="微軟正黑體" panose="020B0604030504040204" pitchFamily="34" charset="-120"/>
                          <a:ea typeface="微軟正黑體" panose="020B0604030504040204" pitchFamily="34" charset="-120"/>
                        </a:rPr>
                        <a:t>尋找客戶用</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經濟部商業司</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預計開放</a:t>
                      </a:r>
                      <a:r>
                        <a:rPr lang="en-US" altLang="zh-TW" sz="1800" b="0" kern="1200" dirty="0">
                          <a:solidFill>
                            <a:schemeClr val="tx1"/>
                          </a:solidFill>
                          <a:latin typeface="微軟正黑體" panose="020B0604030504040204" pitchFamily="34" charset="-120"/>
                          <a:ea typeface="微軟正黑體" panose="020B0604030504040204" pitchFamily="34" charset="-120"/>
                          <a:cs typeface="+mn-cs"/>
                        </a:rPr>
                        <a:t>(112/07/31 )</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有關產品設計業相關資料，擬針對公司及商業的「</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產品設計業</a:t>
                      </a:r>
                      <a:r>
                        <a:rPr kumimoji="0" lang="en-US" altLang="zh-TW"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(I501010)</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」資料集，提列明年度資料集擴充規劃，於</a:t>
                      </a:r>
                      <a:r>
                        <a:rPr kumimoji="0" lang="en-US" altLang="zh-TW"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112</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下半年</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完成新增。</a:t>
                      </a:r>
                      <a:endPar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44</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2348917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2484276860"/>
              </p:ext>
            </p:extLst>
          </p:nvPr>
        </p:nvGraphicFramePr>
        <p:xfrm>
          <a:off x="145349" y="1611560"/>
          <a:ext cx="8855076" cy="5105300"/>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136606</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動產擔保登記清冊</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現有資料集僅有新北市、台北市、台南市</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rgbClr val="FF0000"/>
                          </a:solidFill>
                          <a:latin typeface="微軟正黑體" panose="020B0604030504040204" pitchFamily="34" charset="-120"/>
                          <a:ea typeface="微軟正黑體" panose="020B0604030504040204" pitchFamily="34" charset="-120"/>
                        </a:rPr>
                        <a:t>欄位不齊全</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a:t>
                      </a:r>
                    </a:p>
                    <a:p>
                      <a:r>
                        <a:rPr lang="zh-TW" altLang="en-US" sz="1800" b="0" dirty="0">
                          <a:solidFill>
                            <a:schemeClr val="tx1"/>
                          </a:solidFill>
                          <a:latin typeface="微軟正黑體" panose="020B0604030504040204" pitchFamily="34" charset="-120"/>
                          <a:ea typeface="微軟正黑體" panose="020B0604030504040204" pitchFamily="34" charset="-120"/>
                        </a:rPr>
                        <a:t>希望能開放</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動產擔保交易線上登記及公示查詢</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網站內全台</a:t>
                      </a:r>
                      <a:r>
                        <a:rPr lang="zh-TW" altLang="en-US" sz="1800" b="0" dirty="0">
                          <a:solidFill>
                            <a:srgbClr val="FF0000"/>
                          </a:solidFill>
                          <a:latin typeface="微軟正黑體" panose="020B0604030504040204" pitchFamily="34" charset="-120"/>
                          <a:ea typeface="微軟正黑體" panose="020B0604030504040204" pitchFamily="34" charset="-120"/>
                        </a:rPr>
                        <a:t>所有各動產擔保機關資料集</a:t>
                      </a:r>
                      <a:r>
                        <a:rPr lang="zh-TW" altLang="en-US" sz="1800" b="0" dirty="0">
                          <a:solidFill>
                            <a:schemeClr val="tx1"/>
                          </a:solidFill>
                          <a:latin typeface="微軟正黑體" panose="020B0604030504040204" pitchFamily="34" charset="-120"/>
                          <a:ea typeface="微軟正黑體" panose="020B0604030504040204" pitchFamily="34" charset="-120"/>
                        </a:rPr>
                        <a:t>每月更新，以達到動產擔保交易資料公開透明。</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經濟部商業司</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無法開放</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經查本資料集最新一個月的資料內容，</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已包含全國動產擔保登記機關</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，並無登記機關有缺漏之現象， 包括六個直轄市</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台北市、新北市、桃園市、台中市、台南市、高雄市</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及經濟部中部辦公室， 其中，非六個直轄市之全國其他各縣市政府登記案件，其登記機關為經濟部中部辦公室。 另，</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動產擔保交易線上登記及公示查詢</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網站內</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有關車輛類動產擔保</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之案件資料，隸屬於交通部公路總局之登記資料， 網站查詢服務係藉網路服務介接</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en-US" altLang="zh-TW" sz="1700" b="0" i="0" u="none" strike="noStrike" kern="1200" cap="none" normalizeH="0" baseline="0" dirty="0" err="1">
                          <a:ln>
                            <a:noFill/>
                          </a:ln>
                          <a:solidFill>
                            <a:schemeClr val="tx1"/>
                          </a:solidFill>
                          <a:effectLst/>
                          <a:latin typeface="微軟正黑體" pitchFamily="34" charset="-120"/>
                          <a:ea typeface="微軟正黑體" pitchFamily="34" charset="-120"/>
                          <a:cs typeface="+mn-cs"/>
                        </a:rPr>
                        <a:t>WebAPI</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取得，</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非本單位</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可開放應用之資料內容。</a:t>
                      </a:r>
                      <a:endPar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45</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857089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941363250"/>
              </p:ext>
            </p:extLst>
          </p:nvPr>
        </p:nvGraphicFramePr>
        <p:xfrm>
          <a:off x="145349" y="1611560"/>
          <a:ext cx="8855076" cy="4846220"/>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136808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太陽能發電站變流器發電數據及發電量</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您好，想請問是否有以及太陽能發電站每小時</a:t>
                      </a:r>
                      <a:r>
                        <a:rPr lang="zh-TW" altLang="en-US" sz="1800" b="0" dirty="0">
                          <a:solidFill>
                            <a:srgbClr val="FF0000"/>
                          </a:solidFill>
                          <a:latin typeface="微軟正黑體" panose="020B0604030504040204" pitchFamily="34" charset="-120"/>
                          <a:ea typeface="微軟正黑體" panose="020B0604030504040204" pitchFamily="34" charset="-120"/>
                        </a:rPr>
                        <a:t>發電量</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或</a:t>
                      </a:r>
                      <a:r>
                        <a:rPr lang="en-US" altLang="zh-TW" sz="1800" b="0" dirty="0">
                          <a:solidFill>
                            <a:schemeClr val="tx1"/>
                          </a:solidFill>
                          <a:latin typeface="微軟正黑體" panose="020B0604030504040204" pitchFamily="34" charset="-120"/>
                          <a:ea typeface="微軟正黑體" panose="020B0604030504040204" pitchFamily="34" charset="-120"/>
                        </a:rPr>
                        <a:t>10</a:t>
                      </a:r>
                      <a:r>
                        <a:rPr lang="zh-TW" altLang="en-US" sz="1800" b="0" dirty="0">
                          <a:solidFill>
                            <a:schemeClr val="tx1"/>
                          </a:solidFill>
                          <a:latin typeface="微軟正黑體" panose="020B0604030504040204" pitchFamily="34" charset="-120"/>
                          <a:ea typeface="微軟正黑體" panose="020B0604030504040204" pitchFamily="34" charset="-120"/>
                        </a:rPr>
                        <a:t>分鐘一筆</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的資料及再生能源</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太陽能、風電</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的</a:t>
                      </a:r>
                      <a:r>
                        <a:rPr lang="zh-TW" altLang="en-US" sz="1800" b="0" dirty="0">
                          <a:solidFill>
                            <a:srgbClr val="FF0000"/>
                          </a:solidFill>
                          <a:latin typeface="微軟正黑體" panose="020B0604030504040204" pitchFamily="34" charset="-120"/>
                          <a:ea typeface="微軟正黑體" panose="020B0604030504040204" pitchFamily="34" charset="-120"/>
                        </a:rPr>
                        <a:t>歷史數據</a:t>
                      </a:r>
                      <a:r>
                        <a:rPr lang="zh-TW" altLang="en-US" sz="1800" b="0" dirty="0">
                          <a:solidFill>
                            <a:schemeClr val="tx1"/>
                          </a:solidFill>
                          <a:latin typeface="微軟正黑體" panose="020B0604030504040204" pitchFamily="34" charset="-120"/>
                          <a:ea typeface="微軟正黑體" panose="020B0604030504040204" pitchFamily="34" charset="-120"/>
                        </a:rPr>
                        <a:t>可供下載或是購買。比如變流器發電數據</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包含</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時間、有效功率、總效能、</a:t>
                      </a:r>
                      <a:r>
                        <a:rPr lang="en-US" altLang="zh-TW" sz="1800" b="0" dirty="0">
                          <a:solidFill>
                            <a:schemeClr val="tx1"/>
                          </a:solidFill>
                          <a:latin typeface="微軟正黑體" panose="020B0604030504040204" pitchFamily="34" charset="-120"/>
                          <a:ea typeface="微軟正黑體" panose="020B0604030504040204" pitchFamily="34" charset="-120"/>
                        </a:rPr>
                        <a:t>PV</a:t>
                      </a:r>
                      <a:r>
                        <a:rPr lang="zh-TW" altLang="en-US" sz="1800" b="0" dirty="0">
                          <a:solidFill>
                            <a:schemeClr val="tx1"/>
                          </a:solidFill>
                          <a:latin typeface="微軟正黑體" panose="020B0604030504040204" pitchFamily="34" charset="-120"/>
                          <a:ea typeface="微軟正黑體" panose="020B0604030504040204" pitchFamily="34" charset="-120"/>
                        </a:rPr>
                        <a:t>電流、</a:t>
                      </a:r>
                      <a:r>
                        <a:rPr lang="en-US" altLang="zh-TW" sz="1800" b="0" dirty="0">
                          <a:solidFill>
                            <a:schemeClr val="tx1"/>
                          </a:solidFill>
                          <a:latin typeface="微軟正黑體" panose="020B0604030504040204" pitchFamily="34" charset="-120"/>
                          <a:ea typeface="微軟正黑體" panose="020B0604030504040204" pitchFamily="34" charset="-120"/>
                        </a:rPr>
                        <a:t>PV</a:t>
                      </a:r>
                      <a:r>
                        <a:rPr lang="zh-TW" altLang="en-US" sz="1800" b="0" dirty="0">
                          <a:solidFill>
                            <a:schemeClr val="tx1"/>
                          </a:solidFill>
                          <a:latin typeface="微軟正黑體" panose="020B0604030504040204" pitchFamily="34" charset="-120"/>
                          <a:ea typeface="微軟正黑體" panose="020B0604030504040204" pitchFamily="34" charset="-120"/>
                        </a:rPr>
                        <a:t>電壓、</a:t>
                      </a:r>
                      <a:r>
                        <a:rPr lang="en-US" altLang="zh-TW" sz="1800" b="0" dirty="0">
                          <a:solidFill>
                            <a:schemeClr val="tx1"/>
                          </a:solidFill>
                          <a:latin typeface="微軟正黑體" panose="020B0604030504040204" pitchFamily="34" charset="-120"/>
                          <a:ea typeface="微軟正黑體" panose="020B0604030504040204" pitchFamily="34" charset="-120"/>
                        </a:rPr>
                        <a:t>AC</a:t>
                      </a:r>
                      <a:r>
                        <a:rPr lang="zh-TW" altLang="en-US" sz="1800" b="0" dirty="0">
                          <a:solidFill>
                            <a:schemeClr val="tx1"/>
                          </a:solidFill>
                          <a:latin typeface="微軟正黑體" panose="020B0604030504040204" pitchFamily="34" charset="-120"/>
                          <a:ea typeface="微軟正黑體" panose="020B0604030504040204" pitchFamily="34" charset="-120"/>
                        </a:rPr>
                        <a:t>電流、頻率、變流器狀態、溫度</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等數據</a:t>
                      </a:r>
                      <a:r>
                        <a:rPr lang="en-US" altLang="zh-TW" sz="1800" b="0" dirty="0">
                          <a:solidFill>
                            <a:schemeClr val="tx1"/>
                          </a:solidFill>
                          <a:latin typeface="微軟正黑體" panose="020B0604030504040204" pitchFamily="34" charset="-120"/>
                          <a:ea typeface="微軟正黑體" panose="020B0604030504040204" pitchFamily="34" charset="-120"/>
                        </a:rPr>
                        <a:t>)</a:t>
                      </a:r>
                      <a:r>
                        <a:rPr lang="zh-TW" altLang="en-US" sz="1800" b="0" dirty="0">
                          <a:solidFill>
                            <a:schemeClr val="tx1"/>
                          </a:solidFill>
                          <a:latin typeface="微軟正黑體" panose="020B0604030504040204" pitchFamily="34" charset="-120"/>
                          <a:ea typeface="微軟正黑體" panose="020B0604030504040204" pitchFamily="34" charset="-120"/>
                        </a:rPr>
                        <a:t>。</a:t>
                      </a:r>
                    </a:p>
                    <a:p>
                      <a:endParaRPr lang="zh-TW" altLang="en-US" sz="1800" b="0" dirty="0">
                        <a:solidFill>
                          <a:schemeClr val="tx1"/>
                        </a:solidFill>
                        <a:latin typeface="微軟正黑體" panose="020B0604030504040204" pitchFamily="34" charset="-120"/>
                        <a:ea typeface="微軟正黑體" panose="020B0604030504040204" pitchFamily="34" charset="-120"/>
                      </a:endParaRPr>
                    </a:p>
                    <a:p>
                      <a:r>
                        <a:rPr lang="zh-TW" altLang="en-US" sz="1800" b="0" dirty="0">
                          <a:solidFill>
                            <a:schemeClr val="tx1"/>
                          </a:solidFill>
                          <a:latin typeface="微軟正黑體" panose="020B0604030504040204" pitchFamily="34" charset="-120"/>
                          <a:ea typeface="微軟正黑體" panose="020B0604030504040204" pitchFamily="34" charset="-120"/>
                        </a:rPr>
                        <a:t>要做大數據分析未能找到包含相關欄位的資料集。期待您的答覆，謝謝您</a:t>
                      </a:r>
                      <a:r>
                        <a:rPr lang="en-US" altLang="zh-TW" sz="1800" b="0" dirty="0">
                          <a:solidFill>
                            <a:schemeClr val="tx1"/>
                          </a:solidFill>
                          <a:latin typeface="微軟正黑體" panose="020B0604030504040204" pitchFamily="34" charset="-120"/>
                          <a:ea typeface="微軟正黑體" panose="020B0604030504040204" pitchFamily="34" charset="-120"/>
                        </a:rPr>
                        <a:t>!</a:t>
                      </a:r>
                      <a:endParaRPr lang="zh-TW" altLang="en-US" sz="1800" b="0" dirty="0">
                        <a:solidFill>
                          <a:schemeClr val="tx1"/>
                        </a:solidFill>
                        <a:latin typeface="微軟正黑體" panose="020B0604030504040204" pitchFamily="34" charset="-120"/>
                        <a:ea typeface="微軟正黑體" panose="020B0604030504040204" pitchFamily="34" charset="-120"/>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台灣電力股份有限公司</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無法開放</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謝謝您的寶貴意見。</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1.</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本公司各單機細部資料因涉及本公司</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運維機敏性</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，不便作為開放資料使用。若有學術或商業使用，請依本公司提供</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再生能源資料收費要點</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來函向本公司再生能源處</a:t>
                      </a:r>
                      <a:r>
                        <a:rPr kumimoji="0" lang="zh-TW" altLang="en-US" sz="1700" b="0" i="0" u="none" strike="noStrike" kern="1200" cap="none" normalizeH="0" baseline="0" dirty="0">
                          <a:ln>
                            <a:noFill/>
                          </a:ln>
                          <a:solidFill>
                            <a:srgbClr val="FF0000"/>
                          </a:solidFill>
                          <a:effectLst/>
                          <a:latin typeface="微軟正黑體" pitchFamily="34" charset="-120"/>
                          <a:ea typeface="微軟正黑體" pitchFamily="34" charset="-120"/>
                          <a:cs typeface="+mn-cs"/>
                        </a:rPr>
                        <a:t>提出申請</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2.</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非常感謝您的寶貴意見，臺端如尚有疑義，歡迎來電或來信詢問，本公司將竭力為您服務，謝謝。</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承辦人</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 </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蔡先生 </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(tel:04-26580151 #3612/email:u424414@taipower.com.tw)</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台灣電力公司　敬復</a:t>
                      </a:r>
                      <a:endPar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46</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06339612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769545962"/>
              </p:ext>
            </p:extLst>
          </p:nvPr>
        </p:nvGraphicFramePr>
        <p:xfrm>
          <a:off x="145349" y="1611560"/>
          <a:ext cx="8855076" cy="5105300"/>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136618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台電應公開歷年的每日電力供需資訊及機組發電量對尖峰備轉容量率</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台電目前僅提供上一年度及今年度至上月份為止，每日電力供需資訊及機組發電量對尖峰備轉容量率之影響。但針對歷年的每日電力供需資訊及機組發電量對尖峰備轉容量率之影響，也應該作為開放資料集，不然就只會是曾經被公開，如果還要民眾寫信去索取，非屬政府開放資料精神與目的。</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台灣電力股份有限公司</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已開放或依申請提供</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謝謝您的寶貴意見。</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一、旨述資料集為配合一般民眾需求及避免資料量過大，已上傳前一年度至今年度前一月份之相關資料，符合政府資料開放作業原則相關規定，若您需要過往之歷史資料請電洽該資料集聯絡人並依本公司相關規定辦理，尚祈見諒。</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二、非常感謝您的寶貴意見，如仍有問題歡迎來電或來信詢問，本公司將竭力為您服務，謝謝。</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承辦人：蔡先生</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en-US" altLang="zh-TW" sz="1700" b="0" i="0" u="none" strike="noStrike" kern="1200" cap="none" normalizeH="0" baseline="0" dirty="0" err="1">
                          <a:ln>
                            <a:noFill/>
                          </a:ln>
                          <a:solidFill>
                            <a:schemeClr val="tx1"/>
                          </a:solidFill>
                          <a:effectLst/>
                          <a:latin typeface="微軟正黑體" pitchFamily="34" charset="-120"/>
                          <a:ea typeface="微軟正黑體" pitchFamily="34" charset="-120"/>
                          <a:cs typeface="+mn-cs"/>
                        </a:rPr>
                        <a:t>tel</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02-23666639/email</a:t>
                      </a: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r>
                        <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u027211@taipower.com.tw)</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台灣電力公司　敬復</a:t>
                      </a:r>
                      <a:endPar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47</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8570898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2469693342"/>
              </p:ext>
            </p:extLst>
          </p:nvPr>
        </p:nvGraphicFramePr>
        <p:xfrm>
          <a:off x="145349" y="1611560"/>
          <a:ext cx="8855076" cy="5059580"/>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136628</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近十年停電記錄及影響戶數記錄</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公開近十年停電紀錄，以利大眾知悉。</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台灣電力股份有限公司</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已開放或依申請提供</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謝謝您的寶貴意見。</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一、台電公司為維持電力供應穩定，使用大多數國際電業常用來衡量電力公用事業效能且符合國際標準之電力系統可靠度指標，目前採用係以「系統平均停電時間</a:t>
                      </a:r>
                      <a:r>
                        <a:rPr kumimoji="0" lang="en-US" altLang="zh-TW"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(SAIDI)</a:t>
                      </a: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」及「系統平均停電次數</a:t>
                      </a:r>
                      <a:r>
                        <a:rPr kumimoji="0" lang="en-US" altLang="zh-TW"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(SAIFI)</a:t>
                      </a: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」作為供電可靠度衡量指標。</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二、有關本公司供電可靠度資訊業於本公司官網及資訊揭露專區「重要電業經營績效」公開相關資訊，請參照網址</a:t>
                      </a:r>
                      <a:r>
                        <a:rPr kumimoji="0" lang="en-US" altLang="zh-TW"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http://www.taipower.com.tw</a:t>
                      </a: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三、因本公司供電饋線長度與用電負載特性不同而有差異，且因饋線分布錯綜複雜、相互交錯並橫跨不同縣市行政轄區，故並無此類統計資料，尚祈臺端見諒。</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四、臺端倘對於前述說明尚有疑義，請電洽本公司系統規劃處承辦人（電話：</a:t>
                      </a:r>
                      <a:r>
                        <a:rPr kumimoji="0" lang="en-US" altLang="zh-TW"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02-23666902</a:t>
                      </a: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），將竭誠為您服務，本公司供電可靠度業務荷承臺端關注，謹致謝忱。</a:t>
                      </a:r>
                    </a:p>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300" b="0" i="0" u="none" strike="noStrike" kern="1200" cap="none" normalizeH="0" baseline="0" dirty="0">
                          <a:ln>
                            <a:noFill/>
                          </a:ln>
                          <a:solidFill>
                            <a:schemeClr val="tx1"/>
                          </a:solidFill>
                          <a:effectLst/>
                          <a:latin typeface="微軟正黑體" pitchFamily="34" charset="-120"/>
                          <a:ea typeface="微軟正黑體" pitchFamily="34" charset="-120"/>
                          <a:cs typeface="+mn-cs"/>
                        </a:rPr>
                        <a:t>台灣電力公司　敬復</a:t>
                      </a:r>
                      <a:endParaRPr kumimoji="0" lang="en-US" altLang="zh-TW" sz="13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48</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8570898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標題 8"/>
          <p:cNvSpPr>
            <a:spLocks noGrp="1"/>
          </p:cNvSpPr>
          <p:nvPr>
            <p:ph type="title"/>
          </p:nvPr>
        </p:nvSpPr>
        <p:spPr/>
        <p:txBody>
          <a:bodyPr>
            <a:normAutofit/>
          </a:bodyPr>
          <a:lstStyle/>
          <a:p>
            <a:r>
              <a:rPr kumimoji="0" lang="zh-TW" altLang="en-US" dirty="0">
                <a:solidFill>
                  <a:srgbClr val="002060"/>
                </a:solidFill>
                <a:ea typeface="微軟正黑體" pitchFamily="34" charset="-120"/>
              </a:rPr>
              <a:t>本部開放資料民間需求回應說明</a:t>
            </a:r>
            <a:endParaRPr lang="zh-TW" altLang="en-US" dirty="0">
              <a:solidFill>
                <a:srgbClr val="002060"/>
              </a:solidFill>
            </a:endParaRPr>
          </a:p>
        </p:txBody>
      </p:sp>
      <p:graphicFrame>
        <p:nvGraphicFramePr>
          <p:cNvPr id="5" name="Group 3"/>
          <p:cNvGraphicFramePr>
            <a:graphicFrameLocks noGrp="1"/>
          </p:cNvGraphicFramePr>
          <p:nvPr>
            <p:extLst>
              <p:ext uri="{D42A27DB-BD31-4B8C-83A1-F6EECF244321}">
                <p14:modId xmlns:p14="http://schemas.microsoft.com/office/powerpoint/2010/main" val="2222771350"/>
              </p:ext>
            </p:extLst>
          </p:nvPr>
        </p:nvGraphicFramePr>
        <p:xfrm>
          <a:off x="145349" y="1611560"/>
          <a:ext cx="8855076" cy="4822257"/>
        </p:xfrm>
        <a:graphic>
          <a:graphicData uri="http://schemas.openxmlformats.org/drawingml/2006/table">
            <a:tbl>
              <a:tblPr/>
              <a:tblGrid>
                <a:gridCol w="502593">
                  <a:extLst>
                    <a:ext uri="{9D8B030D-6E8A-4147-A177-3AD203B41FA5}">
                      <a16:colId xmlns:a16="http://schemas.microsoft.com/office/drawing/2014/main" xmlns="" val="20000"/>
                    </a:ext>
                  </a:extLst>
                </a:gridCol>
                <a:gridCol w="792089">
                  <a:extLst>
                    <a:ext uri="{9D8B030D-6E8A-4147-A177-3AD203B41FA5}">
                      <a16:colId xmlns:a16="http://schemas.microsoft.com/office/drawing/2014/main" xmlns="" val="20001"/>
                    </a:ext>
                  </a:extLst>
                </a:gridCol>
                <a:gridCol w="2965715">
                  <a:extLst>
                    <a:ext uri="{9D8B030D-6E8A-4147-A177-3AD203B41FA5}">
                      <a16:colId xmlns:a16="http://schemas.microsoft.com/office/drawing/2014/main" xmlns="" val="20002"/>
                    </a:ext>
                  </a:extLst>
                </a:gridCol>
                <a:gridCol w="831273">
                  <a:extLst>
                    <a:ext uri="{9D8B030D-6E8A-4147-A177-3AD203B41FA5}">
                      <a16:colId xmlns:a16="http://schemas.microsoft.com/office/drawing/2014/main" xmlns="" val="20003"/>
                    </a:ext>
                  </a:extLst>
                </a:gridCol>
                <a:gridCol w="700644">
                  <a:extLst>
                    <a:ext uri="{9D8B030D-6E8A-4147-A177-3AD203B41FA5}">
                      <a16:colId xmlns:a16="http://schemas.microsoft.com/office/drawing/2014/main" xmlns="" val="20004"/>
                    </a:ext>
                  </a:extLst>
                </a:gridCol>
                <a:gridCol w="3062762">
                  <a:extLst>
                    <a:ext uri="{9D8B030D-6E8A-4147-A177-3AD203B41FA5}">
                      <a16:colId xmlns:a16="http://schemas.microsoft.com/office/drawing/2014/main" xmlns="" val="20005"/>
                    </a:ext>
                  </a:extLst>
                </a:gridCol>
              </a:tblGrid>
              <a:tr h="670972">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2000" b="1" i="0" u="none" strike="noStrike" cap="none" normalizeH="0" baseline="0" dirty="0">
                          <a:ln>
                            <a:noFill/>
                          </a:ln>
                          <a:solidFill>
                            <a:srgbClr val="FFFFFF"/>
                          </a:solidFill>
                          <a:effectLst/>
                          <a:latin typeface="微軟正黑體" pitchFamily="34" charset="-120"/>
                          <a:ea typeface="微軟正黑體" pitchFamily="34" charset="-120"/>
                        </a:rPr>
                        <a:t>ID</a:t>
                      </a:r>
                      <a:endPar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endParaRP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標題</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發表內容</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回應 機關</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開放 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tc>
                  <a:txBody>
                    <a:bodyPr/>
                    <a:lstStyle>
                      <a:lvl1pPr eaLnBrk="0" hangingPunct="0">
                        <a:spcBef>
                          <a:spcPct val="20000"/>
                        </a:spcBef>
                        <a:buFont typeface="Arial" charset="0"/>
                        <a:defRPr sz="2800">
                          <a:solidFill>
                            <a:schemeClr val="tx1"/>
                          </a:solidFill>
                          <a:latin typeface="Calibri" pitchFamily="34" charset="0"/>
                          <a:ea typeface="新細明體" pitchFamily="18" charset="-120"/>
                        </a:defRPr>
                      </a:lvl1pPr>
                      <a:lvl2pPr marL="742950" indent="-285750" eaLnBrk="0" hangingPunct="0">
                        <a:spcBef>
                          <a:spcPct val="20000"/>
                        </a:spcBef>
                        <a:buFont typeface="Arial" charset="0"/>
                        <a:defRPr sz="2400">
                          <a:solidFill>
                            <a:schemeClr val="tx1"/>
                          </a:solidFill>
                          <a:latin typeface="Calibri" pitchFamily="34" charset="0"/>
                          <a:ea typeface="新細明體" pitchFamily="18" charset="-120"/>
                        </a:defRPr>
                      </a:lvl2pPr>
                      <a:lvl3pPr marL="1143000" indent="-228600" eaLnBrk="0" hangingPunct="0">
                        <a:spcBef>
                          <a:spcPct val="20000"/>
                        </a:spcBef>
                        <a:buFont typeface="Arial" charset="0"/>
                        <a:defRPr sz="2000">
                          <a:solidFill>
                            <a:schemeClr val="tx1"/>
                          </a:solidFill>
                          <a:latin typeface="Calibri" pitchFamily="34" charset="0"/>
                          <a:ea typeface="新細明體" pitchFamily="18" charset="-120"/>
                        </a:defRPr>
                      </a:lvl3pPr>
                      <a:lvl4pPr marL="1600200" indent="-228600" eaLnBrk="0" hangingPunct="0">
                        <a:spcBef>
                          <a:spcPct val="20000"/>
                        </a:spcBef>
                        <a:buFont typeface="Arial" charset="0"/>
                        <a:defRPr>
                          <a:solidFill>
                            <a:schemeClr val="tx1"/>
                          </a:solidFill>
                          <a:latin typeface="Calibri" pitchFamily="34" charset="0"/>
                          <a:ea typeface="新細明體" pitchFamily="18" charset="-120"/>
                        </a:defRPr>
                      </a:lvl4pPr>
                      <a:lvl5pPr marL="2057400" indent="-228600" eaLnBrk="0" hangingPunct="0">
                        <a:spcBef>
                          <a:spcPct val="20000"/>
                        </a:spcBef>
                        <a:buFont typeface="Arial" charset="0"/>
                        <a:defRPr>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defRPr>
                          <a:solidFill>
                            <a:schemeClr val="tx1"/>
                          </a:solidFill>
                          <a:latin typeface="Calibri" pitchFamily="34" charset="0"/>
                          <a:ea typeface="新細明體" pitchFamily="18" charset="-12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altLang="en-US" sz="2000" b="1" i="0" u="none" strike="noStrike" cap="none" normalizeH="0" baseline="0" dirty="0">
                          <a:ln>
                            <a:noFill/>
                          </a:ln>
                          <a:solidFill>
                            <a:srgbClr val="FFFFFF"/>
                          </a:solidFill>
                          <a:effectLst/>
                          <a:latin typeface="微軟正黑體" pitchFamily="34" charset="-120"/>
                          <a:ea typeface="微軟正黑體" pitchFamily="34" charset="-120"/>
                        </a:rPr>
                        <a:t>回覆情形</a:t>
                      </a:r>
                    </a:p>
                  </a:txBody>
                  <a:tcPr marL="91415" marR="91415" marT="45670" marB="4567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9BBB59"/>
                    </a:solidFill>
                  </a:tcPr>
                </a:tc>
                <a:extLst>
                  <a:ext uri="{0D108BD9-81ED-4DB2-BD59-A6C34878D82A}">
                    <a16:rowId xmlns:a16="http://schemas.microsoft.com/office/drawing/2014/main" xmlns="" val="10000"/>
                  </a:ext>
                </a:extLst>
              </a:tr>
              <a:tr h="412131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TW" sz="1800" b="1" i="0" u="none" strike="noStrike" kern="1200" cap="none" normalizeH="0" baseline="0" dirty="0">
                          <a:ln>
                            <a:noFill/>
                          </a:ln>
                          <a:solidFill>
                            <a:schemeClr val="tx1"/>
                          </a:solidFill>
                          <a:effectLst/>
                          <a:latin typeface="微軟正黑體" pitchFamily="34" charset="-120"/>
                          <a:ea typeface="微軟正黑體" pitchFamily="34" charset="-120"/>
                          <a:cs typeface="+mn-cs"/>
                        </a:rPr>
                        <a:t>136639</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全台商工電話清冊</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r>
                        <a:rPr lang="zh-TW" altLang="en-US" sz="1800" b="0" dirty="0">
                          <a:solidFill>
                            <a:schemeClr val="tx1"/>
                          </a:solidFill>
                          <a:latin typeface="微軟正黑體" panose="020B0604030504040204" pitchFamily="34" charset="-120"/>
                          <a:ea typeface="微軟正黑體" panose="020B0604030504040204" pitchFamily="34" charset="-120"/>
                        </a:rPr>
                        <a:t>做民調需要建立清冊，但目前的清冊還需要經過合併檔案、篩選重複資料等，且資料散落在不同的政府機關，會阻礙清冊的完整度。</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TW" altLang="en-US" sz="1800" b="0" i="0" u="none" strike="noStrike" kern="1200" cap="none" normalizeH="0" baseline="0" dirty="0">
                          <a:ln>
                            <a:noFill/>
                          </a:ln>
                          <a:solidFill>
                            <a:schemeClr val="tx1"/>
                          </a:solidFill>
                          <a:effectLst/>
                          <a:latin typeface="微軟正黑體" pitchFamily="34" charset="-120"/>
                          <a:ea typeface="微軟正黑體" pitchFamily="34" charset="-120"/>
                          <a:cs typeface="+mn-cs"/>
                        </a:rPr>
                        <a:t>經濟部投資業務處</a:t>
                      </a: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TW" altLang="en-US" sz="1800" b="0" kern="1200" dirty="0">
                          <a:solidFill>
                            <a:schemeClr val="tx1"/>
                          </a:solidFill>
                          <a:latin typeface="微軟正黑體" panose="020B0604030504040204" pitchFamily="34" charset="-120"/>
                          <a:ea typeface="微軟正黑體" panose="020B0604030504040204" pitchFamily="34" charset="-120"/>
                          <a:cs typeface="+mn-cs"/>
                        </a:rPr>
                        <a:t>已開放或依申請提供</a:t>
                      </a:r>
                      <a:endParaRPr lang="zh-TW" altLang="en-US" sz="1400" b="0" kern="1200" dirty="0">
                        <a:solidFill>
                          <a:srgbClr val="FF0000"/>
                        </a:solidFill>
                        <a:latin typeface="微軟正黑體" panose="020B0604030504040204" pitchFamily="34" charset="-120"/>
                        <a:ea typeface="微軟正黑體" panose="020B0604030504040204"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TW" altLang="en-US" sz="1700" b="0" i="0" u="none" strike="noStrike" kern="1200" cap="none" normalizeH="0" baseline="0" dirty="0">
                          <a:ln>
                            <a:noFill/>
                          </a:ln>
                          <a:solidFill>
                            <a:schemeClr val="tx1"/>
                          </a:solidFill>
                          <a:effectLst/>
                          <a:latin typeface="微軟正黑體" pitchFamily="34" charset="-120"/>
                          <a:ea typeface="微軟正黑體" pitchFamily="34" charset="-120"/>
                          <a:cs typeface="+mn-cs"/>
                        </a:rPr>
                        <a:t>本處網站已將各縣市工商發展投資策進會聯絡資訊上網，全台商工電話囿於個資保護法及非屬本處業務職掌，爰非資料蒐集及公開範圍。</a:t>
                      </a:r>
                      <a:endParaRPr kumimoji="0" lang="en-US" altLang="zh-TW" sz="1700" b="0" i="0" u="none" strike="noStrike" kern="1200" cap="none" normalizeH="0" baseline="0" dirty="0">
                        <a:ln>
                          <a:noFill/>
                        </a:ln>
                        <a:solidFill>
                          <a:schemeClr val="tx1"/>
                        </a:solidFill>
                        <a:effectLst/>
                        <a:latin typeface="微軟正黑體" pitchFamily="34" charset="-120"/>
                        <a:ea typeface="微軟正黑體" pitchFamily="34" charset="-120"/>
                        <a:cs typeface="+mn-cs"/>
                      </a:endParaRPr>
                    </a:p>
                  </a:txBody>
                  <a:tcPr marL="68577" marR="68577"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EE7D1"/>
                    </a:solidFill>
                  </a:tcPr>
                </a:tc>
                <a:extLst>
                  <a:ext uri="{0D108BD9-81ED-4DB2-BD59-A6C34878D82A}">
                    <a16:rowId xmlns:a16="http://schemas.microsoft.com/office/drawing/2014/main" xmlns="" val="10001"/>
                  </a:ext>
                </a:extLst>
              </a:tr>
            </a:tbl>
          </a:graphicData>
        </a:graphic>
      </p:graphicFrame>
      <p:sp>
        <p:nvSpPr>
          <p:cNvPr id="6" name="AutoShape 11"/>
          <p:cNvSpPr>
            <a:spLocks noChangeArrowheads="1"/>
          </p:cNvSpPr>
          <p:nvPr/>
        </p:nvSpPr>
        <p:spPr bwMode="auto">
          <a:xfrm>
            <a:off x="145349" y="1192443"/>
            <a:ext cx="5866811" cy="369331"/>
          </a:xfrm>
          <a:prstGeom prst="roundRect">
            <a:avLst>
              <a:gd name="adj" fmla="val 50000"/>
            </a:avLst>
          </a:prstGeom>
          <a:solidFill>
            <a:schemeClr val="accent3">
              <a:lumMod val="75000"/>
            </a:schemeClr>
          </a:solidFill>
          <a:ln>
            <a:noFill/>
          </a:ln>
          <a:effectLst>
            <a:outerShdw dist="35921" dir="2700000" algn="ctr" rotWithShape="0">
              <a:schemeClr val="bg2"/>
            </a:outerShdw>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新細明體" charset="-120"/>
              </a:defRPr>
            </a:lvl1pPr>
            <a:lvl2pPr marL="742950" indent="-285750" eaLnBrk="0" hangingPunct="0">
              <a:spcBef>
                <a:spcPct val="20000"/>
              </a:spcBef>
              <a:buFont typeface="Arial" charset="0"/>
              <a:buChar char="–"/>
              <a:defRPr sz="2800">
                <a:solidFill>
                  <a:schemeClr val="tx1"/>
                </a:solidFill>
                <a:latin typeface="Calibri" pitchFamily="34" charset="0"/>
                <a:ea typeface="新細明體" charset="-120"/>
              </a:defRPr>
            </a:lvl2pPr>
            <a:lvl3pPr marL="1143000" indent="-228600" eaLnBrk="0" hangingPunct="0">
              <a:spcBef>
                <a:spcPct val="20000"/>
              </a:spcBef>
              <a:buFont typeface="Arial" charset="0"/>
              <a:buChar char="•"/>
              <a:defRPr sz="2400">
                <a:solidFill>
                  <a:schemeClr val="tx1"/>
                </a:solidFill>
                <a:latin typeface="Calibri" pitchFamily="34" charset="0"/>
                <a:ea typeface="新細明體" charset="-120"/>
              </a:defRPr>
            </a:lvl3pPr>
            <a:lvl4pPr marL="1600200" indent="-228600" eaLnBrk="0" hangingPunct="0">
              <a:spcBef>
                <a:spcPct val="20000"/>
              </a:spcBef>
              <a:buFont typeface="Arial" charset="0"/>
              <a:buChar char="–"/>
              <a:defRPr sz="2000">
                <a:solidFill>
                  <a:schemeClr val="tx1"/>
                </a:solidFill>
                <a:latin typeface="Calibri" pitchFamily="34" charset="0"/>
                <a:ea typeface="新細明體" charset="-120"/>
              </a:defRPr>
            </a:lvl4pPr>
            <a:lvl5pPr marL="2057400" indent="-228600" eaLnBrk="0" hangingPunct="0">
              <a:spcBef>
                <a:spcPct val="20000"/>
              </a:spcBef>
              <a:buFont typeface="Arial" charset="0"/>
              <a:buChar char="»"/>
              <a:defRPr sz="2000">
                <a:solidFill>
                  <a:schemeClr val="tx1"/>
                </a:solidFill>
                <a:latin typeface="Calibri" pitchFamily="34" charset="0"/>
                <a:ea typeface="新細明體"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charset="-120"/>
              </a:defRPr>
            </a:lvl9pPr>
          </a:lstStyle>
          <a:p>
            <a:pPr algn="ctr" eaLnBrk="1" fontAlgn="ctr" hangingPunct="1">
              <a:spcBef>
                <a:spcPct val="0"/>
              </a:spcBef>
              <a:buFont typeface="Arial" charset="0"/>
              <a:buNone/>
              <a:defRPr/>
            </a:pPr>
            <a:r>
              <a:rPr lang="zh-TW" altLang="en-US" sz="2400" b="1" dirty="0">
                <a:solidFill>
                  <a:schemeClr val="bg1"/>
                </a:solidFill>
                <a:latin typeface="微軟正黑體" panose="020B0604030504040204" pitchFamily="34" charset="-120"/>
                <a:ea typeface="微軟正黑體" panose="020B0604030504040204" pitchFamily="34" charset="-120"/>
              </a:rPr>
              <a:t>民間需求─政府資料開放平臺</a:t>
            </a:r>
            <a:r>
              <a:rPr lang="en-US" altLang="zh-TW" sz="2400" b="1" dirty="0">
                <a:solidFill>
                  <a:schemeClr val="bg1"/>
                </a:solidFill>
                <a:latin typeface="微軟正黑體" panose="020B0604030504040204" pitchFamily="34" charset="-120"/>
                <a:ea typeface="微軟正黑體" panose="020B0604030504040204" pitchFamily="34" charset="-120"/>
              </a:rPr>
              <a:t>(</a:t>
            </a:r>
            <a:r>
              <a:rPr lang="zh-TW" altLang="en-US" sz="2400" b="1" dirty="0">
                <a:solidFill>
                  <a:schemeClr val="bg1"/>
                </a:solidFill>
                <a:latin typeface="微軟正黑體" panose="020B0604030504040204" pitchFamily="34" charset="-120"/>
                <a:ea typeface="微軟正黑體" panose="020B0604030504040204" pitchFamily="34" charset="-120"/>
              </a:rPr>
              <a:t>我想要更多</a:t>
            </a:r>
            <a:r>
              <a:rPr lang="en-US" altLang="zh-TW" sz="2400" b="1" dirty="0">
                <a:solidFill>
                  <a:schemeClr val="bg1"/>
                </a:solidFill>
                <a:latin typeface="微軟正黑體" panose="020B0604030504040204" pitchFamily="34" charset="-120"/>
                <a:ea typeface="微軟正黑體" panose="020B0604030504040204" pitchFamily="34" charset="-120"/>
              </a:rPr>
              <a:t>)</a:t>
            </a:r>
            <a:endParaRPr lang="en-US" altLang="ja-JP" sz="2400" b="1" dirty="0">
              <a:solidFill>
                <a:schemeClr val="bg1"/>
              </a:solidFill>
              <a:latin typeface="微軟正黑體" panose="020B0604030504040204" pitchFamily="34" charset="-120"/>
              <a:ea typeface="微軟正黑體" panose="020B0604030504040204" pitchFamily="34" charset="-120"/>
            </a:endParaRPr>
          </a:p>
        </p:txBody>
      </p:sp>
      <p:sp>
        <p:nvSpPr>
          <p:cNvPr id="4" name="投影片編號版面配置區 3"/>
          <p:cNvSpPr>
            <a:spLocks noGrp="1"/>
          </p:cNvSpPr>
          <p:nvPr>
            <p:ph type="sldNum" sz="quarter" idx="4"/>
          </p:nvPr>
        </p:nvSpPr>
        <p:spPr>
          <a:xfrm>
            <a:off x="6795263" y="6403850"/>
            <a:ext cx="2133600" cy="365125"/>
          </a:xfrm>
        </p:spPr>
        <p:txBody>
          <a:bodyPr/>
          <a:lstStyle/>
          <a:p>
            <a:fld id="{FB38DC22-E2C8-4860-938B-CEF6F87D8911}" type="slidenum">
              <a:rPr lang="zh-TW" altLang="en-US" smtClean="0"/>
              <a:pPr/>
              <a:t>49</a:t>
            </a:fld>
            <a:endParaRPr lang="zh-TW" altLang="en-US" dirty="0"/>
          </a:p>
        </p:txBody>
      </p:sp>
      <p:sp>
        <p:nvSpPr>
          <p:cNvPr id="7" name="文字方塊 5"/>
          <p:cNvSpPr txBox="1">
            <a:spLocks noChangeArrowheads="1"/>
          </p:cNvSpPr>
          <p:nvPr/>
        </p:nvSpPr>
        <p:spPr bwMode="auto">
          <a:xfrm>
            <a:off x="6660232" y="1268760"/>
            <a:ext cx="2340193" cy="338554"/>
          </a:xfrm>
          <a:prstGeom prst="rect">
            <a:avLst/>
          </a:prstGeom>
          <a:noFill/>
          <a:ln w="9525">
            <a:noFill/>
            <a:miter lim="800000"/>
            <a:headEnd/>
            <a:tailEnd/>
          </a:ln>
        </p:spPr>
        <p:txBody>
          <a:bodyPr wrap="square">
            <a:spAutoFit/>
          </a:bodyPr>
          <a:lstStyle/>
          <a:p>
            <a:pPr fontAlgn="t"/>
            <a:r>
              <a:rPr lang="en-US" altLang="zh-TW" sz="1600" dirty="0">
                <a:latin typeface="微軟正黑體" panose="020B0604030504040204" pitchFamily="34" charset="-120"/>
                <a:ea typeface="微軟正黑體" panose="020B0604030504040204" pitchFamily="34" charset="-120"/>
              </a:rPr>
              <a:t>111/05/01~111/10/31</a:t>
            </a:r>
            <a:endParaRPr lang="zh-TW" altLang="en-US" sz="16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885708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solidFill>
                  <a:srgbClr val="002060"/>
                </a:solidFill>
                <a:latin typeface="微軟正黑體" panose="020B0604030504040204" pitchFamily="34" charset="-120"/>
                <a:ea typeface="微軟正黑體" panose="020B0604030504040204" pitchFamily="34" charset="-120"/>
              </a:rPr>
              <a:t>依據</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5</a:t>
            </a:fld>
            <a:endParaRPr lang="zh-TW" altLang="en-US" dirty="0"/>
          </a:p>
        </p:txBody>
      </p:sp>
      <p:sp>
        <p:nvSpPr>
          <p:cNvPr id="5" name="圓角矩形 4"/>
          <p:cNvSpPr/>
          <p:nvPr/>
        </p:nvSpPr>
        <p:spPr>
          <a:xfrm>
            <a:off x="251520" y="1290543"/>
            <a:ext cx="8784976" cy="509078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nchorCtr="0">
            <a:normAutofit fontScale="85000" lnSpcReduction="10000"/>
          </a:bodyPr>
          <a:lstStyle/>
          <a:p>
            <a:pPr marL="365125" lvl="1" indent="-365125" defTabSz="1244600">
              <a:lnSpc>
                <a:spcPct val="150000"/>
              </a:lnSpc>
              <a:buSzPct val="80000"/>
              <a:buFontTx/>
              <a:buBlip>
                <a:blip r:embed="rId2"/>
              </a:buBlip>
              <a:defRPr/>
            </a:pPr>
            <a:r>
              <a:rPr lang="zh-TW" altLang="zh-TW" sz="2400" b="1" dirty="0">
                <a:solidFill>
                  <a:schemeClr val="tx1"/>
                </a:solidFill>
                <a:latin typeface="微軟正黑體" panose="020B0604030504040204" pitchFamily="34" charset="-120"/>
                <a:ea typeface="微軟正黑體" panose="020B0604030504040204" pitchFamily="34" charset="-120"/>
              </a:rPr>
              <a:t>依據</a:t>
            </a:r>
            <a:r>
              <a:rPr lang="zh-TW" altLang="zh-TW"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行政院</a:t>
            </a:r>
            <a:r>
              <a:rPr lang="en-US" altLang="zh-TW" sz="2400" b="1" dirty="0">
                <a:solidFill>
                  <a:schemeClr val="tx1"/>
                </a:solidFill>
                <a:latin typeface="微軟正黑體" panose="020B0604030504040204" pitchFamily="34" charset="-120"/>
                <a:ea typeface="微軟正黑體" panose="020B0604030504040204" pitchFamily="34" charset="-120"/>
              </a:rPr>
              <a:t>101</a:t>
            </a:r>
            <a:r>
              <a:rPr lang="zh-TW" altLang="zh-TW" sz="2400" b="1" dirty="0">
                <a:solidFill>
                  <a:schemeClr val="tx1"/>
                </a:solidFill>
                <a:latin typeface="微軟正黑體" panose="020B0604030504040204" pitchFamily="34" charset="-120"/>
                <a:ea typeface="微軟正黑體" panose="020B0604030504040204" pitchFamily="34" charset="-120"/>
              </a:rPr>
              <a:t>年</a:t>
            </a:r>
            <a:r>
              <a:rPr lang="en-US" altLang="zh-TW" sz="2400" b="1" dirty="0">
                <a:solidFill>
                  <a:schemeClr val="tx1"/>
                </a:solidFill>
                <a:latin typeface="微軟正黑體" panose="020B0604030504040204" pitchFamily="34" charset="-120"/>
                <a:ea typeface="微軟正黑體" panose="020B0604030504040204" pitchFamily="34" charset="-120"/>
              </a:rPr>
              <a:t>10</a:t>
            </a:r>
            <a:r>
              <a:rPr lang="zh-TW" altLang="zh-TW" sz="2400" b="1" dirty="0">
                <a:solidFill>
                  <a:schemeClr val="tx1"/>
                </a:solidFill>
                <a:latin typeface="微軟正黑體" panose="020B0604030504040204" pitchFamily="34" charset="-120"/>
                <a:ea typeface="微軟正黑體" panose="020B0604030504040204" pitchFamily="34" charset="-120"/>
              </a:rPr>
              <a:t>月「</a:t>
            </a:r>
            <a:r>
              <a:rPr lang="zh-TW" altLang="zh-TW"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政府資料開放</a:t>
            </a:r>
            <a:r>
              <a:rPr lang="en-US" altLang="zh-TW"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(Open data)</a:t>
            </a:r>
            <a:r>
              <a:rPr lang="zh-TW" altLang="zh-TW"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推動策略</a:t>
            </a:r>
            <a:r>
              <a:rPr lang="zh-TW" altLang="zh-TW" sz="2400" b="1" dirty="0">
                <a:solidFill>
                  <a:schemeClr val="tx1"/>
                </a:solidFill>
                <a:latin typeface="微軟正黑體" panose="020B0604030504040204" pitchFamily="34" charset="-120"/>
                <a:ea typeface="微軟正黑體" panose="020B0604030504040204" pitchFamily="34" charset="-120"/>
              </a:rPr>
              <a:t>」辦理，推動政府資料開放政策，提供給民間應用。</a:t>
            </a:r>
          </a:p>
          <a:p>
            <a:pPr marL="365125" lvl="1" indent="-365125" defTabSz="1244600">
              <a:lnSpc>
                <a:spcPct val="150000"/>
              </a:lnSpc>
              <a:buSzPct val="80000"/>
              <a:buBlip>
                <a:blip r:embed="rId2"/>
              </a:buBlip>
              <a:defRPr/>
            </a:pPr>
            <a:r>
              <a:rPr lang="zh-TW" altLang="en-US" sz="2400" b="1" dirty="0">
                <a:solidFill>
                  <a:schemeClr val="tx1"/>
                </a:solidFill>
                <a:latin typeface="微軟正黑體" panose="020B0604030504040204" pitchFamily="34" charset="-120"/>
                <a:ea typeface="微軟正黑體" panose="020B0604030504040204" pitchFamily="34" charset="-120"/>
              </a:rPr>
              <a:t>研訂「</a:t>
            </a:r>
            <a:r>
              <a:rPr lang="en-US" altLang="zh-TW" sz="2400" b="1" dirty="0">
                <a:solidFill>
                  <a:srgbClr val="FF0000"/>
                </a:solidFill>
                <a:latin typeface="微軟正黑體" panose="020B0604030504040204" pitchFamily="34" charset="-120"/>
                <a:ea typeface="微軟正黑體" panose="020B0604030504040204" pitchFamily="34" charset="-120"/>
              </a:rPr>
              <a:t>103-105</a:t>
            </a:r>
            <a:r>
              <a:rPr lang="zh-TW" altLang="zh-TW" sz="2400" b="1" dirty="0">
                <a:solidFill>
                  <a:srgbClr val="FF0000"/>
                </a:solidFill>
                <a:latin typeface="微軟正黑體" panose="020B0604030504040204" pitchFamily="34" charset="-120"/>
                <a:ea typeface="微軟正黑體" panose="020B0604030504040204" pitchFamily="34" charset="-120"/>
              </a:rPr>
              <a:t>年經濟部及所屬機關</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zh-TW" sz="2400" b="1" dirty="0">
                <a:solidFill>
                  <a:srgbClr val="FF0000"/>
                </a:solidFill>
                <a:latin typeface="微軟正黑體" panose="020B0604030504040204" pitchFamily="34" charset="-120"/>
                <a:ea typeface="微軟正黑體" panose="020B0604030504040204" pitchFamily="34" charset="-120"/>
              </a:rPr>
              <a:t>構</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zh-TW" sz="2400" b="1" dirty="0">
                <a:solidFill>
                  <a:srgbClr val="FF0000"/>
                </a:solidFill>
                <a:latin typeface="微軟正黑體" panose="020B0604030504040204" pitchFamily="34" charset="-120"/>
                <a:ea typeface="微軟正黑體" panose="020B0604030504040204" pitchFamily="34" charset="-120"/>
              </a:rPr>
              <a:t>政府資料開放推動計畫</a:t>
            </a:r>
            <a:r>
              <a:rPr lang="zh-TW" altLang="en-US" sz="2400" b="1" dirty="0">
                <a:solidFill>
                  <a:schemeClr val="tx1"/>
                </a:solidFill>
                <a:latin typeface="微軟正黑體" panose="020B0604030504040204" pitchFamily="34" charset="-120"/>
                <a:ea typeface="微軟正黑體" panose="020B0604030504040204" pitchFamily="34" charset="-120"/>
              </a:rPr>
              <a:t>」，以利本部推動</a:t>
            </a:r>
            <a:r>
              <a:rPr lang="zh-TW" altLang="zh-TW" sz="2400" b="1" dirty="0">
                <a:solidFill>
                  <a:schemeClr val="tx1"/>
                </a:solidFill>
                <a:latin typeface="微軟正黑體" panose="020B0604030504040204" pitchFamily="34" charset="-120"/>
                <a:ea typeface="微軟正黑體" panose="020B0604030504040204" pitchFamily="34" charset="-120"/>
              </a:rPr>
              <a:t>資料開放</a:t>
            </a:r>
            <a:r>
              <a:rPr lang="zh-TW" altLang="en-US" sz="2400" b="1" dirty="0">
                <a:solidFill>
                  <a:schemeClr val="tx1"/>
                </a:solidFill>
                <a:latin typeface="微軟正黑體" panose="020B0604030504040204" pitchFamily="34" charset="-120"/>
                <a:ea typeface="微軟正黑體" panose="020B0604030504040204" pitchFamily="34" charset="-120"/>
              </a:rPr>
              <a:t>工作有所依循</a:t>
            </a:r>
            <a:r>
              <a:rPr lang="zh-TW" altLang="zh-TW" sz="2400" b="1" dirty="0">
                <a:solidFill>
                  <a:schemeClr val="tx1"/>
                </a:solidFill>
                <a:latin typeface="微軟正黑體" panose="020B0604030504040204" pitchFamily="34" charset="-120"/>
                <a:ea typeface="微軟正黑體" panose="020B0604030504040204" pitchFamily="34" charset="-120"/>
              </a:rPr>
              <a:t>。</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365125" lvl="1" indent="-365125" defTabSz="1244600">
              <a:lnSpc>
                <a:spcPct val="150000"/>
              </a:lnSpc>
              <a:spcBef>
                <a:spcPts val="600"/>
              </a:spcBef>
              <a:spcAft>
                <a:spcPts val="600"/>
              </a:spcAft>
              <a:buSzPct val="80000"/>
              <a:buFontTx/>
              <a:buBlip>
                <a:blip r:embed="rId2"/>
              </a:buBlip>
              <a:defRPr/>
            </a:pPr>
            <a:r>
              <a:rPr lang="zh-TW" altLang="en-US" sz="2400" b="1" dirty="0">
                <a:solidFill>
                  <a:srgbClr val="0C0E12"/>
                </a:solidFill>
                <a:latin typeface="微軟正黑體" pitchFamily="34" charset="-120"/>
                <a:ea typeface="微軟正黑體" pitchFamily="34" charset="-120"/>
              </a:rPr>
              <a:t>配合</a:t>
            </a:r>
            <a:r>
              <a:rPr lang="zh-TW" altLang="en-US"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行政院</a:t>
            </a:r>
            <a:r>
              <a:rPr lang="en-US" altLang="zh-TW" sz="2400" b="1" dirty="0">
                <a:solidFill>
                  <a:schemeClr val="tx1"/>
                </a:solidFill>
                <a:latin typeface="微軟正黑體" pitchFamily="34" charset="-120"/>
                <a:ea typeface="微軟正黑體" pitchFamily="34" charset="-120"/>
              </a:rPr>
              <a:t>104</a:t>
            </a:r>
            <a:r>
              <a:rPr lang="zh-TW" altLang="en-US" sz="2400" b="1" dirty="0">
                <a:solidFill>
                  <a:schemeClr val="tx1"/>
                </a:solidFill>
                <a:latin typeface="微軟正黑體" pitchFamily="34" charset="-120"/>
                <a:ea typeface="微軟正黑體" pitchFamily="34" charset="-120"/>
              </a:rPr>
              <a:t>年</a:t>
            </a:r>
            <a:r>
              <a:rPr lang="en-US" altLang="zh-TW" sz="2400" b="1" dirty="0">
                <a:solidFill>
                  <a:schemeClr val="tx1"/>
                </a:solidFill>
                <a:latin typeface="微軟正黑體" pitchFamily="34" charset="-120"/>
                <a:ea typeface="微軟正黑體" pitchFamily="34" charset="-120"/>
              </a:rPr>
              <a:t>12</a:t>
            </a:r>
            <a:r>
              <a:rPr lang="zh-TW" altLang="en-US" sz="2400" b="1" dirty="0">
                <a:solidFill>
                  <a:schemeClr val="tx1"/>
                </a:solidFill>
                <a:latin typeface="微軟正黑體" pitchFamily="34" charset="-120"/>
                <a:ea typeface="微軟正黑體" pitchFamily="34" charset="-120"/>
              </a:rPr>
              <a:t>月頒定「</a:t>
            </a:r>
            <a:r>
              <a:rPr lang="zh-TW" altLang="en-US"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政府資料開放進階行動方案</a:t>
            </a:r>
            <a:r>
              <a:rPr lang="zh-TW" altLang="en-US" sz="2400" b="1" dirty="0">
                <a:solidFill>
                  <a:schemeClr val="tx1"/>
                </a:solidFill>
                <a:latin typeface="微軟正黑體" pitchFamily="34" charset="-120"/>
                <a:ea typeface="微軟正黑體" pitchFamily="34" charset="-120"/>
              </a:rPr>
              <a:t>」</a:t>
            </a:r>
            <a:r>
              <a:rPr lang="zh-TW" altLang="en-US" sz="2400" b="1" dirty="0">
                <a:solidFill>
                  <a:srgbClr val="0C0E12"/>
                </a:solidFill>
                <a:latin typeface="微軟正黑體"/>
                <a:ea typeface="微軟正黑體"/>
              </a:rPr>
              <a:t>，</a:t>
            </a:r>
            <a:r>
              <a:rPr lang="en-US" altLang="zh-TW" sz="2400" b="1" dirty="0">
                <a:solidFill>
                  <a:srgbClr val="FF0000"/>
                </a:solidFill>
                <a:latin typeface="微軟正黑體"/>
                <a:ea typeface="微軟正黑體"/>
              </a:rPr>
              <a:t>105</a:t>
            </a:r>
            <a:r>
              <a:rPr lang="zh-TW" altLang="en-US" sz="2400" b="1" dirty="0">
                <a:solidFill>
                  <a:srgbClr val="FF0000"/>
                </a:solidFill>
                <a:latin typeface="微軟正黑體"/>
                <a:ea typeface="微軟正黑體"/>
              </a:rPr>
              <a:t>年</a:t>
            </a:r>
            <a:r>
              <a:rPr lang="zh-TW" altLang="en-US" sz="2400" b="1" dirty="0">
                <a:solidFill>
                  <a:schemeClr val="tx1"/>
                </a:solidFill>
                <a:latin typeface="微軟正黑體"/>
                <a:ea typeface="微軟正黑體"/>
              </a:rPr>
              <a:t>制定「</a:t>
            </a:r>
            <a:r>
              <a:rPr lang="en-US" altLang="zh-TW" sz="2400" b="1" dirty="0">
                <a:solidFill>
                  <a:srgbClr val="FF0000"/>
                </a:solidFill>
                <a:latin typeface="微軟正黑體" panose="020B0604030504040204" pitchFamily="34" charset="-120"/>
                <a:ea typeface="微軟正黑體" panose="020B0604030504040204" pitchFamily="34" charset="-120"/>
              </a:rPr>
              <a:t>106-109</a:t>
            </a:r>
            <a:r>
              <a:rPr lang="zh-TW" altLang="zh-TW" sz="2400" b="1" dirty="0">
                <a:solidFill>
                  <a:srgbClr val="FF0000"/>
                </a:solidFill>
                <a:latin typeface="微軟正黑體" panose="020B0604030504040204" pitchFamily="34" charset="-120"/>
                <a:ea typeface="微軟正黑體" panose="020B0604030504040204" pitchFamily="34" charset="-120"/>
              </a:rPr>
              <a:t>年經濟部及所屬機關</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zh-TW" sz="2400" b="1" dirty="0">
                <a:solidFill>
                  <a:srgbClr val="FF0000"/>
                </a:solidFill>
                <a:latin typeface="微軟正黑體" panose="020B0604030504040204" pitchFamily="34" charset="-120"/>
                <a:ea typeface="微軟正黑體" panose="020B0604030504040204" pitchFamily="34" charset="-120"/>
              </a:rPr>
              <a:t>構</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zh-TW" sz="2400" b="1" dirty="0">
                <a:solidFill>
                  <a:srgbClr val="FF0000"/>
                </a:solidFill>
                <a:latin typeface="微軟正黑體" panose="020B0604030504040204" pitchFamily="34" charset="-120"/>
                <a:ea typeface="微軟正黑體" panose="020B0604030504040204" pitchFamily="34" charset="-120"/>
              </a:rPr>
              <a:t>政府資料開放推動</a:t>
            </a:r>
            <a:r>
              <a:rPr lang="zh-TW" altLang="en-US" sz="2400" b="1" dirty="0">
                <a:solidFill>
                  <a:srgbClr val="FF0000"/>
                </a:solidFill>
                <a:latin typeface="微軟正黑體" panose="020B0604030504040204" pitchFamily="34" charset="-120"/>
                <a:ea typeface="微軟正黑體" panose="020B0604030504040204" pitchFamily="34" charset="-120"/>
              </a:rPr>
              <a:t>策略</a:t>
            </a:r>
            <a:r>
              <a:rPr lang="zh-TW" altLang="en-US" sz="2400" b="1" dirty="0">
                <a:solidFill>
                  <a:schemeClr val="tx1"/>
                </a:solidFill>
                <a:latin typeface="微軟正黑體" panose="020B0604030504040204" pitchFamily="34" charset="-120"/>
                <a:ea typeface="微軟正黑體" panose="020B0604030504040204" pitchFamily="34" charset="-120"/>
              </a:rPr>
              <a:t>」，持續精進本部</a:t>
            </a:r>
            <a:r>
              <a:rPr lang="zh-TW" altLang="zh-TW" sz="2400" b="1" dirty="0">
                <a:solidFill>
                  <a:schemeClr val="tx1"/>
                </a:solidFill>
                <a:latin typeface="微軟正黑體" panose="020B0604030504040204" pitchFamily="34" charset="-120"/>
                <a:ea typeface="微軟正黑體" panose="020B0604030504040204" pitchFamily="34" charset="-120"/>
              </a:rPr>
              <a:t>資料開放</a:t>
            </a:r>
            <a:r>
              <a:rPr lang="zh-TW" altLang="en-US" sz="2400" b="1" dirty="0">
                <a:solidFill>
                  <a:schemeClr val="tx1"/>
                </a:solidFill>
                <a:latin typeface="微軟正黑體" panose="020B0604030504040204" pitchFamily="34" charset="-120"/>
                <a:ea typeface="微軟正黑體" panose="020B0604030504040204" pitchFamily="34" charset="-120"/>
              </a:rPr>
              <a:t>相關工作</a:t>
            </a:r>
            <a:r>
              <a:rPr lang="zh-TW" altLang="zh-TW" sz="2400" b="1" dirty="0">
                <a:solidFill>
                  <a:schemeClr val="tx1"/>
                </a:solidFill>
                <a:latin typeface="微軟正黑體" panose="020B0604030504040204" pitchFamily="34" charset="-120"/>
                <a:ea typeface="微軟正黑體" panose="020B0604030504040204" pitchFamily="34" charset="-120"/>
              </a:rPr>
              <a:t>。</a:t>
            </a:r>
            <a:endParaRPr lang="en-US" altLang="zh-TW" sz="2400" b="1" dirty="0">
              <a:solidFill>
                <a:schemeClr val="tx1"/>
              </a:solidFill>
              <a:latin typeface="微軟正黑體" panose="020B0604030504040204" pitchFamily="34" charset="-120"/>
              <a:ea typeface="微軟正黑體" panose="020B0604030504040204" pitchFamily="34" charset="-120"/>
            </a:endParaRPr>
          </a:p>
          <a:p>
            <a:pPr marL="365125" lvl="1" indent="-365125" defTabSz="1244600">
              <a:lnSpc>
                <a:spcPct val="150000"/>
              </a:lnSpc>
              <a:buSzPct val="80000"/>
              <a:buFontTx/>
              <a:buBlip>
                <a:blip r:embed="rId2"/>
              </a:buBlip>
              <a:defRPr/>
            </a:pPr>
            <a:r>
              <a:rPr lang="zh-TW" altLang="en-US" sz="2400" b="1" dirty="0">
                <a:solidFill>
                  <a:schemeClr val="tx1"/>
                </a:solidFill>
                <a:latin typeface="微軟正黑體" panose="020B0604030504040204" pitchFamily="34" charset="-120"/>
                <a:ea typeface="微軟正黑體" panose="020B0604030504040204" pitchFamily="34" charset="-120"/>
              </a:rPr>
              <a:t>配合</a:t>
            </a:r>
            <a:r>
              <a:rPr lang="zh-TW" altLang="en-US" sz="2400" b="1" u="sng"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國家發展委員會</a:t>
            </a:r>
            <a:r>
              <a:rPr lang="en-US" altLang="zh-TW" sz="2400" b="1" dirty="0">
                <a:solidFill>
                  <a:schemeClr val="tx1"/>
                </a:solidFill>
                <a:latin typeface="微軟正黑體" panose="020B0604030504040204" pitchFamily="34" charset="-120"/>
                <a:ea typeface="微軟正黑體" panose="020B0604030504040204" pitchFamily="34" charset="-120"/>
              </a:rPr>
              <a:t>108</a:t>
            </a:r>
            <a:r>
              <a:rPr lang="zh-TW" altLang="en-US" sz="2400" b="1" dirty="0">
                <a:solidFill>
                  <a:schemeClr val="tx1"/>
                </a:solidFill>
                <a:latin typeface="微軟正黑體" panose="020B0604030504040204" pitchFamily="34" charset="-120"/>
                <a:ea typeface="微軟正黑體" panose="020B0604030504040204" pitchFamily="34" charset="-120"/>
              </a:rPr>
              <a:t>年</a:t>
            </a:r>
            <a:r>
              <a:rPr lang="en-US" altLang="zh-TW" sz="2400" b="1" dirty="0">
                <a:solidFill>
                  <a:schemeClr val="tx1"/>
                </a:solidFill>
                <a:latin typeface="微軟正黑體" panose="020B0604030504040204" pitchFamily="34" charset="-120"/>
                <a:ea typeface="微軟正黑體" panose="020B0604030504040204" pitchFamily="34" charset="-120"/>
              </a:rPr>
              <a:t>11</a:t>
            </a:r>
            <a:r>
              <a:rPr lang="zh-TW" altLang="en-US" sz="2400" b="1" dirty="0">
                <a:solidFill>
                  <a:schemeClr val="tx1"/>
                </a:solidFill>
                <a:latin typeface="微軟正黑體" panose="020B0604030504040204" pitchFamily="34" charset="-120"/>
                <a:ea typeface="微軟正黑體" panose="020B0604030504040204" pitchFamily="34" charset="-120"/>
              </a:rPr>
              <a:t>月</a:t>
            </a:r>
            <a:r>
              <a:rPr lang="en-US" altLang="zh-TW" sz="2400" b="1" dirty="0">
                <a:solidFill>
                  <a:schemeClr val="tx1"/>
                </a:solidFill>
                <a:latin typeface="微軟正黑體" panose="020B0604030504040204" pitchFamily="34" charset="-120"/>
                <a:ea typeface="微軟正黑體" panose="020B0604030504040204" pitchFamily="34" charset="-120"/>
              </a:rPr>
              <a:t>8</a:t>
            </a:r>
            <a:r>
              <a:rPr lang="zh-TW" altLang="en-US" sz="2400" b="1" dirty="0">
                <a:solidFill>
                  <a:schemeClr val="tx1"/>
                </a:solidFill>
                <a:latin typeface="微軟正黑體" panose="020B0604030504040204" pitchFamily="34" charset="-120"/>
                <a:ea typeface="微軟正黑體" panose="020B0604030504040204" pitchFamily="34" charset="-120"/>
              </a:rPr>
              <a:t>日</a:t>
            </a:r>
            <a:r>
              <a:rPr lang="zh-TW" altLang="en-US" sz="2400" b="1" dirty="0">
                <a:solidFill>
                  <a:schemeClr val="tx1"/>
                </a:solidFill>
                <a:latin typeface="微軟正黑體" panose="020B0604030504040204" pitchFamily="34" charset="-120"/>
                <a:ea typeface="微軟正黑體" panose="020B0604030504040204" pitchFamily="34" charset="-120"/>
                <a:cs typeface="Times New Roman" panose="02020603050405020304" pitchFamily="18" charset="0"/>
              </a:rPr>
              <a:t>「智慧政府行動方案」</a:t>
            </a:r>
            <a:r>
              <a:rPr lang="zh-TW" altLang="en-US" sz="2400" b="1" dirty="0">
                <a:solidFill>
                  <a:schemeClr val="tx1"/>
                </a:solidFill>
                <a:latin typeface="微軟正黑體" panose="020B0604030504040204" pitchFamily="34" charset="-120"/>
                <a:ea typeface="微軟正黑體" panose="020B0604030504040204" pitchFamily="34" charset="-120"/>
              </a:rPr>
              <a:t>第</a:t>
            </a:r>
            <a:r>
              <a:rPr lang="en-US" altLang="zh-TW" sz="2400" b="1" dirty="0">
                <a:solidFill>
                  <a:schemeClr val="tx1"/>
                </a:solidFill>
                <a:latin typeface="微軟正黑體" panose="020B0604030504040204" pitchFamily="34" charset="-120"/>
                <a:ea typeface="微軟正黑體" panose="020B0604030504040204" pitchFamily="34" charset="-120"/>
              </a:rPr>
              <a:t>2</a:t>
            </a:r>
            <a:r>
              <a:rPr lang="zh-TW" altLang="en-US" sz="2400" b="1" dirty="0">
                <a:solidFill>
                  <a:schemeClr val="tx1"/>
                </a:solidFill>
                <a:latin typeface="微軟正黑體" panose="020B0604030504040204" pitchFamily="34" charset="-120"/>
                <a:ea typeface="微軟正黑體" panose="020B0604030504040204" pitchFamily="34" charset="-120"/>
              </a:rPr>
              <a:t>次推動會議要求，修正為</a:t>
            </a:r>
            <a:r>
              <a:rPr lang="zh-TW" altLang="en-US" sz="2400" b="1" dirty="0">
                <a:solidFill>
                  <a:srgbClr val="FF0000"/>
                </a:solidFill>
                <a:latin typeface="微軟正黑體" panose="020B0604030504040204" pitchFamily="34" charset="-120"/>
                <a:ea typeface="微軟正黑體" panose="020B0604030504040204" pitchFamily="34" charset="-120"/>
              </a:rPr>
              <a:t>「經濟部及所屬機關</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en-US" sz="2400" b="1" dirty="0">
                <a:solidFill>
                  <a:srgbClr val="FF0000"/>
                </a:solidFill>
                <a:latin typeface="微軟正黑體" panose="020B0604030504040204" pitchFamily="34" charset="-120"/>
                <a:ea typeface="微軟正黑體" panose="020B0604030504040204" pitchFamily="34" charset="-120"/>
              </a:rPr>
              <a:t>構</a:t>
            </a:r>
            <a:r>
              <a:rPr lang="en-US" altLang="zh-TW" sz="2400" b="1" dirty="0">
                <a:solidFill>
                  <a:srgbClr val="FF0000"/>
                </a:solidFill>
                <a:latin typeface="微軟正黑體" panose="020B0604030504040204" pitchFamily="34" charset="-120"/>
                <a:ea typeface="微軟正黑體" panose="020B0604030504040204" pitchFamily="34" charset="-120"/>
              </a:rPr>
              <a:t>)</a:t>
            </a:r>
            <a:r>
              <a:rPr lang="zh-TW" altLang="en-US" sz="2400" b="1" dirty="0">
                <a:solidFill>
                  <a:srgbClr val="FF0000"/>
                </a:solidFill>
                <a:latin typeface="微軟正黑體" panose="020B0604030504040204" pitchFamily="34" charset="-120"/>
                <a:ea typeface="微軟正黑體" panose="020B0604030504040204" pitchFamily="34" charset="-120"/>
              </a:rPr>
              <a:t>政府資料開放行動方案」</a:t>
            </a:r>
            <a:r>
              <a:rPr lang="zh-TW" altLang="en-US" sz="2400" b="1" dirty="0">
                <a:solidFill>
                  <a:schemeClr val="tx1"/>
                </a:solidFill>
                <a:latin typeface="微軟正黑體" panose="020B0604030504040204" pitchFamily="34" charset="-120"/>
                <a:ea typeface="微軟正黑體" panose="020B0604030504040204" pitchFamily="34" charset="-120"/>
              </a:rPr>
              <a:t>，並簽奉核准後函頒所屬。</a:t>
            </a:r>
            <a:endParaRPr lang="zh-TW" altLang="en-US" sz="2400" dirty="0">
              <a:solidFill>
                <a:schemeClr val="tx1"/>
              </a:solidFill>
            </a:endParaRPr>
          </a:p>
        </p:txBody>
      </p:sp>
      <p:sp>
        <p:nvSpPr>
          <p:cNvPr id="6" name="文字方塊 5">
            <a:extLst>
              <a:ext uri="{FF2B5EF4-FFF2-40B4-BE49-F238E27FC236}">
                <a16:creationId xmlns:a16="http://schemas.microsoft.com/office/drawing/2014/main" xmlns="" id="{88832C1E-036D-A847-952E-559A86DBF782}"/>
              </a:ext>
            </a:extLst>
          </p:cNvPr>
          <p:cNvSpPr txBox="1"/>
          <p:nvPr/>
        </p:nvSpPr>
        <p:spPr>
          <a:xfrm>
            <a:off x="30866" y="6515471"/>
            <a:ext cx="7060553" cy="307777"/>
          </a:xfrm>
          <a:prstGeom prst="rect">
            <a:avLst/>
          </a:prstGeom>
          <a:noFill/>
        </p:spPr>
        <p:txBody>
          <a:bodyPr wrap="square" rtlCol="0">
            <a:spAutoFit/>
          </a:bodyPr>
          <a:lstStyle/>
          <a:p>
            <a:r>
              <a:rPr kumimoji="1" lang="zh-TW" altLang="en-US" sz="1400" dirty="0">
                <a:latin typeface="Microsoft JhengHei" panose="020B0604030504040204" pitchFamily="34" charset="-120"/>
                <a:ea typeface="Microsoft JhengHei" panose="020B0604030504040204" pitchFamily="34" charset="-120"/>
              </a:rPr>
              <a:t>註：「</a:t>
            </a:r>
            <a:r>
              <a:rPr lang="zh-TW" altLang="en-US" sz="1400" dirty="0">
                <a:latin typeface="Microsoft JhengHei" panose="020B0604030504040204" pitchFamily="34" charset="-120"/>
                <a:ea typeface="Microsoft JhengHei" panose="020B0604030504040204" pitchFamily="34" charset="-120"/>
              </a:rPr>
              <a:t>經濟部及所屬機關</a:t>
            </a:r>
            <a:r>
              <a:rPr lang="en-US" altLang="zh-TW" sz="1400" dirty="0">
                <a:latin typeface="Microsoft JhengHei" panose="020B0604030504040204" pitchFamily="34" charset="-120"/>
                <a:ea typeface="Microsoft JhengHei" panose="020B0604030504040204" pitchFamily="34" charset="-120"/>
              </a:rPr>
              <a:t>(</a:t>
            </a:r>
            <a:r>
              <a:rPr lang="zh-TW" altLang="en-US" sz="1400" dirty="0">
                <a:latin typeface="Microsoft JhengHei" panose="020B0604030504040204" pitchFamily="34" charset="-120"/>
                <a:ea typeface="Microsoft JhengHei" panose="020B0604030504040204" pitchFamily="34" charset="-120"/>
              </a:rPr>
              <a:t>構</a:t>
            </a:r>
            <a:r>
              <a:rPr lang="en-US" altLang="zh-TW" sz="1400" dirty="0">
                <a:latin typeface="Microsoft JhengHei" panose="020B0604030504040204" pitchFamily="34" charset="-120"/>
                <a:ea typeface="Microsoft JhengHei" panose="020B0604030504040204" pitchFamily="34" charset="-120"/>
              </a:rPr>
              <a:t>)</a:t>
            </a:r>
            <a:r>
              <a:rPr lang="zh-TW" altLang="en-US" sz="1400" dirty="0">
                <a:latin typeface="Microsoft JhengHei" panose="020B0604030504040204" pitchFamily="34" charset="-120"/>
                <a:ea typeface="Microsoft JhengHei" panose="020B0604030504040204" pitchFamily="34" charset="-120"/>
              </a:rPr>
              <a:t>政府資料開放行動方案」請參考附件</a:t>
            </a:r>
            <a:r>
              <a:rPr lang="en-US" altLang="zh-TW" sz="1400" dirty="0">
                <a:latin typeface="Microsoft JhengHei" panose="020B0604030504040204" pitchFamily="34" charset="-120"/>
                <a:ea typeface="Microsoft JhengHei" panose="020B0604030504040204" pitchFamily="34" charset="-120"/>
              </a:rPr>
              <a:t>1</a:t>
            </a:r>
            <a:r>
              <a:rPr lang="zh-TW" altLang="en-US" sz="1400" dirty="0">
                <a:latin typeface="Microsoft JhengHei" panose="020B0604030504040204" pitchFamily="34" charset="-120"/>
                <a:ea typeface="Microsoft JhengHei" panose="020B0604030504040204" pitchFamily="34" charset="-120"/>
              </a:rPr>
              <a:t>。</a:t>
            </a:r>
            <a:endParaRPr kumimoji="1" lang="zh-TW" altLang="en-US" sz="1400" dirty="0">
              <a:latin typeface="Microsoft JhengHei" panose="020B0604030504040204" pitchFamily="34" charset="-120"/>
              <a:ea typeface="Microsoft JhengHei" panose="020B0604030504040204" pitchFamily="34" charset="-120"/>
            </a:endParaRPr>
          </a:p>
        </p:txBody>
      </p:sp>
    </p:spTree>
    <p:extLst>
      <p:ext uri="{BB962C8B-B14F-4D97-AF65-F5344CB8AC3E}">
        <p14:creationId xmlns:p14="http://schemas.microsoft.com/office/powerpoint/2010/main" val="273474925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50</a:t>
            </a:fld>
            <a:endParaRPr lang="zh-TW" altLang="en-US" dirty="0"/>
          </a:p>
        </p:txBody>
      </p:sp>
      <p:sp>
        <p:nvSpPr>
          <p:cNvPr id="5" name="AutoShape 11"/>
          <p:cNvSpPr>
            <a:spLocks noChangeArrowheads="1"/>
          </p:cNvSpPr>
          <p:nvPr/>
        </p:nvSpPr>
        <p:spPr bwMode="auto">
          <a:xfrm>
            <a:off x="323528" y="1484784"/>
            <a:ext cx="8496944" cy="3456384"/>
          </a:xfrm>
          <a:prstGeom prst="roundRect">
            <a:avLst>
              <a:gd name="adj" fmla="val 22342"/>
            </a:avLst>
          </a:prstGeom>
          <a:solidFill>
            <a:schemeClr val="accent4">
              <a:lumMod val="20000"/>
              <a:lumOff val="80000"/>
            </a:schemeClr>
          </a:solidFill>
          <a:ln>
            <a:noFill/>
          </a:ln>
          <a:effectLst>
            <a:outerShdw dist="35921" dir="2700000" algn="ctr" rotWithShape="0">
              <a:schemeClr val="bg2"/>
            </a:outerShdw>
          </a:effectLst>
        </p:spPr>
        <p:txBody>
          <a:bodyPr wrap="squar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marL="1081088" indent="-1081088" eaLnBrk="1" fontAlgn="t" hangingPunct="1">
              <a:spcBef>
                <a:spcPts val="600"/>
              </a:spcBef>
              <a:spcAft>
                <a:spcPts val="600"/>
              </a:spcAft>
              <a:buNone/>
              <a:defRPr/>
            </a:pPr>
            <a:r>
              <a:rPr lang="zh-TW" altLang="en-US" sz="2800" b="1" dirty="0">
                <a:latin typeface="微軟正黑體" pitchFamily="34" charset="-120"/>
                <a:ea typeface="微軟正黑體" pitchFamily="34" charset="-120"/>
              </a:rPr>
              <a:t>擬辦：</a:t>
            </a:r>
            <a:endParaRPr lang="en-US" altLang="zh-TW" sz="2800" b="1" dirty="0">
              <a:latin typeface="微軟正黑體" pitchFamily="34" charset="-120"/>
              <a:ea typeface="微軟正黑體" pitchFamily="34" charset="-120"/>
            </a:endParaRPr>
          </a:p>
          <a:p>
            <a:pPr marL="803275" lvl="2" indent="-342900" algn="just">
              <a:spcBef>
                <a:spcPts val="600"/>
              </a:spcBef>
              <a:spcAft>
                <a:spcPts val="600"/>
              </a:spcAft>
              <a:buFont typeface="+mj-lt"/>
              <a:buAutoNum type="arabicPeriod"/>
            </a:pPr>
            <a:r>
              <a:rPr lang="zh-TW" altLang="en-US" b="1" dirty="0">
                <a:latin typeface="微軟正黑體" pitchFamily="34" charset="-120"/>
                <a:ea typeface="微軟正黑體" pitchFamily="34" charset="-120"/>
              </a:rPr>
              <a:t>以上計</a:t>
            </a:r>
            <a:r>
              <a:rPr lang="en-US" altLang="zh-TW" b="1" dirty="0">
                <a:latin typeface="微軟正黑體" pitchFamily="34" charset="-120"/>
                <a:ea typeface="微軟正黑體" pitchFamily="34" charset="-120"/>
              </a:rPr>
              <a:t>3</a:t>
            </a:r>
            <a:r>
              <a:rPr lang="zh-TW" altLang="en-US" b="1" dirty="0">
                <a:latin typeface="微軟正黑體" pitchFamily="34" charset="-120"/>
                <a:ea typeface="微軟正黑體" pitchFamily="34" charset="-120"/>
              </a:rPr>
              <a:t>個單位共</a:t>
            </a:r>
            <a:r>
              <a:rPr lang="en-US" altLang="zh-TW" b="1" dirty="0">
                <a:latin typeface="微軟正黑體" pitchFamily="34" charset="-120"/>
                <a:ea typeface="微軟正黑體" pitchFamily="34" charset="-120"/>
              </a:rPr>
              <a:t>6</a:t>
            </a:r>
            <a:r>
              <a:rPr lang="zh-TW" altLang="en-US" b="1" dirty="0">
                <a:latin typeface="微軟正黑體" pitchFamily="34" charset="-120"/>
                <a:ea typeface="微軟正黑體" pitchFamily="34" charset="-120"/>
              </a:rPr>
              <a:t>項政府資料開放民間需求，經回應後尚無進一步之其他需求，請相關單位納為後續開放資料作業之參考。</a:t>
            </a:r>
          </a:p>
          <a:p>
            <a:pPr marL="803275" lvl="2" indent="-342900" algn="just">
              <a:spcBef>
                <a:spcPts val="600"/>
              </a:spcBef>
              <a:spcAft>
                <a:spcPts val="600"/>
              </a:spcAft>
              <a:buFont typeface="+mj-lt"/>
              <a:buAutoNum type="arabicPeriod"/>
            </a:pPr>
            <a:r>
              <a:rPr lang="zh-TW" altLang="en-US" b="1" dirty="0">
                <a:latin typeface="微軟正黑體" pitchFamily="34" charset="-120"/>
                <a:ea typeface="微軟正黑體" pitchFamily="34" charset="-120"/>
              </a:rPr>
              <a:t>「預計開放」之政府資料開放民間需求，請相關單位依規劃時程開放資料集，並於開放後至</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互動專區</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我想要更多</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預計開放清單</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填報結案。</a:t>
            </a:r>
          </a:p>
        </p:txBody>
      </p:sp>
      <p:pic>
        <p:nvPicPr>
          <p:cNvPr id="6" name="Picture 2" descr="C:\Users\MingSun\AppData\Local\Microsoft\Windows\Temporary Internet Files\Content.IE5\MISYWPJJ\students_group_work[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7924" y="5217226"/>
            <a:ext cx="1368152" cy="1020086"/>
          </a:xfrm>
          <a:prstGeom prst="rect">
            <a:avLst/>
          </a:prstGeom>
          <a:noFill/>
          <a:extLst>
            <a:ext uri="{909E8E84-426E-40DD-AFC4-6F175D3DCCD1}">
              <a14:hiddenFill xmlns:a14="http://schemas.microsoft.com/office/drawing/2010/main">
                <a:solidFill>
                  <a:srgbClr val="FFFFFF"/>
                </a:solidFill>
              </a14:hiddenFill>
            </a:ext>
          </a:extLst>
        </p:spPr>
      </p:pic>
      <p:sp>
        <p:nvSpPr>
          <p:cNvPr id="7" name="標題 6">
            <a:extLst>
              <a:ext uri="{FF2B5EF4-FFF2-40B4-BE49-F238E27FC236}">
                <a16:creationId xmlns:a16="http://schemas.microsoft.com/office/drawing/2014/main" xmlns="" id="{0EEE8279-B010-DB40-B447-086403788218}"/>
              </a:ext>
            </a:extLst>
          </p:cNvPr>
          <p:cNvSpPr>
            <a:spLocks noGrp="1"/>
          </p:cNvSpPr>
          <p:nvPr>
            <p:ph type="title"/>
          </p:nvPr>
        </p:nvSpPr>
        <p:spPr/>
        <p:txBody>
          <a:bodyPr/>
          <a:lstStyle/>
          <a:p>
            <a:endParaRPr lang="zh-TW" altLang="en-US"/>
          </a:p>
        </p:txBody>
      </p:sp>
    </p:spTree>
    <p:extLst>
      <p:ext uri="{BB962C8B-B14F-4D97-AF65-F5344CB8AC3E}">
        <p14:creationId xmlns:p14="http://schemas.microsoft.com/office/powerpoint/2010/main" val="25577232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51</a:t>
            </a:fld>
            <a:endParaRPr lang="zh-TW" altLang="en-US" dirty="0">
              <a:latin typeface="微軟正黑體" panose="020B0604030504040204" pitchFamily="34" charset="-120"/>
              <a:ea typeface="微軟正黑體" panose="020B0604030504040204" pitchFamily="34" charset="-120"/>
            </a:endParaRPr>
          </a:p>
        </p:txBody>
      </p:sp>
      <p:sp>
        <p:nvSpPr>
          <p:cNvPr id="7" name="文字方塊 3"/>
          <p:cNvSpPr txBox="1">
            <a:spLocks noChangeArrowheads="1"/>
          </p:cNvSpPr>
          <p:nvPr/>
        </p:nvSpPr>
        <p:spPr bwMode="auto">
          <a:xfrm>
            <a:off x="842354" y="1988840"/>
            <a:ext cx="7559675" cy="1969770"/>
          </a:xfrm>
          <a:prstGeom prst="rect">
            <a:avLst/>
          </a:prstGeom>
          <a:noFill/>
          <a:ln w="9525">
            <a:noFill/>
            <a:miter lim="800000"/>
            <a:headEnd/>
            <a:tailEnd/>
          </a:ln>
        </p:spPr>
        <p:txBody>
          <a:bodyPr>
            <a:spAutoFit/>
          </a:bodyPr>
          <a:lstStyle/>
          <a:p>
            <a:pPr fontAlgn="t">
              <a:spcAft>
                <a:spcPts val="600"/>
              </a:spcAft>
            </a:pPr>
            <a:r>
              <a:rPr lang="zh-TW" altLang="en-US" sz="4000" b="1" u="sng" dirty="0">
                <a:solidFill>
                  <a:schemeClr val="tx1"/>
                </a:solidFill>
                <a:latin typeface="微軟正黑體" panose="020B0604030504040204" pitchFamily="34" charset="-120"/>
                <a:ea typeface="微軟正黑體" panose="020B0604030504040204" pitchFamily="34" charset="-120"/>
              </a:rPr>
              <a:t>討論事項：</a:t>
            </a:r>
            <a:endParaRPr lang="en-US" altLang="zh-TW" sz="4000" b="1" u="sng" dirty="0">
              <a:solidFill>
                <a:schemeClr val="tx1"/>
              </a:solidFill>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二、本部政府資料開放推動情形  </a:t>
            </a:r>
            <a:endParaRPr lang="en-US" altLang="zh-TW" sz="3600" dirty="0">
              <a:latin typeface="微軟正黑體" panose="020B0604030504040204" pitchFamily="34" charset="-120"/>
              <a:ea typeface="微軟正黑體" panose="020B0604030504040204" pitchFamily="34" charset="-120"/>
            </a:endParaRPr>
          </a:p>
          <a:p>
            <a:pPr fontAlgn="t">
              <a:spcAft>
                <a:spcPts val="600"/>
              </a:spcAft>
            </a:pPr>
            <a:r>
              <a:rPr lang="zh-TW" altLang="en-US" sz="3600" dirty="0">
                <a:latin typeface="微軟正黑體" panose="020B0604030504040204" pitchFamily="34" charset="-120"/>
                <a:ea typeface="微軟正黑體" panose="020B0604030504040204" pitchFamily="34" charset="-120"/>
              </a:rPr>
              <a:t>        說明與討論</a:t>
            </a:r>
            <a:endParaRPr lang="en-US" altLang="zh-TW" sz="3600" dirty="0">
              <a:solidFill>
                <a:schemeClr val="tx1"/>
              </a:solidFill>
              <a:latin typeface="微軟正黑體" panose="020B0604030504040204" pitchFamily="34" charset="-120"/>
              <a:ea typeface="微軟正黑體" panose="020B0604030504040204" pitchFamily="34" charset="-120"/>
            </a:endParaRPr>
          </a:p>
        </p:txBody>
      </p:sp>
      <p:cxnSp>
        <p:nvCxnSpPr>
          <p:cNvPr id="8" name="Google Shape;52;p1"/>
          <p:cNvCxnSpPr>
            <a:cxnSpLocks/>
          </p:cNvCxnSpPr>
          <p:nvPr/>
        </p:nvCxnSpPr>
        <p:spPr>
          <a:xfrm flipH="1">
            <a:off x="1691682" y="4011130"/>
            <a:ext cx="6552726" cy="0"/>
          </a:xfrm>
          <a:prstGeom prst="straightConnector1">
            <a:avLst/>
          </a:prstGeom>
          <a:noFill/>
          <a:ln w="19050" cap="flat" cmpd="sng">
            <a:solidFill>
              <a:srgbClr val="0091EA"/>
            </a:solidFill>
            <a:prstDash val="solid"/>
            <a:round/>
            <a:headEnd type="none" w="sm" len="sm"/>
            <a:tailEnd type="oval" w="med" len="med"/>
          </a:ln>
        </p:spPr>
      </p:cxnSp>
      <p:sp>
        <p:nvSpPr>
          <p:cNvPr id="9" name="內容版面配置區 4"/>
          <p:cNvSpPr>
            <a:spLocks noGrp="1"/>
          </p:cNvSpPr>
          <p:nvPr>
            <p:ph idx="1"/>
          </p:nvPr>
        </p:nvSpPr>
        <p:spPr>
          <a:xfrm>
            <a:off x="1763688" y="4077072"/>
            <a:ext cx="5112568" cy="1396608"/>
          </a:xfrm>
        </p:spPr>
        <p:txBody>
          <a:bodyPr>
            <a:normAutofit/>
          </a:bodyPr>
          <a:lstStyle/>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一</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本部</a:t>
            </a:r>
            <a:r>
              <a:rPr lang="en-US" altLang="zh-TW" sz="2000" b="0" dirty="0">
                <a:solidFill>
                  <a:schemeClr val="tx1">
                    <a:lumMod val="50000"/>
                    <a:lumOff val="50000"/>
                  </a:schemeClr>
                </a:solidFill>
              </a:rPr>
              <a:t>111</a:t>
            </a:r>
            <a:r>
              <a:rPr lang="zh-TW" altLang="en-US" sz="2000" b="0" dirty="0">
                <a:solidFill>
                  <a:schemeClr val="tx1">
                    <a:lumMod val="50000"/>
                    <a:lumOff val="50000"/>
                  </a:schemeClr>
                </a:solidFill>
              </a:rPr>
              <a:t>年預計開放資料</a:t>
            </a:r>
          </a:p>
          <a:p>
            <a:pPr marL="0" indent="0" algn="l">
              <a:buNone/>
            </a:pP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二</a:t>
            </a:r>
            <a:r>
              <a:rPr lang="en-US" altLang="zh-TW" sz="2000" b="0" dirty="0">
                <a:solidFill>
                  <a:schemeClr val="tx1">
                    <a:lumMod val="50000"/>
                    <a:lumOff val="50000"/>
                  </a:schemeClr>
                </a:solidFill>
              </a:rPr>
              <a:t>)</a:t>
            </a:r>
            <a:r>
              <a:rPr lang="zh-TW" altLang="en-US" sz="2000" b="0" dirty="0">
                <a:solidFill>
                  <a:schemeClr val="tx1">
                    <a:lumMod val="50000"/>
                    <a:lumOff val="50000"/>
                  </a:schemeClr>
                </a:solidFill>
              </a:rPr>
              <a:t> 本部開放資料民間需求回應說明</a:t>
            </a:r>
          </a:p>
          <a:p>
            <a:pPr marL="0" indent="0" algn="l">
              <a:buNone/>
            </a:pP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三</a:t>
            </a:r>
            <a:r>
              <a:rPr lang="en-US" altLang="zh-TW" sz="2000" b="0" dirty="0">
                <a:solidFill>
                  <a:schemeClr val="tx1"/>
                </a:solidFill>
                <a:effectLst>
                  <a:outerShdw blurRad="38100" dist="38100" dir="2700000" algn="tl">
                    <a:srgbClr val="000000">
                      <a:alpha val="43137"/>
                    </a:srgbClr>
                  </a:outerShdw>
                </a:effectLst>
              </a:rPr>
              <a:t>)</a:t>
            </a:r>
            <a:r>
              <a:rPr lang="zh-TW" altLang="en-US" sz="2000" b="0" dirty="0">
                <a:solidFill>
                  <a:schemeClr val="tx1"/>
                </a:solidFill>
                <a:effectLst>
                  <a:outerShdw blurRad="38100" dist="38100" dir="2700000" algn="tl">
                    <a:srgbClr val="000000">
                      <a:alpha val="43137"/>
                    </a:srgbClr>
                  </a:outerShdw>
                </a:effectLst>
              </a:rPr>
              <a:t> 後續資料開放作業規劃</a:t>
            </a:r>
            <a:endParaRPr lang="en-US" altLang="zh-TW" sz="2000" b="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50500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noFill/>
        </p:spPr>
        <p:txBody>
          <a:bodyPr/>
          <a:lstStyle/>
          <a:p>
            <a:r>
              <a:rPr lang="zh-TW" altLang="en-US" dirty="0">
                <a:solidFill>
                  <a:srgbClr val="002060"/>
                </a:solidFill>
              </a:rPr>
              <a:t>後續資料開放作業規劃</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52</a:t>
            </a:fld>
            <a:endParaRPr lang="zh-TW" altLang="en-US" dirty="0"/>
          </a:p>
        </p:txBody>
      </p:sp>
      <p:sp>
        <p:nvSpPr>
          <p:cNvPr id="5" name="AutoShape 7"/>
          <p:cNvSpPr>
            <a:spLocks noChangeArrowheads="1"/>
          </p:cNvSpPr>
          <p:nvPr/>
        </p:nvSpPr>
        <p:spPr bwMode="auto">
          <a:xfrm>
            <a:off x="565372" y="2132856"/>
            <a:ext cx="8183092" cy="4186768"/>
          </a:xfrm>
          <a:prstGeom prst="roundRect">
            <a:avLst>
              <a:gd name="adj" fmla="val 7542"/>
            </a:avLst>
          </a:prstGeom>
          <a:noFill/>
          <a:ln w="38100" algn="ctr">
            <a:solidFill>
              <a:schemeClr val="accent1"/>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a:lnSpc>
                <a:spcPct val="150000"/>
              </a:lnSpc>
              <a:spcBef>
                <a:spcPts val="0"/>
              </a:spcBef>
              <a:buClrTx/>
              <a:buFont typeface="Wingdings" panose="05000000000000000000" pitchFamily="2" charset="2"/>
              <a:buChar char="l"/>
            </a:pPr>
            <a:r>
              <a:rPr lang="zh-TW" altLang="en-US" sz="2000" b="1" dirty="0">
                <a:latin typeface="微軟正黑體" panose="020B0604030504040204" pitchFamily="34" charset="-120"/>
                <a:ea typeface="微軟正黑體" panose="020B0604030504040204" pitchFamily="34" charset="-120"/>
              </a:rPr>
              <a:t>依「</a:t>
            </a:r>
            <a:r>
              <a:rPr lang="zh-TW" altLang="zh-TW" sz="2000" b="1" dirty="0">
                <a:latin typeface="微軟正黑體" panose="020B0604030504040204" pitchFamily="34" charset="-120"/>
                <a:ea typeface="微軟正黑體" panose="020B0604030504040204" pitchFamily="34" charset="-120"/>
              </a:rPr>
              <a:t>政府資料開放優質標章暨深化應用獎勵措施</a:t>
            </a:r>
            <a:r>
              <a:rPr lang="zh-TW" altLang="en-US" sz="2000" b="1" dirty="0">
                <a:latin typeface="微軟正黑體" panose="020B0604030504040204" pitchFamily="34" charset="-120"/>
                <a:ea typeface="微軟正黑體" panose="020B0604030504040204" pitchFamily="34" charset="-120"/>
              </a:rPr>
              <a:t>」持續提升資料集品質</a:t>
            </a:r>
            <a:endParaRPr lang="en-US" altLang="zh-TW" sz="2000" b="1" dirty="0">
              <a:latin typeface="微軟正黑體" panose="020B0604030504040204" pitchFamily="34" charset="-120"/>
              <a:ea typeface="微軟正黑體" panose="020B0604030504040204" pitchFamily="34" charset="-120"/>
            </a:endParaRPr>
          </a:p>
          <a:p>
            <a:pPr lvl="1">
              <a:lnSpc>
                <a:spcPct val="150000"/>
              </a:lnSpc>
              <a:spcBef>
                <a:spcPts val="0"/>
              </a:spcBef>
              <a:buClrTx/>
              <a:buFont typeface="Wingdings" panose="05000000000000000000" pitchFamily="2" charset="2"/>
              <a:buChar char="ü"/>
            </a:pPr>
            <a:r>
              <a:rPr lang="zh-TW" altLang="en-US" b="1" dirty="0">
                <a:latin typeface="微軟正黑體" panose="020B0604030504040204" pitchFamily="34" charset="-120"/>
                <a:ea typeface="微軟正黑體" panose="020B0604030504040204" pitchFamily="34" charset="-120"/>
              </a:rPr>
              <a:t>符合</a:t>
            </a:r>
            <a:r>
              <a:rPr lang="zh-TW" altLang="en-US" b="1" dirty="0">
                <a:solidFill>
                  <a:srgbClr val="FF0000"/>
                </a:solidFill>
                <a:latin typeface="微軟正黑體" panose="020B0604030504040204" pitchFamily="34" charset="-120"/>
                <a:ea typeface="微軟正黑體" panose="020B0604030504040204" pitchFamily="34" charset="-120"/>
              </a:rPr>
              <a:t>金標章為原則</a:t>
            </a:r>
            <a:r>
              <a:rPr lang="zh-TW" altLang="en-US" b="1" dirty="0">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
            </a:r>
            <a:br>
              <a:rPr lang="en-US" altLang="zh-TW" b="1" dirty="0">
                <a:latin typeface="微軟正黑體" panose="020B0604030504040204" pitchFamily="34" charset="-120"/>
                <a:ea typeface="微軟正黑體" panose="020B0604030504040204" pitchFamily="34" charset="-120"/>
              </a:rPr>
            </a:br>
            <a:r>
              <a:rPr lang="zh-TW" altLang="en-US" b="1" dirty="0">
                <a:latin typeface="微軟正黑體" panose="020B0604030504040204" pitchFamily="34" charset="-120"/>
                <a:ea typeface="微軟正黑體" panose="020B0604030504040204" pitchFamily="34" charset="-120"/>
              </a:rPr>
              <a:t>資料可直接取得</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結構化資料</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正確之詮釋資料</a:t>
            </a:r>
            <a:endParaRPr lang="en-US" altLang="zh-TW" b="1" dirty="0">
              <a:latin typeface="微軟正黑體" panose="020B0604030504040204" pitchFamily="34" charset="-120"/>
              <a:ea typeface="微軟正黑體" panose="020B0604030504040204" pitchFamily="34" charset="-120"/>
            </a:endParaRPr>
          </a:p>
          <a:p>
            <a:pPr lvl="1">
              <a:lnSpc>
                <a:spcPct val="150000"/>
              </a:lnSpc>
              <a:spcBef>
                <a:spcPts val="0"/>
              </a:spcBef>
              <a:buClrTx/>
              <a:buFont typeface="Wingdings" panose="05000000000000000000" pitchFamily="2" charset="2"/>
              <a:buChar char="ü"/>
            </a:pPr>
            <a:r>
              <a:rPr lang="zh-TW" altLang="en-US" b="1" dirty="0">
                <a:latin typeface="微軟正黑體" panose="020B0604030504040204" pitchFamily="34" charset="-120"/>
                <a:ea typeface="微軟正黑體" panose="020B0604030504040204" pitchFamily="34" charset="-120"/>
              </a:rPr>
              <a:t>達成</a:t>
            </a:r>
            <a:r>
              <a:rPr lang="zh-TW" altLang="en-US" b="1" dirty="0">
                <a:solidFill>
                  <a:srgbClr val="FF0000"/>
                </a:solidFill>
                <a:latin typeface="微軟正黑體" panose="020B0604030504040204" pitchFamily="34" charset="-120"/>
                <a:ea typeface="微軟正黑體" panose="020B0604030504040204" pitchFamily="34" charset="-120"/>
              </a:rPr>
              <a:t>白金標章為目標</a:t>
            </a:r>
            <a:r>
              <a:rPr lang="zh-TW" altLang="en-US" b="1" dirty="0">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
            </a:r>
            <a:br>
              <a:rPr lang="en-US" altLang="zh-TW" b="1" dirty="0">
                <a:latin typeface="微軟正黑體" panose="020B0604030504040204" pitchFamily="34" charset="-120"/>
                <a:ea typeface="微軟正黑體" panose="020B0604030504040204" pitchFamily="34" charset="-120"/>
              </a:rPr>
            </a:br>
            <a:r>
              <a:rPr lang="zh-TW" altLang="en-US" b="1" dirty="0">
                <a:latin typeface="微軟正黑體" panose="020B0604030504040204" pitchFamily="34" charset="-120"/>
                <a:ea typeface="微軟正黑體" panose="020B0604030504040204" pitchFamily="34" charset="-120"/>
              </a:rPr>
              <a:t>資料集為金標章品質，且欄位格式符合</a:t>
            </a:r>
            <a:r>
              <a:rPr lang="zh-TW" altLang="en-US" b="1" dirty="0">
                <a:solidFill>
                  <a:srgbClr val="FF0000"/>
                </a:solidFill>
                <a:latin typeface="微軟正黑體" panose="020B0604030504040204" pitchFamily="34" charset="-120"/>
                <a:ea typeface="微軟正黑體" panose="020B0604030504040204" pitchFamily="34" charset="-120"/>
              </a:rPr>
              <a:t>資料標準規範</a:t>
            </a:r>
            <a:endParaRPr lang="en-US" altLang="zh-TW" b="1" dirty="0">
              <a:solidFill>
                <a:srgbClr val="FF0000"/>
              </a:solidFill>
              <a:latin typeface="微軟正黑體" panose="020B0604030504040204" pitchFamily="34" charset="-120"/>
              <a:ea typeface="微軟正黑體" panose="020B0604030504040204" pitchFamily="34" charset="-120"/>
            </a:endParaRPr>
          </a:p>
          <a:p>
            <a:pPr>
              <a:lnSpc>
                <a:spcPct val="150000"/>
              </a:lnSpc>
              <a:spcBef>
                <a:spcPts val="0"/>
              </a:spcBef>
              <a:buClrTx/>
              <a:buFont typeface="Wingdings" panose="05000000000000000000" pitchFamily="2" charset="2"/>
              <a:buChar char="l"/>
            </a:pPr>
            <a:r>
              <a:rPr lang="zh-TW" altLang="en-US" sz="2000" b="1" dirty="0">
                <a:latin typeface="微軟正黑體" panose="020B0604030504040204" pitchFamily="34" charset="-120"/>
                <a:ea typeface="微軟正黑體" panose="020B0604030504040204" pitchFamily="34" charset="-120"/>
              </a:rPr>
              <a:t>增加提供</a:t>
            </a:r>
            <a:r>
              <a:rPr lang="en-US" altLang="zh-TW" sz="2000" b="1" dirty="0">
                <a:solidFill>
                  <a:srgbClr val="FF0000"/>
                </a:solidFill>
                <a:latin typeface="微軟正黑體" panose="020B0604030504040204" pitchFamily="34" charset="-120"/>
                <a:ea typeface="微軟正黑體" panose="020B0604030504040204" pitchFamily="34" charset="-120"/>
              </a:rPr>
              <a:t>API</a:t>
            </a:r>
            <a:r>
              <a:rPr lang="zh-TW" altLang="en-US" sz="2000" b="1" dirty="0">
                <a:latin typeface="微軟正黑體" panose="020B0604030504040204" pitchFamily="34" charset="-120"/>
                <a:ea typeface="微軟正黑體" panose="020B0604030504040204" pitchFamily="34" charset="-120"/>
              </a:rPr>
              <a:t>資料集，且</a:t>
            </a:r>
            <a:r>
              <a:rPr lang="en-US" altLang="zh-TW" sz="2000" b="1" dirty="0">
                <a:latin typeface="微軟正黑體" panose="020B0604030504040204" pitchFamily="34" charset="-120"/>
                <a:ea typeface="微軟正黑體" panose="020B0604030504040204" pitchFamily="34" charset="-120"/>
              </a:rPr>
              <a:t>API</a:t>
            </a:r>
            <a:r>
              <a:rPr lang="zh-TW" altLang="en-US" sz="2000" b="1" dirty="0">
                <a:latin typeface="微軟正黑體" panose="020B0604030504040204" pitchFamily="34" charset="-120"/>
                <a:ea typeface="微軟正黑體" panose="020B0604030504040204" pitchFamily="34" charset="-120"/>
              </a:rPr>
              <a:t>說明文件須</a:t>
            </a:r>
            <a:r>
              <a:rPr lang="zh-TW" altLang="en-US" sz="2000" b="1" dirty="0">
                <a:solidFill>
                  <a:srgbClr val="FF0000"/>
                </a:solidFill>
                <a:latin typeface="微軟正黑體" panose="020B0604030504040204" pitchFamily="34" charset="-120"/>
                <a:ea typeface="微軟正黑體" panose="020B0604030504040204" pitchFamily="34" charset="-120"/>
              </a:rPr>
              <a:t>通過</a:t>
            </a:r>
            <a:r>
              <a:rPr lang="en-US" altLang="zh-TW" sz="2000" b="1" dirty="0">
                <a:solidFill>
                  <a:srgbClr val="FF0000"/>
                </a:solidFill>
                <a:latin typeface="微軟正黑體" panose="020B0604030504040204" pitchFamily="34" charset="-120"/>
                <a:ea typeface="微軟正黑體" panose="020B0604030504040204" pitchFamily="34" charset="-120"/>
              </a:rPr>
              <a:t>OAS</a:t>
            </a:r>
            <a:r>
              <a:rPr lang="zh-TW" altLang="en-US" sz="2000" b="1" dirty="0">
                <a:solidFill>
                  <a:srgbClr val="FF0000"/>
                </a:solidFill>
                <a:latin typeface="微軟正黑體" panose="020B0604030504040204" pitchFamily="34" charset="-120"/>
                <a:ea typeface="微軟正黑體" panose="020B0604030504040204" pitchFamily="34" charset="-120"/>
              </a:rPr>
              <a:t>驗證</a:t>
            </a:r>
            <a:r>
              <a:rPr lang="zh-TW" altLang="en-US" sz="2000" b="1" dirty="0">
                <a:latin typeface="微軟正黑體" panose="020B0604030504040204" pitchFamily="34" charset="-120"/>
                <a:ea typeface="微軟正黑體" panose="020B0604030504040204" pitchFamily="34" charset="-120"/>
              </a:rPr>
              <a:t>。</a:t>
            </a:r>
            <a:endParaRPr lang="en-US" altLang="zh-TW" sz="2000" b="1" dirty="0">
              <a:latin typeface="微軟正黑體" panose="020B0604030504040204" pitchFamily="34" charset="-120"/>
              <a:ea typeface="微軟正黑體" panose="020B0604030504040204" pitchFamily="34" charset="-120"/>
            </a:endParaRPr>
          </a:p>
          <a:p>
            <a:pPr>
              <a:lnSpc>
                <a:spcPct val="150000"/>
              </a:lnSpc>
              <a:spcBef>
                <a:spcPts val="0"/>
              </a:spcBef>
              <a:buClrTx/>
              <a:buFont typeface="Wingdings" panose="05000000000000000000" pitchFamily="2" charset="2"/>
              <a:buChar char="l"/>
            </a:pPr>
            <a:r>
              <a:rPr lang="zh-TW" altLang="en-US" sz="2000" b="1" dirty="0">
                <a:latin typeface="微軟正黑體" panose="020B0604030504040204" pitchFamily="34" charset="-120"/>
                <a:ea typeface="微軟正黑體" panose="020B0604030504040204" pitchFamily="34" charset="-120"/>
              </a:rPr>
              <a:t>加強業務領域內專屬</a:t>
            </a:r>
            <a:r>
              <a:rPr lang="zh-TW" altLang="en-US" sz="2000" b="1" dirty="0">
                <a:solidFill>
                  <a:srgbClr val="FF0000"/>
                </a:solidFill>
                <a:latin typeface="微軟正黑體" panose="020B0604030504040204" pitchFamily="34" charset="-120"/>
                <a:ea typeface="微軟正黑體" panose="020B0604030504040204" pitchFamily="34" charset="-120"/>
              </a:rPr>
              <a:t>領域資料標準</a:t>
            </a:r>
            <a:r>
              <a:rPr lang="zh-TW" altLang="en-US" sz="2000" b="1" dirty="0">
                <a:latin typeface="微軟正黑體" panose="020B0604030504040204" pitchFamily="34" charset="-120"/>
                <a:ea typeface="微軟正黑體" panose="020B0604030504040204" pitchFamily="34" charset="-120"/>
              </a:rPr>
              <a:t>格式訂定。</a:t>
            </a:r>
            <a:endParaRPr lang="en-US" altLang="zh-TW" sz="2000" b="1" dirty="0">
              <a:latin typeface="微軟正黑體" panose="020B0604030504040204" pitchFamily="34" charset="-120"/>
              <a:ea typeface="微軟正黑體" panose="020B0604030504040204" pitchFamily="34" charset="-120"/>
            </a:endParaRPr>
          </a:p>
        </p:txBody>
      </p:sp>
      <p:sp>
        <p:nvSpPr>
          <p:cNvPr id="6" name="AutoShape 11"/>
          <p:cNvSpPr>
            <a:spLocks noChangeArrowheads="1"/>
          </p:cNvSpPr>
          <p:nvPr/>
        </p:nvSpPr>
        <p:spPr bwMode="auto">
          <a:xfrm>
            <a:off x="3203848" y="908720"/>
            <a:ext cx="2520280"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目標</a:t>
            </a:r>
          </a:p>
        </p:txBody>
      </p:sp>
      <p:sp>
        <p:nvSpPr>
          <p:cNvPr id="8" name="五邊形 7"/>
          <p:cNvSpPr/>
          <p:nvPr/>
        </p:nvSpPr>
        <p:spPr>
          <a:xfrm>
            <a:off x="105767" y="1891335"/>
            <a:ext cx="2736304"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zh-TW" altLang="en-US" sz="2200" b="1" dirty="0">
                <a:latin typeface="微軟正黑體" panose="020B0604030504040204" pitchFamily="34" charset="-120"/>
                <a:ea typeface="微軟正黑體" panose="020B0604030504040204" pitchFamily="34" charset="-120"/>
              </a:rPr>
              <a:t>持續提升資料集品質</a:t>
            </a:r>
            <a:endParaRPr lang="en-US" altLang="zh-TW" sz="2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9202348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53</a:t>
            </a:fld>
            <a:endParaRPr lang="zh-TW" altLang="en-US" dirty="0"/>
          </a:p>
        </p:txBody>
      </p:sp>
      <p:sp>
        <p:nvSpPr>
          <p:cNvPr id="5" name="AutoShape 7"/>
          <p:cNvSpPr>
            <a:spLocks noChangeArrowheads="1"/>
          </p:cNvSpPr>
          <p:nvPr/>
        </p:nvSpPr>
        <p:spPr bwMode="auto">
          <a:xfrm>
            <a:off x="539552" y="1772816"/>
            <a:ext cx="8136904" cy="3456384"/>
          </a:xfrm>
          <a:prstGeom prst="roundRect">
            <a:avLst>
              <a:gd name="adj" fmla="val 7542"/>
            </a:avLst>
          </a:prstGeom>
          <a:noFill/>
          <a:ln w="38100" algn="ctr">
            <a:solidFill>
              <a:schemeClr val="accent1"/>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360363" indent="-360363" algn="just">
              <a:lnSpc>
                <a:spcPts val="3200"/>
              </a:lnSpc>
              <a:buFont typeface="Wingdings" panose="05000000000000000000" pitchFamily="2" charset="2"/>
              <a:buChar char="l"/>
            </a:pPr>
            <a:r>
              <a:rPr lang="zh-TW" altLang="zh-TW" b="1" dirty="0">
                <a:latin typeface="微軟正黑體" pitchFamily="34" charset="-120"/>
                <a:ea typeface="微軟正黑體" pitchFamily="34" charset="-120"/>
              </a:rPr>
              <a:t>依據</a:t>
            </a:r>
            <a:r>
              <a:rPr lang="zh-TW" altLang="en-US" b="1" dirty="0">
                <a:latin typeface="微軟正黑體" pitchFamily="34" charset="-120"/>
                <a:ea typeface="微軟正黑體" pitchFamily="34" charset="-120"/>
              </a:rPr>
              <a:t>「經濟部及所屬機關</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構</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政府資料開放行動方案」</a:t>
            </a:r>
            <a:r>
              <a:rPr lang="zh-TW" altLang="en-US" b="1" dirty="0" smtClean="0">
                <a:latin typeface="微軟正黑體" pitchFamily="34" charset="-120"/>
                <a:ea typeface="微軟正黑體" pitchFamily="34" charset="-120"/>
              </a:rPr>
              <a:t>及</a:t>
            </a:r>
            <a:r>
              <a:rPr lang="zh-TW" altLang="en-US" b="1" dirty="0">
                <a:latin typeface="微軟正黑體" pitchFamily="34" charset="-120"/>
                <a:ea typeface="微軟正黑體" pitchFamily="34" charset="-120"/>
              </a:rPr>
              <a:t>行政院</a:t>
            </a:r>
            <a:r>
              <a:rPr lang="zh-TW" altLang="en-US" b="1" dirty="0" smtClean="0">
                <a:latin typeface="微軟正黑體" pitchFamily="34" charset="-120"/>
                <a:ea typeface="微軟正黑體" pitchFamily="34" charset="-120"/>
              </a:rPr>
              <a:t>推動</a:t>
            </a:r>
            <a:r>
              <a:rPr lang="zh-TW" altLang="en-US" b="1" dirty="0">
                <a:latin typeface="微軟正黑體" pitchFamily="34" charset="-120"/>
                <a:ea typeface="微軟正黑體" pitchFamily="34" charset="-120"/>
              </a:rPr>
              <a:t>策略，</a:t>
            </a:r>
            <a:r>
              <a:rPr lang="zh-TW" altLang="en-US" b="1" dirty="0">
                <a:solidFill>
                  <a:srgbClr val="FF0000"/>
                </a:solidFill>
                <a:latin typeface="微軟正黑體" pitchFamily="34" charset="-120"/>
                <a:ea typeface="微軟正黑體" pitchFamily="34" charset="-120"/>
              </a:rPr>
              <a:t>辦理本部</a:t>
            </a:r>
            <a:r>
              <a:rPr lang="en-US" altLang="zh-TW" b="1" dirty="0">
                <a:solidFill>
                  <a:srgbClr val="FF0000"/>
                </a:solidFill>
                <a:latin typeface="微軟正黑體" pitchFamily="34" charset="-120"/>
                <a:ea typeface="微軟正黑體" pitchFamily="34" charset="-120"/>
              </a:rPr>
              <a:t>112</a:t>
            </a:r>
            <a:r>
              <a:rPr lang="zh-TW" altLang="en-US" b="1" dirty="0">
                <a:solidFill>
                  <a:srgbClr val="FF0000"/>
                </a:solidFill>
                <a:latin typeface="微軟正黑體" pitchFamily="34" charset="-120"/>
                <a:ea typeface="微軟正黑體" pitchFamily="34" charset="-120"/>
              </a:rPr>
              <a:t>年開放資料盤點作業</a:t>
            </a:r>
            <a:r>
              <a:rPr lang="zh-TW" altLang="en-US" b="1" dirty="0">
                <a:latin typeface="微軟正黑體" pitchFamily="34" charset="-120"/>
                <a:ea typeface="微軟正黑體" pitchFamily="34" charset="-120"/>
              </a:rPr>
              <a:t>，釋出高品質且高價值之資料集，並交付以下項目</a:t>
            </a:r>
            <a:r>
              <a:rPr lang="zh-TW" altLang="en-US" b="1" dirty="0">
                <a:latin typeface="新細明體"/>
                <a:ea typeface="新細明體"/>
              </a:rPr>
              <a:t>：</a:t>
            </a:r>
            <a:endParaRPr lang="en-US" altLang="zh-TW" b="1" dirty="0">
              <a:latin typeface="新細明體"/>
              <a:ea typeface="新細明體"/>
            </a:endParaRPr>
          </a:p>
          <a:p>
            <a:pPr marL="720725" indent="-374650">
              <a:lnSpc>
                <a:spcPts val="3200"/>
              </a:lnSpc>
              <a:buFont typeface="Wingdings" panose="05000000000000000000" pitchFamily="2" charset="2"/>
              <a:buChar char="Ø"/>
            </a:pPr>
            <a:r>
              <a:rPr lang="en-US" altLang="zh-TW" sz="2000" b="1" dirty="0">
                <a:latin typeface="微軟正黑體" pitchFamily="34" charset="-120"/>
                <a:ea typeface="微軟正黑體" pitchFamily="34" charset="-120"/>
              </a:rPr>
              <a:t>1.</a:t>
            </a:r>
            <a:r>
              <a:rPr lang="zh-TW" altLang="zh-TW" sz="2000" b="1" dirty="0">
                <a:latin typeface="微軟正黑體" pitchFamily="34" charset="-120"/>
                <a:ea typeface="微軟正黑體" pitchFamily="34" charset="-120"/>
              </a:rPr>
              <a:t>經濟部政府資料資產盤點表</a:t>
            </a:r>
            <a:endParaRPr lang="en-US" altLang="zh-TW" sz="2000" b="1" dirty="0">
              <a:latin typeface="微軟正黑體" pitchFamily="34" charset="-120"/>
              <a:ea typeface="微軟正黑體" pitchFamily="34" charset="-120"/>
            </a:endParaRPr>
          </a:p>
          <a:p>
            <a:pPr marL="720725" indent="-374650">
              <a:lnSpc>
                <a:spcPts val="3200"/>
              </a:lnSpc>
              <a:buFont typeface="Wingdings" panose="05000000000000000000" pitchFamily="2" charset="2"/>
              <a:buChar char="Ø"/>
            </a:pPr>
            <a:r>
              <a:rPr lang="en-US" altLang="zh-TW" sz="2000" b="1" dirty="0">
                <a:latin typeface="微軟正黑體" pitchFamily="34" charset="-120"/>
                <a:ea typeface="微軟正黑體" pitchFamily="34" charset="-120"/>
              </a:rPr>
              <a:t>2.</a:t>
            </a:r>
            <a:r>
              <a:rPr lang="zh-TW" altLang="en-US" sz="2000" b="1" dirty="0">
                <a:latin typeface="微軟正黑體" pitchFamily="34" charset="-120"/>
                <a:ea typeface="微軟正黑體" pitchFamily="34" charset="-120"/>
              </a:rPr>
              <a:t>經濟部依申請提供資料盤點表</a:t>
            </a:r>
            <a:endParaRPr lang="en-US" altLang="zh-TW" sz="2000" b="1" dirty="0">
              <a:latin typeface="微軟正黑體" pitchFamily="34" charset="-120"/>
              <a:ea typeface="微軟正黑體" pitchFamily="34" charset="-120"/>
            </a:endParaRPr>
          </a:p>
          <a:p>
            <a:pPr marL="360363" indent="-360363" algn="just">
              <a:lnSpc>
                <a:spcPts val="3200"/>
              </a:lnSpc>
              <a:buFont typeface="Wingdings" panose="05000000000000000000" pitchFamily="2" charset="2"/>
              <a:buChar char="l"/>
            </a:pPr>
            <a:r>
              <a:rPr lang="zh-TW" altLang="en-US" b="1" dirty="0">
                <a:latin typeface="微軟正黑體" pitchFamily="34" charset="-120"/>
                <a:ea typeface="微軟正黑體" pitchFamily="34" charset="-120"/>
              </a:rPr>
              <a:t>依本部政府資料開放諮詢小組會議決議，辦理</a:t>
            </a:r>
            <a:r>
              <a:rPr lang="en-US" altLang="zh-TW" b="1" dirty="0">
                <a:solidFill>
                  <a:srgbClr val="FF0000"/>
                </a:solidFill>
                <a:latin typeface="微軟正黑體" pitchFamily="34" charset="-120"/>
                <a:ea typeface="微軟正黑體" pitchFamily="34" charset="-120"/>
              </a:rPr>
              <a:t>112</a:t>
            </a:r>
            <a:r>
              <a:rPr lang="zh-TW" altLang="en-US" b="1" dirty="0">
                <a:solidFill>
                  <a:srgbClr val="FF0000"/>
                </a:solidFill>
                <a:latin typeface="微軟正黑體" pitchFamily="34" charset="-120"/>
                <a:ea typeface="微軟正黑體" pitchFamily="34" charset="-120"/>
              </a:rPr>
              <a:t>年資料集上架作業</a:t>
            </a:r>
            <a:r>
              <a:rPr lang="zh-TW" altLang="en-US" b="1" dirty="0">
                <a:latin typeface="微軟正黑體" pitchFamily="34" charset="-120"/>
                <a:ea typeface="微軟正黑體" pitchFamily="34" charset="-120"/>
              </a:rPr>
              <a:t>。</a:t>
            </a:r>
            <a:endParaRPr lang="en-US" altLang="zh-TW" b="1" dirty="0">
              <a:latin typeface="微軟正黑體" pitchFamily="34" charset="-120"/>
              <a:ea typeface="微軟正黑體" pitchFamily="34" charset="-120"/>
            </a:endParaRPr>
          </a:p>
        </p:txBody>
      </p:sp>
      <p:sp>
        <p:nvSpPr>
          <p:cNvPr id="9" name="標題 1"/>
          <p:cNvSpPr>
            <a:spLocks noGrp="1"/>
          </p:cNvSpPr>
          <p:nvPr>
            <p:ph type="title"/>
          </p:nvPr>
        </p:nvSpPr>
        <p:spPr>
          <a:xfrm>
            <a:off x="457200" y="274638"/>
            <a:ext cx="8229600" cy="778098"/>
          </a:xfrm>
          <a:noFill/>
        </p:spPr>
        <p:txBody>
          <a:bodyPr/>
          <a:lstStyle/>
          <a:p>
            <a:r>
              <a:rPr lang="zh-TW" altLang="en-US" dirty="0">
                <a:solidFill>
                  <a:srgbClr val="002060"/>
                </a:solidFill>
              </a:rPr>
              <a:t>後續資料開放作業規劃</a:t>
            </a:r>
          </a:p>
        </p:txBody>
      </p:sp>
      <p:sp>
        <p:nvSpPr>
          <p:cNvPr id="7" name="AutoShape 11"/>
          <p:cNvSpPr>
            <a:spLocks noChangeArrowheads="1"/>
          </p:cNvSpPr>
          <p:nvPr/>
        </p:nvSpPr>
        <p:spPr bwMode="auto">
          <a:xfrm>
            <a:off x="3707904" y="908720"/>
            <a:ext cx="1656184"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工作重點</a:t>
            </a:r>
          </a:p>
        </p:txBody>
      </p:sp>
      <p:sp>
        <p:nvSpPr>
          <p:cNvPr id="10" name="五邊形 9"/>
          <p:cNvSpPr/>
          <p:nvPr/>
        </p:nvSpPr>
        <p:spPr>
          <a:xfrm>
            <a:off x="107504" y="1505798"/>
            <a:ext cx="1656184"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1.</a:t>
            </a:r>
            <a:r>
              <a:rPr lang="zh-TW" altLang="en-US" sz="2200" b="1" dirty="0">
                <a:latin typeface="微軟正黑體" panose="020B0604030504040204" pitchFamily="34" charset="-120"/>
                <a:ea typeface="微軟正黑體" panose="020B0604030504040204" pitchFamily="34" charset="-120"/>
              </a:rPr>
              <a:t>盤點與上架</a:t>
            </a:r>
            <a:endParaRPr lang="en-US" altLang="zh-TW" sz="2200" b="1" dirty="0">
              <a:latin typeface="微軟正黑體" panose="020B0604030504040204" pitchFamily="34" charset="-120"/>
              <a:ea typeface="微軟正黑體" panose="020B0604030504040204" pitchFamily="34" charset="-120"/>
            </a:endParaRPr>
          </a:p>
        </p:txBody>
      </p:sp>
      <p:sp>
        <p:nvSpPr>
          <p:cNvPr id="8" name="AutoShape 7"/>
          <p:cNvSpPr>
            <a:spLocks noChangeArrowheads="1"/>
          </p:cNvSpPr>
          <p:nvPr/>
        </p:nvSpPr>
        <p:spPr bwMode="auto">
          <a:xfrm>
            <a:off x="611560" y="5661248"/>
            <a:ext cx="8064896" cy="792088"/>
          </a:xfrm>
          <a:prstGeom prst="roundRect">
            <a:avLst>
              <a:gd name="adj" fmla="val 26933"/>
            </a:avLst>
          </a:prstGeom>
          <a:noFill/>
          <a:ln w="38100" algn="ctr">
            <a:solidFill>
              <a:schemeClr val="accent1"/>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360363" indent="-360363" algn="just">
              <a:buFont typeface="Wingdings" panose="05000000000000000000" pitchFamily="2" charset="2"/>
              <a:buChar char="l"/>
            </a:pPr>
            <a:r>
              <a:rPr lang="zh-TW" altLang="en-US" b="1" dirty="0">
                <a:latin typeface="微軟正黑體" pitchFamily="34" charset="-120"/>
                <a:ea typeface="微軟正黑體" pitchFamily="34" charset="-120"/>
              </a:rPr>
              <a:t>積極</a:t>
            </a:r>
            <a:r>
              <a:rPr lang="zh-TW" altLang="en-US" b="1" dirty="0">
                <a:solidFill>
                  <a:srgbClr val="FF0000"/>
                </a:solidFill>
                <a:latin typeface="微軟正黑體" pitchFamily="34" charset="-120"/>
                <a:ea typeface="微軟正黑體" pitchFamily="34" charset="-120"/>
              </a:rPr>
              <a:t>參與開放資料應用競賽，如</a:t>
            </a:r>
            <a:r>
              <a:rPr lang="zh-TW" altLang="en-US" b="1" dirty="0">
                <a:latin typeface="微軟正黑體" pitchFamily="34" charset="-120"/>
                <a:ea typeface="微軟正黑體" pitchFamily="34" charset="-120"/>
              </a:rPr>
              <a:t>總統盃黑客松</a:t>
            </a:r>
            <a:r>
              <a:rPr lang="zh-TW" altLang="en-US" sz="2400" b="1" dirty="0">
                <a:latin typeface="微軟正黑體" pitchFamily="34" charset="-120"/>
                <a:ea typeface="微軟正黑體" pitchFamily="34" charset="-120"/>
              </a:rPr>
              <a:t>。</a:t>
            </a:r>
            <a:endParaRPr lang="en-US" altLang="zh-TW" sz="2400" b="1" dirty="0">
              <a:latin typeface="微軟正黑體" pitchFamily="34" charset="-120"/>
              <a:ea typeface="微軟正黑體" pitchFamily="34" charset="-120"/>
            </a:endParaRPr>
          </a:p>
          <a:p>
            <a:pPr>
              <a:buFont typeface="Wingdings" panose="05000000000000000000" pitchFamily="2" charset="2"/>
              <a:buChar char="Ø"/>
            </a:pPr>
            <a:endParaRPr lang="en-US" altLang="zh-TW" sz="2800" b="1" dirty="0">
              <a:latin typeface="微軟正黑體" pitchFamily="34" charset="-120"/>
              <a:ea typeface="微軟正黑體" pitchFamily="34" charset="-120"/>
            </a:endParaRPr>
          </a:p>
        </p:txBody>
      </p:sp>
      <p:sp>
        <p:nvSpPr>
          <p:cNvPr id="11" name="五邊形 10"/>
          <p:cNvSpPr/>
          <p:nvPr/>
        </p:nvSpPr>
        <p:spPr>
          <a:xfrm>
            <a:off x="107504" y="5416640"/>
            <a:ext cx="136815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2.</a:t>
            </a:r>
            <a:r>
              <a:rPr lang="zh-TW" altLang="en-US" sz="2200" b="1" dirty="0">
                <a:latin typeface="微軟正黑體" panose="020B0604030504040204" pitchFamily="34" charset="-120"/>
                <a:ea typeface="微軟正黑體" panose="020B0604030504040204" pitchFamily="34" charset="-120"/>
              </a:rPr>
              <a:t>推廣應用</a:t>
            </a:r>
            <a:endParaRPr lang="en-US" altLang="zh-TW" sz="2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7178946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54</a:t>
            </a:fld>
            <a:endParaRPr lang="zh-TW" altLang="en-US" dirty="0"/>
          </a:p>
        </p:txBody>
      </p:sp>
      <p:sp>
        <p:nvSpPr>
          <p:cNvPr id="5" name="AutoShape 7"/>
          <p:cNvSpPr>
            <a:spLocks noChangeArrowheads="1"/>
          </p:cNvSpPr>
          <p:nvPr/>
        </p:nvSpPr>
        <p:spPr bwMode="auto">
          <a:xfrm>
            <a:off x="611560" y="1510280"/>
            <a:ext cx="8064896" cy="5015064"/>
          </a:xfrm>
          <a:prstGeom prst="roundRect">
            <a:avLst>
              <a:gd name="adj" fmla="val 7542"/>
            </a:avLst>
          </a:prstGeom>
          <a:noFill/>
          <a:ln w="38100" algn="ctr">
            <a:solidFill>
              <a:schemeClr val="accent1"/>
            </a:solid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360363" indent="-360363" algn="just">
              <a:buFont typeface="Wingdings" panose="05000000000000000000" pitchFamily="2" charset="2"/>
              <a:buChar char="l"/>
            </a:pPr>
            <a:r>
              <a:rPr lang="zh-TW" altLang="zh-TW" b="1" dirty="0">
                <a:latin typeface="微軟正黑體" pitchFamily="34" charset="-120"/>
                <a:ea typeface="微軟正黑體" pitchFamily="34" charset="-120"/>
              </a:rPr>
              <a:t>依據</a:t>
            </a:r>
            <a:r>
              <a:rPr lang="zh-TW" altLang="en-US" b="1" dirty="0">
                <a:latin typeface="微軟正黑體" pitchFamily="34" charset="-120"/>
                <a:ea typeface="微軟正黑體" pitchFamily="34" charset="-120"/>
              </a:rPr>
              <a:t>「經濟部及所屬機關</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構</a:t>
            </a:r>
            <a:r>
              <a:rPr lang="en-US" altLang="zh-TW" b="1" dirty="0">
                <a:latin typeface="微軟正黑體" pitchFamily="34" charset="-120"/>
                <a:ea typeface="微軟正黑體" pitchFamily="34" charset="-120"/>
              </a:rPr>
              <a:t>)</a:t>
            </a:r>
            <a:r>
              <a:rPr lang="zh-TW" altLang="en-US" b="1" dirty="0">
                <a:latin typeface="微軟正黑體" pitchFamily="34" charset="-120"/>
                <a:ea typeface="微軟正黑體" pitchFamily="34" charset="-120"/>
              </a:rPr>
              <a:t>政府資料開放行動方案」，</a:t>
            </a:r>
            <a:r>
              <a:rPr lang="zh-TW" altLang="en-US" b="1" dirty="0">
                <a:solidFill>
                  <a:srgbClr val="FF0000"/>
                </a:solidFill>
                <a:latin typeface="微軟正黑體" pitchFamily="34" charset="-120"/>
                <a:ea typeface="微軟正黑體" pitchFamily="34" charset="-120"/>
              </a:rPr>
              <a:t>每季辦理資料集品質檢核作業</a:t>
            </a:r>
            <a:r>
              <a:rPr lang="zh-TW" altLang="en-US" b="1" dirty="0">
                <a:latin typeface="微軟正黑體" pitchFamily="34" charset="-120"/>
                <a:ea typeface="微軟正黑體" pitchFamily="34" charset="-120"/>
              </a:rPr>
              <a:t>，並將檢核結果提報資訊中心</a:t>
            </a:r>
            <a:r>
              <a:rPr lang="zh-TW" altLang="en-US" b="1" dirty="0">
                <a:latin typeface="新細明體"/>
                <a:ea typeface="新細明體"/>
              </a:rPr>
              <a:t>。</a:t>
            </a:r>
            <a:endParaRPr lang="en-US" altLang="zh-TW" b="1" dirty="0">
              <a:latin typeface="新細明體"/>
              <a:ea typeface="新細明體"/>
            </a:endParaRPr>
          </a:p>
          <a:p>
            <a:pPr marL="360363" indent="-360363" algn="just">
              <a:buFont typeface="Wingdings" panose="05000000000000000000" pitchFamily="2" charset="2"/>
              <a:buChar char="l"/>
            </a:pPr>
            <a:r>
              <a:rPr lang="zh-TW" altLang="en-US" b="1" dirty="0">
                <a:latin typeface="微軟正黑體" pitchFamily="34" charset="-120"/>
                <a:ea typeface="微軟正黑體" pitchFamily="34" charset="-120"/>
              </a:rPr>
              <a:t>強化資料集品質：</a:t>
            </a:r>
            <a:endParaRPr lang="en-US" altLang="zh-TW" b="1" dirty="0">
              <a:latin typeface="微軟正黑體" pitchFamily="34" charset="-120"/>
              <a:ea typeface="微軟正黑體" pitchFamily="34" charset="-120"/>
            </a:endParaRPr>
          </a:p>
          <a:p>
            <a:pPr marL="539751" lvl="1" indent="-360363" algn="just">
              <a:buFont typeface="Wingdings" panose="05000000000000000000" pitchFamily="2" charset="2"/>
              <a:buChar char="l"/>
            </a:pPr>
            <a:r>
              <a:rPr lang="zh-TW" altLang="en-US" b="1" dirty="0">
                <a:latin typeface="微軟正黑體" pitchFamily="34" charset="-120"/>
                <a:ea typeface="微軟正黑體" pitchFamily="34" charset="-120"/>
              </a:rPr>
              <a:t>資料集採</a:t>
            </a:r>
            <a:r>
              <a:rPr lang="en-US" altLang="zh-TW" b="1" dirty="0">
                <a:solidFill>
                  <a:srgbClr val="FF0000"/>
                </a:solidFill>
                <a:latin typeface="微軟正黑體" pitchFamily="34" charset="-120"/>
                <a:ea typeface="微軟正黑體" pitchFamily="34" charset="-120"/>
              </a:rPr>
              <a:t>API</a:t>
            </a:r>
            <a:r>
              <a:rPr lang="zh-TW" altLang="en-US" b="1" dirty="0">
                <a:latin typeface="微軟正黑體" pitchFamily="34" charset="-120"/>
                <a:ea typeface="微軟正黑體" pitchFamily="34" charset="-120"/>
              </a:rPr>
              <a:t>介接者，介接說明文件需</a:t>
            </a:r>
            <a:r>
              <a:rPr lang="zh-TW" altLang="en-US" b="1" dirty="0">
                <a:solidFill>
                  <a:srgbClr val="FF0000"/>
                </a:solidFill>
                <a:latin typeface="微軟正黑體" pitchFamily="34" charset="-120"/>
                <a:ea typeface="微軟正黑體" pitchFamily="34" charset="-120"/>
              </a:rPr>
              <a:t>通過</a:t>
            </a:r>
            <a:r>
              <a:rPr lang="en-US" altLang="zh-TW" b="1" dirty="0">
                <a:solidFill>
                  <a:srgbClr val="FF0000"/>
                </a:solidFill>
                <a:latin typeface="微軟正黑體" pitchFamily="34" charset="-120"/>
                <a:ea typeface="微軟正黑體" pitchFamily="34" charset="-120"/>
              </a:rPr>
              <a:t>OAS</a:t>
            </a:r>
            <a:r>
              <a:rPr lang="zh-TW" altLang="en-US" b="1" dirty="0">
                <a:solidFill>
                  <a:srgbClr val="FF0000"/>
                </a:solidFill>
                <a:latin typeface="微軟正黑體" pitchFamily="34" charset="-120"/>
                <a:ea typeface="微軟正黑體" pitchFamily="34" charset="-120"/>
              </a:rPr>
              <a:t>驗證</a:t>
            </a:r>
            <a:r>
              <a:rPr lang="zh-TW" altLang="en-US" b="1" dirty="0">
                <a:latin typeface="微軟正黑體" pitchFamily="34" charset="-120"/>
                <a:ea typeface="微軟正黑體" pitchFamily="34" charset="-120"/>
              </a:rPr>
              <a:t>，並確保動態即時資料的穩定性及可用性。</a:t>
            </a:r>
            <a:endParaRPr lang="en-US" altLang="zh-TW" b="1" dirty="0">
              <a:latin typeface="微軟正黑體" pitchFamily="34" charset="-120"/>
              <a:ea typeface="微軟正黑體" pitchFamily="34" charset="-120"/>
            </a:endParaRPr>
          </a:p>
          <a:p>
            <a:pPr marL="539751" lvl="1" indent="-360363" algn="just">
              <a:buFont typeface="Wingdings" panose="05000000000000000000" pitchFamily="2" charset="2"/>
              <a:buChar char="l"/>
            </a:pPr>
            <a:r>
              <a:rPr lang="zh-TW" altLang="en-US" b="1" dirty="0">
                <a:latin typeface="微軟正黑體" panose="020B0604030504040204" pitchFamily="34" charset="-120"/>
                <a:ea typeface="微軟正黑體" panose="020B0604030504040204" pitchFamily="34" charset="-120"/>
              </a:rPr>
              <a:t>資料集具有</a:t>
            </a:r>
            <a:r>
              <a:rPr lang="zh-TW" altLang="en-US" b="1" dirty="0">
                <a:solidFill>
                  <a:srgbClr val="FF0000"/>
                </a:solidFill>
                <a:latin typeface="微軟正黑體" panose="020B0604030504040204" pitchFamily="34" charset="-120"/>
                <a:ea typeface="微軟正黑體" panose="020B0604030504040204" pitchFamily="34" charset="-120"/>
              </a:rPr>
              <a:t>共通性及領域資料標準</a:t>
            </a:r>
            <a:r>
              <a:rPr lang="zh-TW" altLang="en-US" b="1" dirty="0">
                <a:latin typeface="微軟正黑體" panose="020B0604030504040204" pitchFamily="34" charset="-120"/>
                <a:ea typeface="微軟正黑體" panose="020B0604030504040204" pitchFamily="34" charset="-120"/>
              </a:rPr>
              <a:t>所定義之欄位，以達到白金標章等級為目標。</a:t>
            </a:r>
            <a:endParaRPr lang="en-US" altLang="zh-TW" b="1" dirty="0">
              <a:latin typeface="微軟正黑體" pitchFamily="34" charset="-120"/>
              <a:ea typeface="微軟正黑體" pitchFamily="34" charset="-120"/>
            </a:endParaRPr>
          </a:p>
          <a:p>
            <a:pPr marL="360363" indent="-360363" algn="just">
              <a:buFont typeface="Wingdings" panose="05000000000000000000" pitchFamily="2" charset="2"/>
              <a:buChar char="l"/>
            </a:pPr>
            <a:r>
              <a:rPr lang="zh-TW" altLang="en-US" b="1" dirty="0">
                <a:latin typeface="微軟正黑體" panose="020B0604030504040204" pitchFamily="34" charset="-120"/>
                <a:ea typeface="微軟正黑體" panose="020B0604030504040204" pitchFamily="34" charset="-120"/>
              </a:rPr>
              <a:t>加強業務領域內</a:t>
            </a:r>
            <a:r>
              <a:rPr lang="zh-TW" altLang="en-US" b="1" dirty="0">
                <a:solidFill>
                  <a:srgbClr val="FF0000"/>
                </a:solidFill>
                <a:latin typeface="微軟正黑體" panose="020B0604030504040204" pitchFamily="34" charset="-120"/>
                <a:ea typeface="微軟正黑體" panose="020B0604030504040204" pitchFamily="34" charset="-120"/>
              </a:rPr>
              <a:t>專屬領域資料標準格式</a:t>
            </a:r>
            <a:r>
              <a:rPr lang="zh-TW" altLang="en-US" b="1" dirty="0">
                <a:latin typeface="微軟正黑體" panose="020B0604030504040204" pitchFamily="34" charset="-120"/>
                <a:ea typeface="微軟正黑體" panose="020B0604030504040204" pitchFamily="34" charset="-120"/>
              </a:rPr>
              <a:t>訂定。</a:t>
            </a:r>
            <a:endParaRPr lang="en-US" altLang="zh-TW" b="1" dirty="0">
              <a:latin typeface="微軟正黑體" pitchFamily="34" charset="-120"/>
              <a:ea typeface="微軟正黑體" pitchFamily="34" charset="-120"/>
            </a:endParaRPr>
          </a:p>
          <a:p>
            <a:pPr marL="360363" indent="-360363" algn="just">
              <a:buFont typeface="Wingdings" panose="05000000000000000000" pitchFamily="2" charset="2"/>
              <a:buChar char="l"/>
            </a:pPr>
            <a:r>
              <a:rPr lang="zh-TW" altLang="en-US" b="1" dirty="0">
                <a:solidFill>
                  <a:srgbClr val="FF0000"/>
                </a:solidFill>
                <a:latin typeface="微軟正黑體" pitchFamily="34" charset="-120"/>
                <a:ea typeface="微軟正黑體" pitchFamily="34" charset="-120"/>
              </a:rPr>
              <a:t>提升民間意見回復效率</a:t>
            </a:r>
            <a:r>
              <a:rPr lang="zh-TW" altLang="en-US" b="1" dirty="0">
                <a:latin typeface="微軟正黑體" pitchFamily="34" charset="-120"/>
                <a:ea typeface="微軟正黑體" pitchFamily="34" charset="-120"/>
              </a:rPr>
              <a:t>。</a:t>
            </a:r>
            <a:endParaRPr lang="en-US" altLang="zh-TW" b="1" dirty="0">
              <a:latin typeface="微軟正黑體" pitchFamily="34" charset="-120"/>
              <a:ea typeface="微軟正黑體" pitchFamily="34" charset="-120"/>
            </a:endParaRPr>
          </a:p>
          <a:p>
            <a:pPr marL="360363" indent="-360363" algn="just">
              <a:buFont typeface="Wingdings" panose="05000000000000000000" pitchFamily="2" charset="2"/>
              <a:buChar char="l"/>
            </a:pPr>
            <a:r>
              <a:rPr lang="zh-TW" altLang="en-US" b="1" dirty="0">
                <a:latin typeface="微軟正黑體" pitchFamily="34" charset="-120"/>
                <a:ea typeface="微軟正黑體" pitchFamily="34" charset="-120"/>
              </a:rPr>
              <a:t>因業務或系統變更無法繼續提供資料，得辦理資料集下架：須填具「經濟部政府資料開放資料集下架申請表」經單位資料審查人員及權責主管簽核後，以</a:t>
            </a:r>
            <a:r>
              <a:rPr lang="en-US" altLang="zh-TW" b="1" dirty="0">
                <a:latin typeface="微軟正黑體" pitchFamily="34" charset="-120"/>
                <a:ea typeface="微軟正黑體" pitchFamily="34" charset="-120"/>
              </a:rPr>
              <a:t>E-mail</a:t>
            </a:r>
            <a:r>
              <a:rPr lang="zh-TW" altLang="en-US" b="1" dirty="0">
                <a:latin typeface="微軟正黑體" pitchFamily="34" charset="-120"/>
                <a:ea typeface="微軟正黑體" pitchFamily="34" charset="-120"/>
              </a:rPr>
              <a:t>寄送資訊中心受理窗口辦理，後於平臺系統辦理下架程序。</a:t>
            </a:r>
            <a:endParaRPr lang="en-US" altLang="zh-TW" b="1" dirty="0">
              <a:latin typeface="微軟正黑體" pitchFamily="34" charset="-120"/>
              <a:ea typeface="微軟正黑體" pitchFamily="34" charset="-120"/>
            </a:endParaRPr>
          </a:p>
          <a:p>
            <a:pPr>
              <a:buFont typeface="Wingdings" panose="05000000000000000000" pitchFamily="2" charset="2"/>
              <a:buChar char="Ø"/>
            </a:pPr>
            <a:endParaRPr lang="en-US" altLang="zh-TW" sz="2800" b="1" dirty="0">
              <a:latin typeface="微軟正黑體" pitchFamily="34" charset="-120"/>
              <a:ea typeface="微軟正黑體" pitchFamily="34" charset="-120"/>
            </a:endParaRPr>
          </a:p>
        </p:txBody>
      </p:sp>
      <p:sp>
        <p:nvSpPr>
          <p:cNvPr id="9" name="標題 1"/>
          <p:cNvSpPr>
            <a:spLocks noGrp="1"/>
          </p:cNvSpPr>
          <p:nvPr>
            <p:ph type="title"/>
          </p:nvPr>
        </p:nvSpPr>
        <p:spPr>
          <a:xfrm>
            <a:off x="457200" y="274638"/>
            <a:ext cx="8229600" cy="778098"/>
          </a:xfrm>
          <a:noFill/>
        </p:spPr>
        <p:txBody>
          <a:bodyPr/>
          <a:lstStyle/>
          <a:p>
            <a:r>
              <a:rPr lang="zh-TW" altLang="en-US" dirty="0">
                <a:solidFill>
                  <a:srgbClr val="002060"/>
                </a:solidFill>
              </a:rPr>
              <a:t>後續資料開放作業規劃</a:t>
            </a:r>
          </a:p>
        </p:txBody>
      </p:sp>
      <p:sp>
        <p:nvSpPr>
          <p:cNvPr id="11" name="AutoShape 11"/>
          <p:cNvSpPr>
            <a:spLocks noChangeArrowheads="1"/>
          </p:cNvSpPr>
          <p:nvPr/>
        </p:nvSpPr>
        <p:spPr bwMode="auto">
          <a:xfrm>
            <a:off x="3707904" y="908720"/>
            <a:ext cx="1656184"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工作重點</a:t>
            </a:r>
          </a:p>
        </p:txBody>
      </p:sp>
      <p:sp>
        <p:nvSpPr>
          <p:cNvPr id="12" name="五邊形 11"/>
          <p:cNvSpPr/>
          <p:nvPr/>
        </p:nvSpPr>
        <p:spPr>
          <a:xfrm>
            <a:off x="107504" y="1268760"/>
            <a:ext cx="136815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3.</a:t>
            </a:r>
            <a:r>
              <a:rPr lang="zh-TW" altLang="en-US" sz="2200" b="1" dirty="0">
                <a:latin typeface="微軟正黑體" panose="020B0604030504040204" pitchFamily="34" charset="-120"/>
                <a:ea typeface="微軟正黑體" panose="020B0604030504040204" pitchFamily="34" charset="-120"/>
              </a:rPr>
              <a:t>品質精進</a:t>
            </a:r>
            <a:endParaRPr lang="en-US" altLang="zh-TW" sz="2200" b="1"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9065976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noFill/>
        </p:spPr>
        <p:txBody>
          <a:bodyPr/>
          <a:lstStyle/>
          <a:p>
            <a:r>
              <a:rPr lang="zh-TW" altLang="en-US" dirty="0">
                <a:solidFill>
                  <a:srgbClr val="002060"/>
                </a:solidFill>
              </a:rPr>
              <a:t>後續資料開放作業規劃</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pPr/>
              <a:t>55</a:t>
            </a:fld>
            <a:endParaRPr lang="zh-TW" altLang="en-US" dirty="0"/>
          </a:p>
        </p:txBody>
      </p:sp>
      <p:sp>
        <p:nvSpPr>
          <p:cNvPr id="5" name="AutoShape 7"/>
          <p:cNvSpPr>
            <a:spLocks noChangeArrowheads="1"/>
          </p:cNvSpPr>
          <p:nvPr/>
        </p:nvSpPr>
        <p:spPr bwMode="auto">
          <a:xfrm>
            <a:off x="251520" y="1556792"/>
            <a:ext cx="8604125" cy="4968552"/>
          </a:xfrm>
          <a:prstGeom prst="roundRect">
            <a:avLst>
              <a:gd name="adj" fmla="val 7542"/>
            </a:avLst>
          </a:prstGeom>
          <a:noFill/>
          <a:ln w="38100" algn="ctr">
            <a:solidFill>
              <a:schemeClr val="accent1"/>
            </a:solidFill>
            <a:round/>
            <a:headEnd/>
            <a:tailEnd/>
          </a:ln>
        </p:spPr>
        <p:txBody>
          <a:bodyPr tIns="72000"/>
          <a:lstStyle/>
          <a:p>
            <a:pPr marL="627063" lvl="2" indent="-449263" fontAlgn="t">
              <a:lnSpc>
                <a:spcPts val="2800"/>
              </a:lnSpc>
              <a:buFont typeface="Wingdings" pitchFamily="2" charset="2"/>
              <a:buChar char="l"/>
            </a:pPr>
            <a:r>
              <a:rPr kumimoji="0" lang="zh-TW" altLang="en-US" sz="2200" dirty="0">
                <a:solidFill>
                  <a:srgbClr val="0D1105"/>
                </a:solidFill>
                <a:ea typeface="微軟正黑體" pitchFamily="34" charset="-120"/>
              </a:rPr>
              <a:t>依據行政院</a:t>
            </a:r>
            <a:r>
              <a:rPr lang="zh-TW" altLang="en-US" sz="2200" dirty="0" smtClean="0">
                <a:solidFill>
                  <a:srgbClr val="0D1105"/>
                </a:solidFill>
                <a:ea typeface="微軟正黑體" pitchFamily="34" charset="-120"/>
              </a:rPr>
              <a:t>政策及</a:t>
            </a:r>
            <a:r>
              <a:rPr lang="zh-TW" altLang="en-US" sz="2200" dirty="0">
                <a:solidFill>
                  <a:srgbClr val="0D1105"/>
                </a:solidFill>
                <a:ea typeface="微軟正黑體" pitchFamily="34" charset="-120"/>
              </a:rPr>
              <a:t>本部</a:t>
            </a:r>
            <a:r>
              <a:rPr kumimoji="0" lang="zh-TW" altLang="en-US" sz="2200" dirty="0">
                <a:solidFill>
                  <a:srgbClr val="0D1105"/>
                </a:solidFill>
                <a:ea typeface="微軟正黑體" pitchFamily="34" charset="-120"/>
              </a:rPr>
              <a:t>推動目標，於年終進行各單位執行成效評估，</a:t>
            </a:r>
            <a:r>
              <a:rPr kumimoji="0" lang="en-US" altLang="zh-TW" sz="2200" dirty="0">
                <a:solidFill>
                  <a:srgbClr val="0D1105"/>
                </a:solidFill>
                <a:ea typeface="微軟正黑體" pitchFamily="34" charset="-120"/>
              </a:rPr>
              <a:t>112</a:t>
            </a:r>
            <a:r>
              <a:rPr kumimoji="0" lang="zh-TW" altLang="en-US" sz="2200" dirty="0">
                <a:solidFill>
                  <a:srgbClr val="0D1105"/>
                </a:solidFill>
                <a:ea typeface="微軟正黑體" pitchFamily="34" charset="-120"/>
              </a:rPr>
              <a:t>年預定考評項目如下：</a:t>
            </a:r>
            <a:endParaRPr kumimoji="0" lang="en-US" altLang="zh-TW" sz="2200" dirty="0">
              <a:solidFill>
                <a:srgbClr val="0D1105"/>
              </a:solidFill>
              <a:ea typeface="微軟正黑體" pitchFamily="34" charset="-120"/>
            </a:endParaRPr>
          </a:p>
          <a:p>
            <a:pPr marL="1339850" lvl="3" indent="-266700" fontAlgn="t">
              <a:lnSpc>
                <a:spcPts val="2200"/>
              </a:lnSpc>
              <a:buFont typeface="Arial" charset="0"/>
              <a:buChar char="•"/>
            </a:pPr>
            <a:r>
              <a:rPr kumimoji="0" lang="zh-TW" altLang="en-US" sz="1600" dirty="0">
                <a:solidFill>
                  <a:srgbClr val="0D1105"/>
                </a:solidFill>
                <a:ea typeface="微軟正黑體" pitchFamily="34" charset="-120"/>
              </a:rPr>
              <a:t>開放資料集品質抽檢結果之合格率</a:t>
            </a:r>
            <a:endParaRPr kumimoji="0" lang="en-US" altLang="zh-TW" sz="1600" dirty="0">
              <a:solidFill>
                <a:srgbClr val="0D1105"/>
              </a:solidFill>
              <a:ea typeface="微軟正黑體" pitchFamily="34" charset="-120"/>
            </a:endParaRPr>
          </a:p>
          <a:p>
            <a:pPr marL="1339850" lvl="3" indent="-266700" fontAlgn="t">
              <a:lnSpc>
                <a:spcPts val="2200"/>
              </a:lnSpc>
              <a:buFont typeface="Arial" charset="0"/>
              <a:buChar char="•"/>
            </a:pPr>
            <a:r>
              <a:rPr kumimoji="0" lang="zh-TW" altLang="en-US" sz="1600" dirty="0">
                <a:ea typeface="微軟正黑體" pitchFamily="34" charset="-120"/>
              </a:rPr>
              <a:t>開放資料集獲得金標章之比重</a:t>
            </a:r>
            <a:endParaRPr kumimoji="0" lang="en-US" altLang="zh-TW" sz="1600" dirty="0">
              <a:ea typeface="微軟正黑體" pitchFamily="34" charset="-120"/>
            </a:endParaRPr>
          </a:p>
          <a:p>
            <a:pPr marL="1339850" lvl="3" indent="-266700" fontAlgn="t">
              <a:lnSpc>
                <a:spcPts val="2200"/>
              </a:lnSpc>
              <a:buFont typeface="Arial" charset="0"/>
              <a:buChar char="•"/>
            </a:pPr>
            <a:r>
              <a:rPr kumimoji="0" lang="zh-TW" altLang="en-US" sz="1600" dirty="0">
                <a:ea typeface="微軟正黑體" pitchFamily="34" charset="-120"/>
              </a:rPr>
              <a:t>本部計畫階段性工作執行時效之達成率</a:t>
            </a:r>
            <a:endParaRPr kumimoji="0" lang="en-US" altLang="zh-TW" sz="1600" dirty="0">
              <a:ea typeface="微軟正黑體" pitchFamily="34" charset="-120"/>
            </a:endParaRPr>
          </a:p>
          <a:p>
            <a:pPr marL="1073150" lvl="3" fontAlgn="t">
              <a:lnSpc>
                <a:spcPts val="2200"/>
              </a:lnSpc>
            </a:pPr>
            <a:endParaRPr lang="en-US" altLang="zh-TW" sz="1600" dirty="0">
              <a:ea typeface="微軟正黑體" pitchFamily="34" charset="-120"/>
            </a:endParaRPr>
          </a:p>
          <a:p>
            <a:pPr marL="1339850" lvl="3" indent="-266700" fontAlgn="t">
              <a:lnSpc>
                <a:spcPts val="2200"/>
              </a:lnSpc>
              <a:buFont typeface="Arial" charset="0"/>
              <a:buChar char="•"/>
            </a:pPr>
            <a:r>
              <a:rPr lang="zh-TW" altLang="en-US" sz="1600" dirty="0">
                <a:ea typeface="微軟正黑體" pitchFamily="34" charset="-120"/>
              </a:rPr>
              <a:t>資料集採用</a:t>
            </a:r>
            <a:r>
              <a:rPr lang="en-US" altLang="zh-TW" sz="1600" dirty="0">
                <a:ea typeface="微軟正黑體" pitchFamily="34" charset="-120"/>
              </a:rPr>
              <a:t>API</a:t>
            </a:r>
            <a:r>
              <a:rPr lang="zh-TW" altLang="en-US" sz="1600" dirty="0">
                <a:ea typeface="微軟正黑體" pitchFamily="34" charset="-120"/>
              </a:rPr>
              <a:t>介接其介接說明文件通過</a:t>
            </a:r>
            <a:r>
              <a:rPr lang="en-US" altLang="zh-TW" sz="1600" dirty="0">
                <a:ea typeface="微軟正黑體" pitchFamily="34" charset="-120"/>
              </a:rPr>
              <a:t>OAS</a:t>
            </a:r>
            <a:r>
              <a:rPr lang="zh-TW" altLang="en-US" sz="1600" dirty="0">
                <a:ea typeface="微軟正黑體" pitchFamily="34" charset="-120"/>
              </a:rPr>
              <a:t>驗證</a:t>
            </a:r>
            <a:endParaRPr lang="en-US" altLang="zh-TW" sz="1600" dirty="0">
              <a:ea typeface="微軟正黑體" pitchFamily="34" charset="-120"/>
            </a:endParaRPr>
          </a:p>
          <a:p>
            <a:pPr marL="1339850" lvl="3" indent="-266700" fontAlgn="t">
              <a:lnSpc>
                <a:spcPts val="2200"/>
              </a:lnSpc>
              <a:buFont typeface="Arial" charset="0"/>
              <a:buChar char="•"/>
            </a:pPr>
            <a:r>
              <a:rPr lang="zh-TW" altLang="en-US" sz="1600" dirty="0">
                <a:ea typeface="微軟正黑體" pitchFamily="34" charset="-120"/>
              </a:rPr>
              <a:t>業務領域資料標準上架至政府資料標準平臺</a:t>
            </a:r>
            <a:endParaRPr lang="en-US" altLang="zh-TW" sz="1600" dirty="0">
              <a:ea typeface="微軟正黑體" pitchFamily="34" charset="-120"/>
            </a:endParaRPr>
          </a:p>
          <a:p>
            <a:pPr marL="1339850" lvl="3" indent="-266700" fontAlgn="t">
              <a:lnSpc>
                <a:spcPts val="2200"/>
              </a:lnSpc>
              <a:buFont typeface="Arial" charset="0"/>
              <a:buChar char="•"/>
            </a:pPr>
            <a:r>
              <a:rPr kumimoji="0" lang="zh-TW" altLang="en-US" sz="1600" dirty="0">
                <a:solidFill>
                  <a:schemeClr val="tx1"/>
                </a:solidFill>
                <a:ea typeface="微軟正黑體" pitchFamily="34" charset="-120"/>
              </a:rPr>
              <a:t>參加國發會</a:t>
            </a:r>
            <a:r>
              <a:rPr kumimoji="0" lang="zh-TW" altLang="zh-TW" sz="1600" dirty="0">
                <a:solidFill>
                  <a:schemeClr val="tx1"/>
                </a:solidFill>
                <a:ea typeface="微軟正黑體" pitchFamily="34" charset="-120"/>
              </a:rPr>
              <a:t>「</a:t>
            </a:r>
            <a:r>
              <a:rPr kumimoji="0" lang="zh-TW" altLang="en-US" sz="1600" dirty="0">
                <a:solidFill>
                  <a:schemeClr val="tx1"/>
                </a:solidFill>
                <a:ea typeface="微軟正黑體" pitchFamily="34" charset="-120"/>
              </a:rPr>
              <a:t>政府資料開放優質標章暨深化應用獎勵措施</a:t>
            </a:r>
            <a:r>
              <a:rPr kumimoji="0" lang="zh-TW" altLang="zh-TW" sz="1600" dirty="0">
                <a:solidFill>
                  <a:schemeClr val="tx1"/>
                </a:solidFill>
                <a:ea typeface="微軟正黑體" pitchFamily="34" charset="-120"/>
              </a:rPr>
              <a:t>」</a:t>
            </a:r>
            <a:r>
              <a:rPr kumimoji="0" lang="zh-TW" altLang="en-US" sz="1600" dirty="0">
                <a:solidFill>
                  <a:schemeClr val="tx1"/>
                </a:solidFill>
                <a:ea typeface="微軟正黑體" pitchFamily="34" charset="-120"/>
              </a:rPr>
              <a:t>應用獎</a:t>
            </a:r>
            <a:endParaRPr kumimoji="0" lang="en-US" altLang="zh-TW" sz="1600" dirty="0">
              <a:solidFill>
                <a:schemeClr val="tx1"/>
              </a:solidFill>
              <a:ea typeface="微軟正黑體" pitchFamily="34" charset="-120"/>
            </a:endParaRPr>
          </a:p>
          <a:p>
            <a:pPr marL="1339850" lvl="3" indent="-266700" fontAlgn="t">
              <a:lnSpc>
                <a:spcPts val="2200"/>
              </a:lnSpc>
              <a:buFont typeface="Arial" charset="0"/>
              <a:buChar char="•"/>
            </a:pPr>
            <a:r>
              <a:rPr kumimoji="0" lang="zh-TW" altLang="en-US" sz="1600" dirty="0">
                <a:solidFill>
                  <a:srgbClr val="0D1105"/>
                </a:solidFill>
                <a:ea typeface="微軟正黑體" pitchFamily="34" charset="-120"/>
              </a:rPr>
              <a:t>開放資料集數量</a:t>
            </a:r>
            <a:r>
              <a:rPr kumimoji="0" lang="en-US" altLang="zh-TW" sz="1600" dirty="0">
                <a:solidFill>
                  <a:srgbClr val="0D1105"/>
                </a:solidFill>
                <a:ea typeface="微軟正黑體" pitchFamily="34" charset="-120"/>
              </a:rPr>
              <a:t>(</a:t>
            </a:r>
            <a:r>
              <a:rPr kumimoji="0" lang="zh-TW" altLang="en-US" sz="1600" dirty="0">
                <a:solidFill>
                  <a:srgbClr val="0D1105"/>
                </a:solidFill>
                <a:ea typeface="微軟正黑體" pitchFamily="34" charset="-120"/>
              </a:rPr>
              <a:t>含特色介紹</a:t>
            </a:r>
            <a:r>
              <a:rPr kumimoji="0" lang="en-US" altLang="zh-TW" sz="1600" dirty="0">
                <a:solidFill>
                  <a:srgbClr val="0D1105"/>
                </a:solidFill>
                <a:ea typeface="微軟正黑體" pitchFamily="34" charset="-120"/>
              </a:rPr>
              <a:t>)</a:t>
            </a:r>
          </a:p>
          <a:p>
            <a:pPr marL="1339850" lvl="3" indent="-266700" fontAlgn="t">
              <a:lnSpc>
                <a:spcPts val="2200"/>
              </a:lnSpc>
              <a:buFont typeface="Arial" charset="0"/>
              <a:buChar char="•"/>
            </a:pPr>
            <a:r>
              <a:rPr kumimoji="0" lang="zh-TW" altLang="en-US" sz="1600" dirty="0">
                <a:solidFill>
                  <a:schemeClr val="tx1"/>
                </a:solidFill>
                <a:ea typeface="微軟正黑體" pitchFamily="34" charset="-120"/>
              </a:rPr>
              <a:t>開放主題式策略資料集</a:t>
            </a:r>
            <a:endParaRPr kumimoji="0" lang="en-US" altLang="zh-TW" sz="1600" dirty="0">
              <a:solidFill>
                <a:schemeClr val="tx1"/>
              </a:solidFill>
              <a:ea typeface="微軟正黑體" pitchFamily="34" charset="-120"/>
            </a:endParaRPr>
          </a:p>
          <a:p>
            <a:pPr marL="1339850" lvl="3" indent="-266700" fontAlgn="t">
              <a:lnSpc>
                <a:spcPts val="2200"/>
              </a:lnSpc>
              <a:buFont typeface="Arial" charset="0"/>
              <a:buChar char="•"/>
            </a:pPr>
            <a:r>
              <a:rPr lang="zh-TW" altLang="en-US" sz="1600" dirty="0">
                <a:ea typeface="微軟正黑體" pitchFamily="34" charset="-120"/>
              </a:rPr>
              <a:t>自行辦理</a:t>
            </a:r>
            <a:r>
              <a:rPr kumimoji="0" lang="zh-TW" altLang="zh-TW" sz="1600" dirty="0">
                <a:solidFill>
                  <a:schemeClr val="tx1"/>
                </a:solidFill>
                <a:ea typeface="微軟正黑體" pitchFamily="34" charset="-120"/>
              </a:rPr>
              <a:t>開放資料</a:t>
            </a:r>
            <a:r>
              <a:rPr kumimoji="0" lang="zh-TW" altLang="en-US" sz="1600" dirty="0">
                <a:solidFill>
                  <a:schemeClr val="tx1"/>
                </a:solidFill>
                <a:ea typeface="微軟正黑體" pitchFamily="34" charset="-120"/>
              </a:rPr>
              <a:t>相關推廣活動之數量</a:t>
            </a:r>
            <a:endParaRPr kumimoji="0" lang="zh-TW" altLang="zh-TW" sz="1600" dirty="0">
              <a:solidFill>
                <a:schemeClr val="tx1"/>
              </a:solidFill>
              <a:ea typeface="微軟正黑體" pitchFamily="34" charset="-120"/>
            </a:endParaRPr>
          </a:p>
          <a:p>
            <a:pPr marL="1339850" lvl="3" indent="-266700" fontAlgn="t">
              <a:lnSpc>
                <a:spcPts val="2200"/>
              </a:lnSpc>
              <a:buFont typeface="Arial" charset="0"/>
              <a:buChar char="•"/>
            </a:pPr>
            <a:r>
              <a:rPr lang="zh-TW" altLang="en-US" sz="1600" dirty="0">
                <a:ea typeface="微軟正黑體" pitchFamily="34" charset="-120"/>
              </a:rPr>
              <a:t>開放資料集獲得白金標章</a:t>
            </a:r>
            <a:endParaRPr lang="en-US" altLang="zh-TW" sz="1600" dirty="0">
              <a:ea typeface="微軟正黑體" pitchFamily="34" charset="-120"/>
            </a:endParaRPr>
          </a:p>
          <a:p>
            <a:pPr marL="1339850" lvl="3" indent="-266700" fontAlgn="t">
              <a:lnSpc>
                <a:spcPts val="2200"/>
              </a:lnSpc>
              <a:buFont typeface="Arial" charset="0"/>
              <a:buChar char="•"/>
            </a:pPr>
            <a:r>
              <a:rPr lang="zh-TW" altLang="zh-TW" sz="1600" dirty="0">
                <a:ea typeface="微軟正黑體" pitchFamily="34" charset="-120"/>
              </a:rPr>
              <a:t>因應</a:t>
            </a:r>
            <a:r>
              <a:rPr lang="zh-TW" altLang="zh-TW" sz="1600" b="1" u="sng" dirty="0">
                <a:solidFill>
                  <a:srgbClr val="FF0000"/>
                </a:solidFill>
                <a:ea typeface="微軟正黑體" pitchFamily="34" charset="-120"/>
              </a:rPr>
              <a:t>行政院</a:t>
            </a:r>
            <a:r>
              <a:rPr kumimoji="0" lang="zh-TW" altLang="zh-TW" sz="1600" b="1" u="sng" dirty="0">
                <a:solidFill>
                  <a:srgbClr val="FF0000"/>
                </a:solidFill>
                <a:ea typeface="微軟正黑體" pitchFamily="34" charset="-120"/>
              </a:rPr>
              <a:t>政策</a:t>
            </a:r>
            <a:r>
              <a:rPr kumimoji="0" lang="zh-TW" altLang="en-US" sz="1600" dirty="0">
                <a:solidFill>
                  <a:schemeClr val="tx1"/>
                </a:solidFill>
                <a:ea typeface="微軟正黑體" pitchFamily="34" charset="-120"/>
              </a:rPr>
              <a:t>或</a:t>
            </a:r>
            <a:r>
              <a:rPr kumimoji="0" lang="zh-TW" altLang="zh-TW" sz="1600" dirty="0">
                <a:solidFill>
                  <a:schemeClr val="tx1"/>
                </a:solidFill>
                <a:ea typeface="微軟正黑體" pitchFamily="34" charset="-120"/>
              </a:rPr>
              <a:t>政府</a:t>
            </a:r>
            <a:r>
              <a:rPr kumimoji="0" lang="zh-TW" altLang="en-US" sz="1600" dirty="0">
                <a:solidFill>
                  <a:schemeClr val="tx1"/>
                </a:solidFill>
                <a:ea typeface="微軟正黑體" pitchFamily="34" charset="-120"/>
              </a:rPr>
              <a:t>資料</a:t>
            </a:r>
            <a:r>
              <a:rPr kumimoji="0" lang="zh-TW" altLang="zh-TW" sz="1600" dirty="0">
                <a:solidFill>
                  <a:schemeClr val="tx1"/>
                </a:solidFill>
                <a:ea typeface="微軟正黑體" pitchFamily="34" charset="-120"/>
              </a:rPr>
              <a:t>開放平臺「我</a:t>
            </a:r>
            <a:r>
              <a:rPr kumimoji="0" lang="zh-TW" altLang="en-US" sz="1600" dirty="0">
                <a:solidFill>
                  <a:schemeClr val="tx1"/>
                </a:solidFill>
                <a:ea typeface="微軟正黑體" pitchFamily="34" charset="-120"/>
              </a:rPr>
              <a:t>想</a:t>
            </a:r>
            <a:r>
              <a:rPr kumimoji="0" lang="zh-TW" altLang="zh-TW" sz="1600" dirty="0">
                <a:solidFill>
                  <a:schemeClr val="tx1"/>
                </a:solidFill>
                <a:ea typeface="微軟正黑體" pitchFamily="34" charset="-120"/>
              </a:rPr>
              <a:t>要更多」</a:t>
            </a:r>
            <a:r>
              <a:rPr kumimoji="0" lang="zh-TW" altLang="en-US" sz="1600" dirty="0">
                <a:solidFill>
                  <a:schemeClr val="tx1"/>
                </a:solidFill>
                <a:ea typeface="微軟正黑體" pitchFamily="34" charset="-120"/>
              </a:rPr>
              <a:t>而開放</a:t>
            </a:r>
            <a:r>
              <a:rPr kumimoji="0" lang="en-US" altLang="zh-TW" sz="1600" dirty="0">
                <a:solidFill>
                  <a:schemeClr val="tx1"/>
                </a:solidFill>
                <a:ea typeface="微軟正黑體" pitchFamily="34" charset="-120"/>
              </a:rPr>
              <a:t>/</a:t>
            </a:r>
            <a:r>
              <a:rPr kumimoji="0" lang="zh-TW" altLang="en-US" sz="1600" b="1" u="sng" dirty="0">
                <a:solidFill>
                  <a:srgbClr val="FF0000"/>
                </a:solidFill>
                <a:ea typeface="微軟正黑體" pitchFamily="34" charset="-120"/>
              </a:rPr>
              <a:t>精進</a:t>
            </a:r>
            <a:r>
              <a:rPr kumimoji="0" lang="zh-TW" altLang="en-US" sz="1600" dirty="0">
                <a:solidFill>
                  <a:schemeClr val="tx1"/>
                </a:solidFill>
                <a:ea typeface="微軟正黑體" pitchFamily="34" charset="-120"/>
              </a:rPr>
              <a:t>之資料集</a:t>
            </a:r>
            <a:endParaRPr kumimoji="0" lang="en-US" altLang="zh-TW" sz="1600" dirty="0">
              <a:solidFill>
                <a:schemeClr val="tx1"/>
              </a:solidFill>
              <a:ea typeface="微軟正黑體" pitchFamily="34" charset="-120"/>
            </a:endParaRPr>
          </a:p>
          <a:p>
            <a:pPr marL="1073150" lvl="3" fontAlgn="t">
              <a:lnSpc>
                <a:spcPts val="2200"/>
              </a:lnSpc>
            </a:pPr>
            <a:endParaRPr lang="en-US" altLang="zh-TW" sz="1600" dirty="0">
              <a:ea typeface="微軟正黑體" pitchFamily="34" charset="-120"/>
            </a:endParaRPr>
          </a:p>
          <a:p>
            <a:pPr marL="1339850" lvl="3" indent="-266700" fontAlgn="t">
              <a:lnSpc>
                <a:spcPts val="2200"/>
              </a:lnSpc>
              <a:spcAft>
                <a:spcPts val="300"/>
              </a:spcAft>
              <a:buFont typeface="Arial" charset="0"/>
              <a:buChar char="•"/>
            </a:pPr>
            <a:r>
              <a:rPr lang="zh-TW" altLang="zh-TW" sz="1600" b="1" u="sng" dirty="0">
                <a:solidFill>
                  <a:srgbClr val="FF0000"/>
                </a:solidFill>
                <a:ea typeface="微軟正黑體" pitchFamily="34" charset="-120"/>
              </a:rPr>
              <a:t>行政院政府資料開放平臺回復民眾意見天數之符合度</a:t>
            </a:r>
            <a:endParaRPr lang="en-US" altLang="zh-TW" sz="1600" b="1" u="sng" dirty="0">
              <a:solidFill>
                <a:srgbClr val="FF0000"/>
              </a:solidFill>
              <a:ea typeface="微軟正黑體" pitchFamily="34" charset="-120"/>
            </a:endParaRPr>
          </a:p>
        </p:txBody>
      </p:sp>
      <p:sp>
        <p:nvSpPr>
          <p:cNvPr id="6" name="矩形 5"/>
          <p:cNvSpPr/>
          <p:nvPr/>
        </p:nvSpPr>
        <p:spPr>
          <a:xfrm>
            <a:off x="502346" y="2492896"/>
            <a:ext cx="862955" cy="792088"/>
          </a:xfrm>
          <a:prstGeom prst="rect">
            <a:avLst/>
          </a:prstGeom>
          <a:solidFill>
            <a:schemeClr val="accent2">
              <a:lumMod val="20000"/>
              <a:lumOff val="8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200" b="1" dirty="0">
                <a:solidFill>
                  <a:schemeClr val="tx1"/>
                </a:solidFill>
                <a:latin typeface="微軟正黑體" panose="020B0604030504040204" pitchFamily="34" charset="-120"/>
                <a:ea typeface="微軟正黑體" panose="020B0604030504040204" pitchFamily="34" charset="-120"/>
              </a:rPr>
              <a:t>必要項目</a:t>
            </a:r>
          </a:p>
        </p:txBody>
      </p:sp>
      <p:sp>
        <p:nvSpPr>
          <p:cNvPr id="7" name="矩形 6"/>
          <p:cNvSpPr/>
          <p:nvPr/>
        </p:nvSpPr>
        <p:spPr>
          <a:xfrm>
            <a:off x="513186" y="4221088"/>
            <a:ext cx="865187" cy="792088"/>
          </a:xfrm>
          <a:prstGeom prst="rect">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2200" b="1" dirty="0">
                <a:solidFill>
                  <a:schemeClr val="tx1"/>
                </a:solidFill>
                <a:latin typeface="微軟正黑體" panose="020B0604030504040204" pitchFamily="34" charset="-120"/>
                <a:ea typeface="微軟正黑體" panose="020B0604030504040204" pitchFamily="34" charset="-120"/>
              </a:rPr>
              <a:t>加分項目</a:t>
            </a:r>
          </a:p>
        </p:txBody>
      </p:sp>
      <p:sp>
        <p:nvSpPr>
          <p:cNvPr id="8" name="矩形 7"/>
          <p:cNvSpPr/>
          <p:nvPr/>
        </p:nvSpPr>
        <p:spPr>
          <a:xfrm>
            <a:off x="502346" y="5902250"/>
            <a:ext cx="936625" cy="551086"/>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TW" altLang="en-US" sz="1600" b="1" dirty="0">
                <a:solidFill>
                  <a:schemeClr val="tx1"/>
                </a:solidFill>
                <a:latin typeface="微軟正黑體" panose="020B0604030504040204" pitchFamily="34" charset="-120"/>
                <a:ea typeface="微軟正黑體" panose="020B0604030504040204" pitchFamily="34" charset="-120"/>
              </a:rPr>
              <a:t>加／扣分項目</a:t>
            </a:r>
          </a:p>
        </p:txBody>
      </p:sp>
      <p:sp>
        <p:nvSpPr>
          <p:cNvPr id="9" name="文字方塊 8"/>
          <p:cNvSpPr txBox="1"/>
          <p:nvPr/>
        </p:nvSpPr>
        <p:spPr>
          <a:xfrm>
            <a:off x="502718" y="6525344"/>
            <a:ext cx="5883342" cy="307777"/>
          </a:xfrm>
          <a:prstGeom prst="rect">
            <a:avLst/>
          </a:prstGeom>
          <a:noFill/>
        </p:spPr>
        <p:txBody>
          <a:bodyPr wrap="none" rtlCol="0">
            <a:spAutoFit/>
          </a:bodyPr>
          <a:lstStyle/>
          <a:p>
            <a:r>
              <a:rPr lang="zh-TW" altLang="en-US" sz="1400" dirty="0">
                <a:latin typeface="微軟正黑體" panose="020B0604030504040204" pitchFamily="34" charset="-120"/>
                <a:ea typeface="微軟正黑體" panose="020B0604030504040204" pitchFamily="34" charset="-120"/>
              </a:rPr>
              <a:t>註：本部</a:t>
            </a:r>
            <a:r>
              <a:rPr lang="en-US" altLang="zh-TW" sz="1400" dirty="0">
                <a:latin typeface="微軟正黑體" panose="020B0604030504040204" pitchFamily="34" charset="-120"/>
                <a:ea typeface="微軟正黑體" panose="020B0604030504040204" pitchFamily="34" charset="-120"/>
              </a:rPr>
              <a:t>112</a:t>
            </a:r>
            <a:r>
              <a:rPr lang="zh-TW" altLang="en-US" sz="1400" dirty="0">
                <a:latin typeface="微軟正黑體" panose="020B0604030504040204" pitchFamily="34" charset="-120"/>
                <a:ea typeface="微軟正黑體" panose="020B0604030504040204" pitchFamily="34" charset="-120"/>
              </a:rPr>
              <a:t>年考評項目將</a:t>
            </a:r>
            <a:r>
              <a:rPr lang="zh-TW" altLang="en-US" sz="1400" dirty="0" smtClean="0">
                <a:latin typeface="微軟正黑體" panose="020B0604030504040204" pitchFamily="34" charset="-120"/>
                <a:ea typeface="微軟正黑體" panose="020B0604030504040204" pitchFamily="34" charset="-120"/>
              </a:rPr>
              <a:t>依據行政院政府</a:t>
            </a:r>
            <a:r>
              <a:rPr lang="zh-TW" altLang="en-US" sz="1400" dirty="0">
                <a:latin typeface="微軟正黑體" panose="020B0604030504040204" pitchFamily="34" charset="-120"/>
                <a:ea typeface="微軟正黑體" panose="020B0604030504040204" pitchFamily="34" charset="-120"/>
              </a:rPr>
              <a:t>資料開放推動作法適度調整。</a:t>
            </a:r>
            <a:endParaRPr lang="en-US" altLang="zh-TW" sz="1400" dirty="0">
              <a:latin typeface="微軟正黑體" panose="020B0604030504040204" pitchFamily="34" charset="-120"/>
              <a:ea typeface="微軟正黑體" panose="020B0604030504040204" pitchFamily="34" charset="-120"/>
            </a:endParaRPr>
          </a:p>
        </p:txBody>
      </p:sp>
      <p:sp>
        <p:nvSpPr>
          <p:cNvPr id="10" name="AutoShape 11"/>
          <p:cNvSpPr>
            <a:spLocks noChangeArrowheads="1"/>
          </p:cNvSpPr>
          <p:nvPr/>
        </p:nvSpPr>
        <p:spPr bwMode="auto">
          <a:xfrm>
            <a:off x="3707904" y="908720"/>
            <a:ext cx="1800200"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績效考核</a:t>
            </a:r>
          </a:p>
        </p:txBody>
      </p:sp>
    </p:spTree>
    <p:extLst>
      <p:ext uri="{BB962C8B-B14F-4D97-AF65-F5344CB8AC3E}">
        <p14:creationId xmlns:p14="http://schemas.microsoft.com/office/powerpoint/2010/main" val="28034683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56</a:t>
            </a:fld>
            <a:endParaRPr lang="zh-TW" altLang="en-US" dirty="0"/>
          </a:p>
        </p:txBody>
      </p:sp>
      <p:sp>
        <p:nvSpPr>
          <p:cNvPr id="5" name="AutoShape 7"/>
          <p:cNvSpPr>
            <a:spLocks noChangeArrowheads="1"/>
          </p:cNvSpPr>
          <p:nvPr/>
        </p:nvSpPr>
        <p:spPr bwMode="auto">
          <a:xfrm>
            <a:off x="722886" y="1921230"/>
            <a:ext cx="8076773" cy="1507769"/>
          </a:xfrm>
          <a:prstGeom prst="roundRect">
            <a:avLst>
              <a:gd name="adj" fmla="val 18291"/>
            </a:avLst>
          </a:prstGeom>
          <a:noFill/>
          <a:ln w="38100" algn="ctr">
            <a:solidFill>
              <a:schemeClr val="accent1"/>
            </a:solidFill>
            <a:round/>
            <a:headEnd/>
            <a:tailEnd/>
          </a:ln>
        </p:spPr>
        <p:txBody>
          <a:bodyPr tIns="0" bIns="0" anchor="ctr" anchorCtr="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lnSpc>
                <a:spcPts val="2600"/>
              </a:lnSpc>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各單位辦理</a:t>
            </a:r>
            <a:r>
              <a:rPr kumimoji="0" lang="en-US" altLang="zh-TW" sz="2000" b="1" dirty="0">
                <a:latin typeface="微軟正黑體" pitchFamily="34" charset="-120"/>
                <a:ea typeface="微軟正黑體" pitchFamily="34" charset="-120"/>
              </a:rPr>
              <a:t>111</a:t>
            </a:r>
            <a:r>
              <a:rPr kumimoji="0" lang="zh-TW" altLang="en-US" sz="2000" b="1" dirty="0">
                <a:latin typeface="微軟正黑體" pitchFamily="34" charset="-120"/>
                <a:ea typeface="微軟正黑體" pitchFamily="34" charset="-120"/>
              </a:rPr>
              <a:t>年</a:t>
            </a:r>
            <a:r>
              <a:rPr kumimoji="0" lang="zh-TW" altLang="en-US" sz="2000" b="1" dirty="0">
                <a:solidFill>
                  <a:srgbClr val="FF0000"/>
                </a:solidFill>
                <a:latin typeface="微軟正黑體" pitchFamily="34" charset="-120"/>
                <a:ea typeface="微軟正黑體" pitchFamily="34" charset="-120"/>
              </a:rPr>
              <a:t>下半年資料集登載</a:t>
            </a:r>
            <a:r>
              <a:rPr kumimoji="0" lang="en-US" altLang="zh-TW" sz="2000" b="1" dirty="0">
                <a:solidFill>
                  <a:srgbClr val="FF0000"/>
                </a:solidFill>
                <a:latin typeface="微軟正黑體" pitchFamily="34" charset="-120"/>
                <a:ea typeface="微軟正黑體" pitchFamily="34" charset="-120"/>
              </a:rPr>
              <a:t>/</a:t>
            </a:r>
            <a:r>
              <a:rPr kumimoji="0" lang="zh-TW" altLang="en-US" sz="2000" b="1" dirty="0">
                <a:solidFill>
                  <a:srgbClr val="FF0000"/>
                </a:solidFill>
                <a:latin typeface="微軟正黑體" pitchFamily="34" charset="-120"/>
                <a:ea typeface="微軟正黑體" pitchFamily="34" charset="-120"/>
              </a:rPr>
              <a:t>發布</a:t>
            </a:r>
            <a:r>
              <a:rPr kumimoji="0" lang="zh-TW" altLang="en-US" sz="2000" b="1" dirty="0">
                <a:latin typeface="微軟正黑體" pitchFamily="34" charset="-120"/>
                <a:ea typeface="微軟正黑體" pitchFamily="34" charset="-120"/>
              </a:rPr>
              <a:t>作業</a:t>
            </a:r>
            <a:r>
              <a:rPr kumimoji="0" lang="en-US" altLang="zh-TW" sz="2000" b="1" dirty="0">
                <a:latin typeface="微軟正黑體" pitchFamily="34" charset="-120"/>
                <a:ea typeface="微軟正黑體" pitchFamily="34" charset="-120"/>
              </a:rPr>
              <a:t>(12/15</a:t>
            </a:r>
            <a:r>
              <a:rPr kumimoji="0" lang="zh-TW" altLang="en-US" sz="2000" b="1" dirty="0">
                <a:latin typeface="微軟正黑體" pitchFamily="34" charset="-120"/>
                <a:ea typeface="微軟正黑體" pitchFamily="34" charset="-120"/>
              </a:rPr>
              <a:t>完成 </a:t>
            </a:r>
            <a:r>
              <a:rPr kumimoji="0" lang="en-US" altLang="zh-TW" sz="2000" b="1" dirty="0">
                <a:latin typeface="微軟正黑體" pitchFamily="34" charset="-120"/>
                <a:ea typeface="微軟正黑體" pitchFamily="34" charset="-120"/>
              </a:rPr>
              <a:t>)</a:t>
            </a:r>
          </a:p>
          <a:p>
            <a:pPr lvl="2" eaLnBrk="1" fontAlgn="t" hangingPunct="1">
              <a:lnSpc>
                <a:spcPts val="2600"/>
              </a:lnSpc>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各單位提送</a:t>
            </a:r>
            <a:r>
              <a:rPr kumimoji="0" lang="en-US" altLang="zh-TW" sz="2000" b="1" dirty="0">
                <a:latin typeface="微軟正黑體" pitchFamily="34" charset="-120"/>
                <a:ea typeface="微軟正黑體" pitchFamily="34" charset="-120"/>
              </a:rPr>
              <a:t>111</a:t>
            </a:r>
            <a:r>
              <a:rPr kumimoji="0" lang="zh-TW" altLang="en-US" sz="2000" b="1" dirty="0">
                <a:latin typeface="微軟正黑體" pitchFamily="34" charset="-120"/>
                <a:ea typeface="微軟正黑體" pitchFamily="34" charset="-120"/>
              </a:rPr>
              <a:t>年第</a:t>
            </a:r>
            <a:r>
              <a:rPr kumimoji="0" lang="en-US" altLang="zh-TW" sz="2000" b="1" dirty="0">
                <a:latin typeface="微軟正黑體" pitchFamily="34" charset="-120"/>
                <a:ea typeface="微軟正黑體" pitchFamily="34" charset="-120"/>
              </a:rPr>
              <a:t>4</a:t>
            </a:r>
            <a:r>
              <a:rPr kumimoji="0" lang="zh-TW" altLang="en-US" sz="2000" b="1" dirty="0">
                <a:latin typeface="微軟正黑體" pitchFamily="34" charset="-120"/>
                <a:ea typeface="微軟正黑體" pitchFamily="34" charset="-120"/>
              </a:rPr>
              <a:t>季累計已開放資料集</a:t>
            </a:r>
            <a:r>
              <a:rPr kumimoji="0" lang="zh-TW" altLang="en-US" sz="2000" b="1" dirty="0">
                <a:solidFill>
                  <a:srgbClr val="FF0000"/>
                </a:solidFill>
                <a:latin typeface="微軟正黑體" pitchFamily="34" charset="-120"/>
                <a:ea typeface="微軟正黑體" pitchFamily="34" charset="-120"/>
              </a:rPr>
              <a:t>檢核表</a:t>
            </a:r>
            <a:r>
              <a:rPr kumimoji="0" lang="en-US" altLang="zh-TW" sz="2000" b="1" dirty="0">
                <a:latin typeface="微軟正黑體" pitchFamily="34" charset="-120"/>
                <a:ea typeface="微軟正黑體" pitchFamily="34" charset="-120"/>
              </a:rPr>
              <a:t>(12/15</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lnSpc>
                <a:spcPts val="2600"/>
              </a:lnSpc>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資訊中心訂定</a:t>
            </a:r>
            <a:r>
              <a:rPr kumimoji="0" lang="en-US" altLang="zh-TW" sz="2000" b="1" dirty="0">
                <a:latin typeface="微軟正黑體" pitchFamily="34" charset="-120"/>
                <a:ea typeface="微軟正黑體" pitchFamily="34" charset="-120"/>
              </a:rPr>
              <a:t>112</a:t>
            </a:r>
            <a:r>
              <a:rPr kumimoji="0" lang="zh-TW" altLang="en-US" sz="2000" b="1" dirty="0">
                <a:latin typeface="微軟正黑體" pitchFamily="34" charset="-120"/>
                <a:ea typeface="微軟正黑體" pitchFamily="34" charset="-120"/>
              </a:rPr>
              <a:t>年開放資料</a:t>
            </a:r>
            <a:r>
              <a:rPr kumimoji="0" lang="zh-TW" altLang="en-US" sz="2000" b="1" dirty="0">
                <a:solidFill>
                  <a:srgbClr val="FF0000"/>
                </a:solidFill>
                <a:latin typeface="微軟正黑體" pitchFamily="34" charset="-120"/>
                <a:ea typeface="微軟正黑體" pitchFamily="34" charset="-120"/>
              </a:rPr>
              <a:t>績效考核標準表</a:t>
            </a:r>
            <a:r>
              <a:rPr kumimoji="0" lang="en-US" altLang="zh-TW" sz="2000" b="1" dirty="0">
                <a:latin typeface="微軟正黑體" pitchFamily="34" charset="-120"/>
                <a:ea typeface="微軟正黑體" pitchFamily="34" charset="-120"/>
              </a:rPr>
              <a:t>(12/31)</a:t>
            </a:r>
          </a:p>
        </p:txBody>
      </p:sp>
      <p:sp>
        <p:nvSpPr>
          <p:cNvPr id="6" name="圓角矩形 5"/>
          <p:cNvSpPr/>
          <p:nvPr/>
        </p:nvSpPr>
        <p:spPr>
          <a:xfrm>
            <a:off x="746017" y="3789040"/>
            <a:ext cx="8074455" cy="2376264"/>
          </a:xfrm>
          <a:prstGeom prst="round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9" name="AutoShape 7"/>
          <p:cNvSpPr>
            <a:spLocks noChangeArrowheads="1"/>
          </p:cNvSpPr>
          <p:nvPr/>
        </p:nvSpPr>
        <p:spPr bwMode="auto">
          <a:xfrm>
            <a:off x="765858" y="3573016"/>
            <a:ext cx="8076773" cy="2880320"/>
          </a:xfrm>
          <a:prstGeom prst="roundRect">
            <a:avLst>
              <a:gd name="adj" fmla="val 7542"/>
            </a:avLst>
          </a:prstGeom>
          <a:noFill/>
          <a:ln w="38100" algn="ctr">
            <a:noFill/>
            <a:round/>
            <a:headEnd/>
            <a:tailEnd/>
          </a:ln>
        </p:spPr>
        <p:txBody>
          <a:bodyPr tIns="0" bIns="0" anchor="ctr" anchorCtr="0"/>
          <a:lstStyle>
            <a:lvl1pPr marL="609600" indent="-609600" eaLnBrk="0" hangingPunct="0">
              <a:spcBef>
                <a:spcPct val="20000"/>
              </a:spcBef>
              <a:buFont typeface="Arial" charset="0"/>
              <a:buChar char="•"/>
              <a:tabLst>
                <a:tab pos="1077913" algn="l"/>
              </a:tabLst>
              <a:defRPr sz="3200">
                <a:solidFill>
                  <a:schemeClr val="tx1"/>
                </a:solidFill>
                <a:latin typeface="Calibri" pitchFamily="34" charset="0"/>
                <a:ea typeface="新細明體" pitchFamily="18" charset="-120"/>
              </a:defRPr>
            </a:lvl1pPr>
            <a:lvl2pPr marL="990600" indent="-533400" eaLnBrk="0" hangingPunct="0">
              <a:spcBef>
                <a:spcPct val="20000"/>
              </a:spcBef>
              <a:buFont typeface="Arial" charset="0"/>
              <a:buChar char="–"/>
              <a:tabLst>
                <a:tab pos="1077913" algn="l"/>
              </a:tabLst>
              <a:defRPr sz="2800">
                <a:solidFill>
                  <a:schemeClr val="tx1"/>
                </a:solidFill>
                <a:latin typeface="Calibri" pitchFamily="34" charset="0"/>
                <a:ea typeface="新細明體" pitchFamily="18" charset="-120"/>
              </a:defRPr>
            </a:lvl2pPr>
            <a:lvl3pPr marL="457200" indent="-457200" eaLnBrk="0" hangingPunct="0">
              <a:spcBef>
                <a:spcPct val="20000"/>
              </a:spcBef>
              <a:buFont typeface="Arial" charset="0"/>
              <a:buChar char="•"/>
              <a:tabLst>
                <a:tab pos="1077913" algn="l"/>
              </a:tabLst>
              <a:defRPr sz="2400">
                <a:solidFill>
                  <a:schemeClr val="tx1"/>
                </a:solidFill>
                <a:latin typeface="Calibri" pitchFamily="34" charset="0"/>
                <a:ea typeface="新細明體" pitchFamily="18" charset="-120"/>
              </a:defRPr>
            </a:lvl3pPr>
            <a:lvl4pPr marL="1011238" indent="-381000"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4pPr>
            <a:lvl5pPr marL="1433513" indent="-242888" eaLnBrk="0" hangingPunct="0">
              <a:spcBef>
                <a:spcPct val="20000"/>
              </a:spcBef>
              <a:buFont typeface="Arial" charset="0"/>
              <a:buChar char="»"/>
              <a:tabLst>
                <a:tab pos="1077913" algn="l"/>
              </a:tabLst>
              <a:defRPr sz="2000">
                <a:solidFill>
                  <a:schemeClr val="tx1"/>
                </a:solidFill>
                <a:latin typeface="Calibri" pitchFamily="34" charset="0"/>
                <a:ea typeface="新細明體" pitchFamily="18" charset="-120"/>
              </a:defRPr>
            </a:lvl5pPr>
            <a:lvl6pPr marL="18907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6pPr>
            <a:lvl7pPr marL="23479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7pPr>
            <a:lvl8pPr marL="28051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8pPr>
            <a:lvl9pPr marL="3262313" indent="-242888" eaLnBrk="0" fontAlgn="base" hangingPunct="0">
              <a:spcBef>
                <a:spcPct val="20000"/>
              </a:spcBef>
              <a:spcAft>
                <a:spcPct val="0"/>
              </a:spcAft>
              <a:buFont typeface="Arial" charset="0"/>
              <a:buChar char="»"/>
              <a:tabLst>
                <a:tab pos="1077913" algn="l"/>
              </a:tabLst>
              <a:defRPr sz="2000">
                <a:solidFill>
                  <a:schemeClr val="tx1"/>
                </a:solidFill>
                <a:latin typeface="Calibri" pitchFamily="34" charset="0"/>
                <a:ea typeface="新細明體" pitchFamily="18" charset="-120"/>
              </a:defRPr>
            </a:lvl9pPr>
          </a:lstStyle>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資訊中心辦理本部</a:t>
            </a:r>
            <a:r>
              <a:rPr kumimoji="0" lang="en-US" altLang="zh-TW" sz="2000" b="1" dirty="0">
                <a:latin typeface="微軟正黑體" pitchFamily="34" charset="-120"/>
                <a:ea typeface="微軟正黑體" pitchFamily="34" charset="-120"/>
              </a:rPr>
              <a:t>111</a:t>
            </a:r>
            <a:r>
              <a:rPr kumimoji="0" lang="zh-TW" altLang="en-US" sz="2000" b="1" dirty="0">
                <a:latin typeface="微軟正黑體" pitchFamily="34" charset="-120"/>
                <a:ea typeface="微軟正黑體" pitchFamily="34" charset="-120"/>
              </a:rPr>
              <a:t>年資料開放</a:t>
            </a:r>
            <a:r>
              <a:rPr kumimoji="0" lang="zh-TW" altLang="en-US" sz="2000" b="1" dirty="0">
                <a:solidFill>
                  <a:srgbClr val="FF0000"/>
                </a:solidFill>
                <a:latin typeface="微軟正黑體" pitchFamily="34" charset="-120"/>
                <a:ea typeface="微軟正黑體" pitchFamily="34" charset="-120"/>
              </a:rPr>
              <a:t>績效考評作業</a:t>
            </a:r>
            <a:r>
              <a:rPr kumimoji="0" lang="zh-TW" altLang="en-US" sz="2000" b="1" dirty="0">
                <a:latin typeface="微軟正黑體" pitchFamily="34" charset="-120"/>
                <a:ea typeface="微軟正黑體" pitchFamily="34" charset="-120"/>
              </a:rPr>
              <a:t>及</a:t>
            </a:r>
            <a:r>
              <a:rPr kumimoji="0" lang="zh-TW" altLang="en-US" sz="2000" b="1" dirty="0">
                <a:solidFill>
                  <a:srgbClr val="FF0000"/>
                </a:solidFill>
                <a:latin typeface="微軟正黑體" pitchFamily="34" charset="-120"/>
                <a:ea typeface="微軟正黑體" pitchFamily="34" charset="-120"/>
              </a:rPr>
              <a:t>成果報告</a:t>
            </a:r>
            <a:r>
              <a:rPr kumimoji="0" lang="en-US" altLang="zh-TW" sz="2000" b="1" dirty="0">
                <a:latin typeface="微軟正黑體" pitchFamily="34" charset="-120"/>
                <a:ea typeface="微軟正黑體" pitchFamily="34" charset="-120"/>
              </a:rPr>
              <a:t>(2/28</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各單位辦理本部各項</a:t>
            </a:r>
            <a:r>
              <a:rPr lang="en-US" altLang="zh-TW" sz="2000" b="1" dirty="0">
                <a:latin typeface="微軟正黑體" pitchFamily="34" charset="-120"/>
                <a:ea typeface="微軟正黑體" pitchFamily="34" charset="-120"/>
              </a:rPr>
              <a:t>112</a:t>
            </a:r>
            <a:r>
              <a:rPr kumimoji="0" lang="zh-TW" altLang="en-US" sz="2000" b="1" dirty="0">
                <a:latin typeface="微軟正黑體" pitchFamily="34" charset="-120"/>
                <a:ea typeface="微軟正黑體" pitchFamily="34" charset="-120"/>
              </a:rPr>
              <a:t>年</a:t>
            </a:r>
            <a:r>
              <a:rPr kumimoji="0" lang="zh-TW" altLang="en-US" sz="2000" b="1" dirty="0">
                <a:solidFill>
                  <a:srgbClr val="FF0000"/>
                </a:solidFill>
                <a:latin typeface="微軟正黑體" pitchFamily="34" charset="-120"/>
                <a:ea typeface="微軟正黑體" pitchFamily="34" charset="-120"/>
              </a:rPr>
              <a:t>資料盤點作業</a:t>
            </a:r>
            <a:r>
              <a:rPr kumimoji="0" lang="en-US" altLang="zh-TW" sz="2000" b="1" dirty="0">
                <a:latin typeface="微軟正黑體" pitchFamily="34" charset="-120"/>
                <a:ea typeface="微軟正黑體" pitchFamily="34" charset="-120"/>
              </a:rPr>
              <a:t>(2/28</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各單位辦理</a:t>
            </a:r>
            <a:r>
              <a:rPr lang="en-US" altLang="zh-TW" sz="2000" b="1" dirty="0">
                <a:latin typeface="微軟正黑體" pitchFamily="34" charset="-120"/>
                <a:ea typeface="微軟正黑體" pitchFamily="34" charset="-120"/>
              </a:rPr>
              <a:t>112</a:t>
            </a:r>
            <a:r>
              <a:rPr kumimoji="0" lang="zh-TW" altLang="en-US" sz="2000" b="1" dirty="0">
                <a:latin typeface="微軟正黑體" pitchFamily="34" charset="-120"/>
                <a:ea typeface="微軟正黑體" pitchFamily="34" charset="-120"/>
              </a:rPr>
              <a:t>年</a:t>
            </a:r>
            <a:r>
              <a:rPr kumimoji="0" lang="zh-TW" altLang="en-US" sz="2000" b="1" dirty="0">
                <a:solidFill>
                  <a:srgbClr val="FF0000"/>
                </a:solidFill>
                <a:latin typeface="微軟正黑體" pitchFamily="34" charset="-120"/>
                <a:ea typeface="微軟正黑體" pitchFamily="34" charset="-120"/>
              </a:rPr>
              <a:t>上半年</a:t>
            </a:r>
            <a:r>
              <a:rPr kumimoji="0" lang="zh-TW" altLang="en-US" sz="2000" b="1" dirty="0">
                <a:latin typeface="微軟正黑體" pitchFamily="34" charset="-120"/>
                <a:ea typeface="微軟正黑體" pitchFamily="34" charset="-120"/>
              </a:rPr>
              <a:t>開放資料集</a:t>
            </a:r>
            <a:r>
              <a:rPr kumimoji="0" lang="zh-TW" altLang="en-US" sz="2000" b="1" dirty="0">
                <a:solidFill>
                  <a:srgbClr val="FF0000"/>
                </a:solidFill>
                <a:latin typeface="微軟正黑體" pitchFamily="34" charset="-120"/>
                <a:ea typeface="微軟正黑體" pitchFamily="34" charset="-120"/>
              </a:rPr>
              <a:t>提報作業</a:t>
            </a:r>
            <a:r>
              <a:rPr kumimoji="0" lang="en-US" altLang="zh-TW" sz="2000" b="1" dirty="0">
                <a:latin typeface="微軟正黑體" pitchFamily="34" charset="-120"/>
                <a:ea typeface="微軟正黑體" pitchFamily="34" charset="-120"/>
              </a:rPr>
              <a:t>(3/15</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各單位提送</a:t>
            </a:r>
            <a:r>
              <a:rPr lang="en-US" altLang="zh-TW" sz="2000" b="1" dirty="0">
                <a:latin typeface="微軟正黑體" pitchFamily="34" charset="-120"/>
                <a:ea typeface="微軟正黑體" pitchFamily="34" charset="-120"/>
              </a:rPr>
              <a:t>112</a:t>
            </a:r>
            <a:r>
              <a:rPr kumimoji="0" lang="zh-TW" altLang="en-US" sz="2000" b="1" dirty="0">
                <a:latin typeface="微軟正黑體" pitchFamily="34" charset="-120"/>
                <a:ea typeface="微軟正黑體" pitchFamily="34" charset="-120"/>
              </a:rPr>
              <a:t>年第</a:t>
            </a:r>
            <a:r>
              <a:rPr kumimoji="0" lang="en-US" altLang="zh-TW" sz="2000" b="1" dirty="0">
                <a:latin typeface="微軟正黑體" pitchFamily="34" charset="-120"/>
                <a:ea typeface="微軟正黑體" pitchFamily="34" charset="-120"/>
              </a:rPr>
              <a:t>1</a:t>
            </a:r>
            <a:r>
              <a:rPr kumimoji="0" lang="zh-TW" altLang="en-US" sz="2000" b="1" dirty="0">
                <a:latin typeface="微軟正黑體" pitchFamily="34" charset="-120"/>
                <a:ea typeface="微軟正黑體" pitchFamily="34" charset="-120"/>
              </a:rPr>
              <a:t>季累計已開放資料集</a:t>
            </a:r>
            <a:r>
              <a:rPr kumimoji="0" lang="zh-TW" altLang="en-US" sz="2000" b="1" dirty="0">
                <a:solidFill>
                  <a:srgbClr val="FF0000"/>
                </a:solidFill>
                <a:latin typeface="微軟正黑體" pitchFamily="34" charset="-120"/>
                <a:ea typeface="微軟正黑體" pitchFamily="34" charset="-120"/>
              </a:rPr>
              <a:t>檢核表</a:t>
            </a:r>
            <a:r>
              <a:rPr lang="en-US" altLang="zh-TW" sz="2000" dirty="0">
                <a:ea typeface="微軟正黑體" panose="020B0604030504040204" pitchFamily="34" charset="-120"/>
              </a:rPr>
              <a:t>(</a:t>
            </a:r>
            <a:r>
              <a:rPr kumimoji="0" lang="en-US" altLang="zh-TW" sz="2000" b="1" dirty="0">
                <a:latin typeface="微軟正黑體" pitchFamily="34" charset="-120"/>
                <a:ea typeface="微軟正黑體" pitchFamily="34" charset="-120"/>
              </a:rPr>
              <a:t>3/15</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p>
          <a:p>
            <a:pPr lvl="2" eaLnBrk="1" fontAlgn="t" hangingPunct="1">
              <a:spcBef>
                <a:spcPct val="0"/>
              </a:spcBef>
              <a:spcAft>
                <a:spcPts val="600"/>
              </a:spcAft>
              <a:buClr>
                <a:schemeClr val="accent4">
                  <a:lumMod val="75000"/>
                </a:schemeClr>
              </a:buClr>
              <a:buFont typeface="Wingdings" pitchFamily="2" charset="2"/>
              <a:buChar char="l"/>
              <a:defRPr/>
            </a:pPr>
            <a:r>
              <a:rPr kumimoji="0" lang="zh-TW" altLang="en-US" sz="2000" b="1" dirty="0">
                <a:latin typeface="微軟正黑體" pitchFamily="34" charset="-120"/>
                <a:ea typeface="微軟正黑體" pitchFamily="34" charset="-120"/>
              </a:rPr>
              <a:t>召開本部資料開放諮詢小組會議</a:t>
            </a:r>
            <a:r>
              <a:rPr kumimoji="0" lang="en-US" altLang="zh-TW" sz="2000" b="1" dirty="0">
                <a:latin typeface="微軟正黑體" pitchFamily="34" charset="-120"/>
                <a:ea typeface="微軟正黑體" pitchFamily="34" charset="-120"/>
              </a:rPr>
              <a:t>(6/30</a:t>
            </a:r>
            <a:r>
              <a:rPr kumimoji="0" lang="zh-TW" altLang="en-US" sz="2000" b="1" dirty="0">
                <a:latin typeface="微軟正黑體" pitchFamily="34" charset="-120"/>
                <a:ea typeface="微軟正黑體" pitchFamily="34" charset="-120"/>
              </a:rPr>
              <a:t>完成</a:t>
            </a:r>
            <a:r>
              <a:rPr kumimoji="0" lang="en-US" altLang="zh-TW" sz="2000" b="1" dirty="0">
                <a:latin typeface="微軟正黑體" pitchFamily="34" charset="-120"/>
                <a:ea typeface="微軟正黑體" pitchFamily="34" charset="-120"/>
              </a:rPr>
              <a:t>)</a:t>
            </a:r>
            <a:r>
              <a:rPr kumimoji="0" lang="zh-TW" altLang="en-US" sz="2000" b="1" dirty="0">
                <a:latin typeface="微軟正黑體" pitchFamily="34" charset="-120"/>
                <a:ea typeface="微軟正黑體" pitchFamily="34" charset="-120"/>
              </a:rPr>
              <a:t> </a:t>
            </a:r>
            <a:endParaRPr kumimoji="0" lang="en-US" altLang="zh-TW" sz="2000" b="1" dirty="0">
              <a:latin typeface="微軟正黑體" pitchFamily="34" charset="-120"/>
              <a:ea typeface="微軟正黑體" pitchFamily="34" charset="-120"/>
            </a:endParaRPr>
          </a:p>
        </p:txBody>
      </p:sp>
      <p:sp>
        <p:nvSpPr>
          <p:cNvPr id="13" name="標題 1">
            <a:extLst>
              <a:ext uri="{FF2B5EF4-FFF2-40B4-BE49-F238E27FC236}">
                <a16:creationId xmlns:a16="http://schemas.microsoft.com/office/drawing/2014/main" xmlns="" id="{C0E21312-CDDA-074E-AFA6-4689AD37885C}"/>
              </a:ext>
            </a:extLst>
          </p:cNvPr>
          <p:cNvSpPr>
            <a:spLocks noGrp="1"/>
          </p:cNvSpPr>
          <p:nvPr>
            <p:ph type="title"/>
          </p:nvPr>
        </p:nvSpPr>
        <p:spPr>
          <a:xfrm>
            <a:off x="457200" y="274638"/>
            <a:ext cx="8229600" cy="778098"/>
          </a:xfrm>
          <a:noFill/>
        </p:spPr>
        <p:txBody>
          <a:bodyPr/>
          <a:lstStyle/>
          <a:p>
            <a:r>
              <a:rPr lang="zh-TW" altLang="en-US" dirty="0">
                <a:solidFill>
                  <a:srgbClr val="002060"/>
                </a:solidFill>
              </a:rPr>
              <a:t>後續資料開放作業規劃</a:t>
            </a:r>
          </a:p>
        </p:txBody>
      </p:sp>
      <p:sp>
        <p:nvSpPr>
          <p:cNvPr id="10" name="五邊形 9"/>
          <p:cNvSpPr/>
          <p:nvPr/>
        </p:nvSpPr>
        <p:spPr>
          <a:xfrm>
            <a:off x="323527" y="1603800"/>
            <a:ext cx="122706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111</a:t>
            </a:r>
            <a:r>
              <a:rPr lang="zh-TW" altLang="en-US" sz="2200" b="1" dirty="0">
                <a:latin typeface="微軟正黑體" panose="020B0604030504040204" pitchFamily="34" charset="-120"/>
                <a:ea typeface="微軟正黑體" panose="020B0604030504040204" pitchFamily="34" charset="-120"/>
              </a:rPr>
              <a:t>年</a:t>
            </a:r>
            <a:endParaRPr lang="en-US" altLang="zh-TW" sz="2200" b="1" dirty="0">
              <a:latin typeface="微軟正黑體" panose="020B0604030504040204" pitchFamily="34" charset="-120"/>
              <a:ea typeface="微軟正黑體" panose="020B0604030504040204" pitchFamily="34" charset="-120"/>
            </a:endParaRPr>
          </a:p>
        </p:txBody>
      </p:sp>
      <p:sp>
        <p:nvSpPr>
          <p:cNvPr id="12" name="五邊形 11"/>
          <p:cNvSpPr/>
          <p:nvPr/>
        </p:nvSpPr>
        <p:spPr>
          <a:xfrm>
            <a:off x="323526" y="3501008"/>
            <a:ext cx="1227063" cy="483042"/>
          </a:xfrm>
          <a:prstGeom prst="homePlate">
            <a:avLst/>
          </a:prstGeom>
          <a:solidFill>
            <a:schemeClr val="accent5">
              <a:lumMod val="60000"/>
              <a:lumOff val="40000"/>
            </a:schemeClr>
          </a:solidFill>
          <a:ln>
            <a:noFill/>
          </a:ln>
          <a:effectLst>
            <a:outerShdw dist="35921" dir="2700000" algn="ctr" rotWithShape="0">
              <a:schemeClr val="bg2"/>
            </a:outerShdw>
          </a:effectLst>
        </p:spPr>
        <p:txBody>
          <a:bodyPr vert="horz" wrap="none" anchor="ctr"/>
          <a:lstStyle/>
          <a:p>
            <a:pPr algn="ctr" fontAlgn="ctr">
              <a:spcBef>
                <a:spcPct val="0"/>
              </a:spcBef>
            </a:pPr>
            <a:r>
              <a:rPr lang="en-US" altLang="zh-TW" sz="2200" b="1" dirty="0">
                <a:latin typeface="微軟正黑體" panose="020B0604030504040204" pitchFamily="34" charset="-120"/>
                <a:ea typeface="微軟正黑體" panose="020B0604030504040204" pitchFamily="34" charset="-120"/>
              </a:rPr>
              <a:t>112</a:t>
            </a:r>
            <a:r>
              <a:rPr lang="zh-TW" altLang="en-US" sz="2200" b="1" dirty="0">
                <a:latin typeface="微軟正黑體" panose="020B0604030504040204" pitchFamily="34" charset="-120"/>
                <a:ea typeface="微軟正黑體" panose="020B0604030504040204" pitchFamily="34" charset="-120"/>
              </a:rPr>
              <a:t>年</a:t>
            </a:r>
            <a:endParaRPr lang="en-US" altLang="zh-TW" sz="2200" b="1" dirty="0">
              <a:latin typeface="微軟正黑體" panose="020B0604030504040204" pitchFamily="34" charset="-120"/>
              <a:ea typeface="微軟正黑體" panose="020B0604030504040204" pitchFamily="34" charset="-120"/>
            </a:endParaRPr>
          </a:p>
        </p:txBody>
      </p:sp>
      <p:sp>
        <p:nvSpPr>
          <p:cNvPr id="14" name="AutoShape 11"/>
          <p:cNvSpPr>
            <a:spLocks noChangeArrowheads="1"/>
          </p:cNvSpPr>
          <p:nvPr/>
        </p:nvSpPr>
        <p:spPr bwMode="auto">
          <a:xfrm>
            <a:off x="2267744" y="1052736"/>
            <a:ext cx="4581136" cy="504056"/>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p>
            <a:pPr algn="ctr" fontAlgn="ctr">
              <a:spcBef>
                <a:spcPct val="0"/>
              </a:spcBef>
              <a:buFont typeface="Arial" charset="0"/>
              <a:buNone/>
            </a:pPr>
            <a:r>
              <a:rPr lang="zh-TW" altLang="en-US" sz="2400" b="1" dirty="0">
                <a:latin typeface="微軟正黑體" pitchFamily="34" charset="-120"/>
                <a:ea typeface="微軟正黑體" pitchFamily="34" charset="-120"/>
              </a:rPr>
              <a:t>未來半年工作重點及完成期限</a:t>
            </a:r>
          </a:p>
        </p:txBody>
      </p:sp>
    </p:spTree>
    <p:extLst>
      <p:ext uri="{BB962C8B-B14F-4D97-AF65-F5344CB8AC3E}">
        <p14:creationId xmlns:p14="http://schemas.microsoft.com/office/powerpoint/2010/main" val="8079160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57</a:t>
            </a:fld>
            <a:endParaRPr lang="zh-TW" altLang="en-US" dirty="0"/>
          </a:p>
        </p:txBody>
      </p:sp>
      <p:sp>
        <p:nvSpPr>
          <p:cNvPr id="5" name="AutoShape 11"/>
          <p:cNvSpPr>
            <a:spLocks noChangeArrowheads="1"/>
          </p:cNvSpPr>
          <p:nvPr/>
        </p:nvSpPr>
        <p:spPr bwMode="auto">
          <a:xfrm>
            <a:off x="323528" y="1484784"/>
            <a:ext cx="8496944" cy="3456384"/>
          </a:xfrm>
          <a:prstGeom prst="roundRect">
            <a:avLst>
              <a:gd name="adj" fmla="val 22342"/>
            </a:avLst>
          </a:prstGeom>
          <a:solidFill>
            <a:schemeClr val="accent4">
              <a:lumMod val="20000"/>
              <a:lumOff val="80000"/>
            </a:schemeClr>
          </a:solidFill>
          <a:ln>
            <a:noFill/>
          </a:ln>
          <a:effectLst>
            <a:outerShdw dist="35921" dir="2700000" algn="ctr" rotWithShape="0">
              <a:schemeClr val="bg2"/>
            </a:outerShdw>
          </a:effectLst>
        </p:spPr>
        <p:txBody>
          <a:bodyPr wrap="squar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marL="1081088" indent="-1081088" eaLnBrk="1" fontAlgn="t" hangingPunct="1">
              <a:spcBef>
                <a:spcPts val="600"/>
              </a:spcBef>
              <a:spcAft>
                <a:spcPts val="600"/>
              </a:spcAft>
              <a:buNone/>
              <a:defRPr/>
            </a:pPr>
            <a:r>
              <a:rPr lang="zh-TW" altLang="en-US" sz="2800" b="1" dirty="0">
                <a:solidFill>
                  <a:srgbClr val="FF0000"/>
                </a:solidFill>
                <a:latin typeface="微軟正黑體" pitchFamily="34" charset="-120"/>
                <a:ea typeface="微軟正黑體" pitchFamily="34" charset="-120"/>
              </a:rPr>
              <a:t>擬辦：</a:t>
            </a:r>
            <a:endParaRPr lang="en-US" altLang="zh-TW" sz="2800" b="1" dirty="0">
              <a:solidFill>
                <a:srgbClr val="FF0000"/>
              </a:solidFill>
              <a:latin typeface="微軟正黑體" pitchFamily="34" charset="-120"/>
              <a:ea typeface="微軟正黑體" pitchFamily="34" charset="-120"/>
            </a:endParaRPr>
          </a:p>
          <a:p>
            <a:pPr marL="803275" lvl="2" indent="-342900">
              <a:spcBef>
                <a:spcPts val="600"/>
              </a:spcBef>
              <a:spcAft>
                <a:spcPts val="600"/>
              </a:spcAft>
              <a:buFont typeface="+mj-lt"/>
              <a:buAutoNum type="arabicPeriod"/>
            </a:pPr>
            <a:r>
              <a:rPr lang="zh-TW" altLang="en-US" sz="2800" b="1" dirty="0">
                <a:latin typeface="微軟正黑體" pitchFamily="34" charset="-120"/>
                <a:ea typeface="微軟正黑體" pitchFamily="34" charset="-120"/>
              </a:rPr>
              <a:t>請各單位配合本部未來資料開放作業規劃，盤點釋出高價值資料、持續強化資料品質以及積極參加開放資料應用競賽。</a:t>
            </a:r>
            <a:endParaRPr lang="en-US" altLang="zh-TW" sz="2800" b="1" dirty="0">
              <a:latin typeface="微軟正黑體" pitchFamily="34" charset="-120"/>
              <a:ea typeface="微軟正黑體" pitchFamily="34" charset="-120"/>
            </a:endParaRPr>
          </a:p>
          <a:p>
            <a:pPr marL="803275" lvl="1" indent="-342900">
              <a:spcBef>
                <a:spcPts val="600"/>
              </a:spcBef>
              <a:spcAft>
                <a:spcPts val="600"/>
              </a:spcAft>
              <a:buFont typeface="+mj-lt"/>
              <a:buAutoNum type="arabicPeriod" startAt="2"/>
            </a:pPr>
            <a:r>
              <a:rPr lang="zh-TW" altLang="en-US" sz="2800" b="1" dirty="0">
                <a:latin typeface="微軟正黑體" pitchFamily="34" charset="-120"/>
                <a:ea typeface="微軟正黑體" pitchFamily="34" charset="-120"/>
              </a:rPr>
              <a:t>請各單位依未來半年工作重點及完成期限，辦理資料開放各項作業。</a:t>
            </a:r>
            <a:endParaRPr lang="en-US" altLang="zh-TW" sz="2800" b="1" dirty="0">
              <a:latin typeface="微軟正黑體" pitchFamily="34" charset="-120"/>
              <a:ea typeface="微軟正黑體" pitchFamily="34" charset="-120"/>
            </a:endParaRPr>
          </a:p>
        </p:txBody>
      </p:sp>
      <p:pic>
        <p:nvPicPr>
          <p:cNvPr id="6" name="Picture 2" descr="C:\Users\MingSun\AppData\Local\Microsoft\Windows\Temporary Internet Files\Content.IE5\MISYWPJJ\students_group_work[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7924" y="5217226"/>
            <a:ext cx="1368152" cy="1020086"/>
          </a:xfrm>
          <a:prstGeom prst="rect">
            <a:avLst/>
          </a:prstGeom>
          <a:noFill/>
          <a:extLst>
            <a:ext uri="{909E8E84-426E-40DD-AFC4-6F175D3DCCD1}">
              <a14:hiddenFill xmlns:a14="http://schemas.microsoft.com/office/drawing/2010/main">
                <a:solidFill>
                  <a:srgbClr val="FFFFFF"/>
                </a:solidFill>
              </a14:hiddenFill>
            </a:ext>
          </a:extLst>
        </p:spPr>
      </p:pic>
      <p:sp>
        <p:nvSpPr>
          <p:cNvPr id="7" name="標題 6">
            <a:extLst>
              <a:ext uri="{FF2B5EF4-FFF2-40B4-BE49-F238E27FC236}">
                <a16:creationId xmlns:a16="http://schemas.microsoft.com/office/drawing/2014/main" xmlns="" id="{6A180AA3-F7B7-D648-A83D-D462AABAEC6D}"/>
              </a:ext>
            </a:extLst>
          </p:cNvPr>
          <p:cNvSpPr>
            <a:spLocks noGrp="1"/>
          </p:cNvSpPr>
          <p:nvPr>
            <p:ph type="title"/>
          </p:nvPr>
        </p:nvSpPr>
        <p:spPr/>
        <p:txBody>
          <a:bodyPr/>
          <a:lstStyle/>
          <a:p>
            <a:endParaRPr lang="zh-TW" altLang="en-US"/>
          </a:p>
        </p:txBody>
      </p:sp>
    </p:spTree>
    <p:extLst>
      <p:ext uri="{BB962C8B-B14F-4D97-AF65-F5344CB8AC3E}">
        <p14:creationId xmlns:p14="http://schemas.microsoft.com/office/powerpoint/2010/main" val="21876981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black">
          <a:xfrm>
            <a:off x="663710" y="1863299"/>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kumimoji="1" sz="3600" b="1">
                <a:solidFill>
                  <a:schemeClr val="tx2"/>
                </a:solidFill>
                <a:latin typeface="+mj-lt"/>
                <a:ea typeface="+mj-ea"/>
                <a:cs typeface="+mj-cs"/>
              </a:defRPr>
            </a:lvl1pPr>
            <a:lvl2pPr algn="ctr" rtl="0" eaLnBrk="0" fontAlgn="base" hangingPunct="0">
              <a:spcBef>
                <a:spcPct val="0"/>
              </a:spcBef>
              <a:spcAft>
                <a:spcPct val="0"/>
              </a:spcAft>
              <a:defRPr kumimoji="1" sz="3600" b="1">
                <a:solidFill>
                  <a:schemeClr val="tx2"/>
                </a:solidFill>
                <a:latin typeface="Times New Roman" pitchFamily="18" charset="0"/>
                <a:ea typeface="標楷體" pitchFamily="65" charset="-120"/>
              </a:defRPr>
            </a:lvl2pPr>
            <a:lvl3pPr algn="ctr" rtl="0" eaLnBrk="0" fontAlgn="base" hangingPunct="0">
              <a:spcBef>
                <a:spcPct val="0"/>
              </a:spcBef>
              <a:spcAft>
                <a:spcPct val="0"/>
              </a:spcAft>
              <a:defRPr kumimoji="1" sz="3600" b="1">
                <a:solidFill>
                  <a:schemeClr val="tx2"/>
                </a:solidFill>
                <a:latin typeface="Times New Roman" pitchFamily="18" charset="0"/>
                <a:ea typeface="標楷體" pitchFamily="65" charset="-120"/>
              </a:defRPr>
            </a:lvl3pPr>
            <a:lvl4pPr algn="ctr" rtl="0" eaLnBrk="0" fontAlgn="base" hangingPunct="0">
              <a:spcBef>
                <a:spcPct val="0"/>
              </a:spcBef>
              <a:spcAft>
                <a:spcPct val="0"/>
              </a:spcAft>
              <a:defRPr kumimoji="1" sz="3600" b="1">
                <a:solidFill>
                  <a:schemeClr val="tx2"/>
                </a:solidFill>
                <a:latin typeface="Times New Roman" pitchFamily="18" charset="0"/>
                <a:ea typeface="標楷體" pitchFamily="65" charset="-120"/>
              </a:defRPr>
            </a:lvl4pPr>
            <a:lvl5pPr algn="ctr" rtl="0" eaLnBrk="0" fontAlgn="base" hangingPunct="0">
              <a:spcBef>
                <a:spcPct val="0"/>
              </a:spcBef>
              <a:spcAft>
                <a:spcPct val="0"/>
              </a:spcAft>
              <a:defRPr kumimoji="1" sz="3600" b="1">
                <a:solidFill>
                  <a:schemeClr val="tx2"/>
                </a:solidFill>
                <a:latin typeface="Times New Roman" pitchFamily="18" charset="0"/>
                <a:ea typeface="標楷體" pitchFamily="65" charset="-120"/>
              </a:defRPr>
            </a:lvl5pPr>
            <a:lvl6pPr marL="457200" algn="ctr" rtl="0" fontAlgn="base">
              <a:spcBef>
                <a:spcPct val="0"/>
              </a:spcBef>
              <a:spcAft>
                <a:spcPct val="0"/>
              </a:spcAft>
              <a:defRPr kumimoji="1" sz="3600" b="1">
                <a:solidFill>
                  <a:schemeClr val="tx2"/>
                </a:solidFill>
                <a:latin typeface="Times New Roman" pitchFamily="18" charset="0"/>
                <a:ea typeface="標楷體" pitchFamily="65" charset="-120"/>
              </a:defRPr>
            </a:lvl6pPr>
            <a:lvl7pPr marL="914400" algn="ctr" rtl="0" fontAlgn="base">
              <a:spcBef>
                <a:spcPct val="0"/>
              </a:spcBef>
              <a:spcAft>
                <a:spcPct val="0"/>
              </a:spcAft>
              <a:defRPr kumimoji="1" sz="3600" b="1">
                <a:solidFill>
                  <a:schemeClr val="tx2"/>
                </a:solidFill>
                <a:latin typeface="Times New Roman" pitchFamily="18" charset="0"/>
                <a:ea typeface="標楷體" pitchFamily="65" charset="-120"/>
              </a:defRPr>
            </a:lvl7pPr>
            <a:lvl8pPr marL="1371600" algn="ctr" rtl="0" fontAlgn="base">
              <a:spcBef>
                <a:spcPct val="0"/>
              </a:spcBef>
              <a:spcAft>
                <a:spcPct val="0"/>
              </a:spcAft>
              <a:defRPr kumimoji="1" sz="3600" b="1">
                <a:solidFill>
                  <a:schemeClr val="tx2"/>
                </a:solidFill>
                <a:latin typeface="Times New Roman" pitchFamily="18" charset="0"/>
                <a:ea typeface="標楷體" pitchFamily="65" charset="-120"/>
              </a:defRPr>
            </a:lvl8pPr>
            <a:lvl9pPr marL="1828800" algn="ctr" rtl="0" fontAlgn="base">
              <a:spcBef>
                <a:spcPct val="0"/>
              </a:spcBef>
              <a:spcAft>
                <a:spcPct val="0"/>
              </a:spcAft>
              <a:defRPr kumimoji="1" sz="3600" b="1">
                <a:solidFill>
                  <a:schemeClr val="tx2"/>
                </a:solidFill>
                <a:latin typeface="Times New Roman" pitchFamily="18" charset="0"/>
                <a:ea typeface="標楷體" pitchFamily="65" charset="-12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zh-TW" altLang="en-US" sz="6600" b="1" i="0" u="none" strike="noStrike" kern="0" cap="none" spc="0" normalizeH="0" noProof="0" dirty="0">
                <a:ln>
                  <a:noFill/>
                </a:ln>
                <a:solidFill>
                  <a:srgbClr val="003399"/>
                </a:solidFill>
                <a:effectLst>
                  <a:outerShdw blurRad="38100" dist="38100" dir="2700000" algn="tl">
                    <a:srgbClr val="000000">
                      <a:alpha val="43137"/>
                    </a:srgbClr>
                  </a:outerShdw>
                </a:effectLst>
                <a:uLnTx/>
                <a:uFillTx/>
                <a:latin typeface="微軟正黑體" panose="020B0604030504040204" pitchFamily="34" charset="-120"/>
                <a:ea typeface="微軟正黑體" panose="020B0604030504040204" pitchFamily="34" charset="-120"/>
              </a:rPr>
              <a:t>報告完畢</a:t>
            </a:r>
          </a:p>
        </p:txBody>
      </p:sp>
      <p:sp>
        <p:nvSpPr>
          <p:cNvPr id="3" name="Rectangle 3"/>
          <p:cNvSpPr txBox="1">
            <a:spLocks noChangeArrowheads="1"/>
          </p:cNvSpPr>
          <p:nvPr/>
        </p:nvSpPr>
        <p:spPr bwMode="auto">
          <a:xfrm>
            <a:off x="837719" y="3501008"/>
            <a:ext cx="7424382"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80000"/>
              <a:buFont typeface="Wingdings" pitchFamily="2" charset="2"/>
              <a:buChar char="¢"/>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85000"/>
              <a:buFont typeface="Arial" charset="0"/>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accent1"/>
              </a:buClr>
              <a:buSzPct val="60000"/>
              <a:buFont typeface="Wingdings" pitchFamily="2" charset="2"/>
              <a:buChar char="l"/>
              <a:defRPr kumimoji="1" sz="2400">
                <a:solidFill>
                  <a:schemeClr val="tx1"/>
                </a:solidFill>
                <a:latin typeface="+mn-lt"/>
                <a:ea typeface="+mn-ea"/>
              </a:defRPr>
            </a:lvl3pPr>
            <a:lvl4pPr marL="1600200" indent="-228600" algn="l" rtl="0" eaLnBrk="0" fontAlgn="base" hangingPunct="0">
              <a:spcBef>
                <a:spcPct val="20000"/>
              </a:spcBef>
              <a:spcAft>
                <a:spcPct val="0"/>
              </a:spcAft>
              <a:buClr>
                <a:schemeClr val="tx1"/>
              </a:buClr>
              <a:buSzPct val="85000"/>
              <a:buFont typeface="Arial" charset="0"/>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60000"/>
              <a:buFont typeface="Wingdings" pitchFamily="2" charset="2"/>
              <a:buChar char="l"/>
              <a:defRPr kumimoji="1" sz="2000">
                <a:solidFill>
                  <a:schemeClr val="tx1"/>
                </a:solidFill>
                <a:latin typeface="+mn-lt"/>
                <a:ea typeface="+mn-ea"/>
              </a:defRPr>
            </a:lvl5pPr>
            <a:lvl6pPr marL="2514600" indent="-228600" algn="l" rtl="0" fontAlgn="base">
              <a:spcBef>
                <a:spcPct val="20000"/>
              </a:spcBef>
              <a:spcAft>
                <a:spcPct val="0"/>
              </a:spcAft>
              <a:buClr>
                <a:schemeClr val="accent1"/>
              </a:buClr>
              <a:buSzPct val="60000"/>
              <a:buFont typeface="Wingdings" pitchFamily="2" charset="2"/>
              <a:buChar char="l"/>
              <a:defRPr kumimoji="1" sz="2000">
                <a:solidFill>
                  <a:schemeClr val="tx1"/>
                </a:solidFill>
                <a:latin typeface="+mn-lt"/>
                <a:ea typeface="+mn-ea"/>
              </a:defRPr>
            </a:lvl6pPr>
            <a:lvl7pPr marL="2971800" indent="-228600" algn="l" rtl="0" fontAlgn="base">
              <a:spcBef>
                <a:spcPct val="20000"/>
              </a:spcBef>
              <a:spcAft>
                <a:spcPct val="0"/>
              </a:spcAft>
              <a:buClr>
                <a:schemeClr val="accent1"/>
              </a:buClr>
              <a:buSzPct val="60000"/>
              <a:buFont typeface="Wingdings" pitchFamily="2" charset="2"/>
              <a:buChar char="l"/>
              <a:defRPr kumimoji="1" sz="2000">
                <a:solidFill>
                  <a:schemeClr val="tx1"/>
                </a:solidFill>
                <a:latin typeface="+mn-lt"/>
                <a:ea typeface="+mn-ea"/>
              </a:defRPr>
            </a:lvl7pPr>
            <a:lvl8pPr marL="3429000" indent="-228600" algn="l" rtl="0" fontAlgn="base">
              <a:spcBef>
                <a:spcPct val="20000"/>
              </a:spcBef>
              <a:spcAft>
                <a:spcPct val="0"/>
              </a:spcAft>
              <a:buClr>
                <a:schemeClr val="accent1"/>
              </a:buClr>
              <a:buSzPct val="60000"/>
              <a:buFont typeface="Wingdings" pitchFamily="2" charset="2"/>
              <a:buChar char="l"/>
              <a:defRPr kumimoji="1" sz="2000">
                <a:solidFill>
                  <a:schemeClr val="tx1"/>
                </a:solidFill>
                <a:latin typeface="+mn-lt"/>
                <a:ea typeface="+mn-ea"/>
              </a:defRPr>
            </a:lvl8pPr>
            <a:lvl9pPr marL="3886200" indent="-228600" algn="l" rtl="0" fontAlgn="base">
              <a:spcBef>
                <a:spcPct val="20000"/>
              </a:spcBef>
              <a:spcAft>
                <a:spcPct val="0"/>
              </a:spcAft>
              <a:buClr>
                <a:schemeClr val="accent1"/>
              </a:buClr>
              <a:buSzPct val="60000"/>
              <a:buFont typeface="Wingdings" pitchFamily="2" charset="2"/>
              <a:buChar char="l"/>
              <a:defRPr kumimoji="1" sz="2000">
                <a:solidFill>
                  <a:schemeClr val="tx1"/>
                </a:solidFill>
                <a:latin typeface="+mn-lt"/>
                <a:ea typeface="+mn-ea"/>
              </a:defRPr>
            </a:lvl9pPr>
          </a:lstStyle>
          <a:p>
            <a:pPr marL="0" marR="0" lvl="0" indent="0" algn="ctr" defTabSz="914400" rtl="0" eaLnBrk="0" fontAlgn="base" latinLnBrk="0" hangingPunct="0">
              <a:lnSpc>
                <a:spcPct val="100000"/>
              </a:lnSpc>
              <a:spcBef>
                <a:spcPct val="20000"/>
              </a:spcBef>
              <a:spcAft>
                <a:spcPct val="0"/>
              </a:spcAft>
              <a:buClr>
                <a:srgbClr val="336699"/>
              </a:buClr>
              <a:buSzPct val="80000"/>
              <a:buFont typeface="Wingdings" pitchFamily="2" charset="2"/>
              <a:buNone/>
              <a:tabLst/>
              <a:defRPr/>
            </a:pPr>
            <a:r>
              <a:rPr kumimoji="1" lang="zh-TW" altLang="en-US" sz="8000" i="0" u="none" strike="noStrike" kern="0" cap="none" spc="0" normalizeH="0" noProof="0" dirty="0">
                <a:ln>
                  <a:noFill/>
                </a:ln>
                <a:solidFill>
                  <a:srgbClr val="0070C0"/>
                </a:solidFill>
                <a:effectLst>
                  <a:outerShdw blurRad="38100" dist="38100" dir="2700000" algn="tl">
                    <a:srgbClr val="000000">
                      <a:alpha val="43137"/>
                    </a:srgbClr>
                  </a:outerShdw>
                </a:effectLst>
                <a:uLnTx/>
                <a:uFillTx/>
                <a:latin typeface="微軟正黑體" panose="020B0604030504040204" pitchFamily="34" charset="-120"/>
                <a:ea typeface="微軟正黑體" panose="020B0604030504040204" pitchFamily="34" charset="-120"/>
              </a:rPr>
              <a:t>恭請指示</a:t>
            </a:r>
          </a:p>
        </p:txBody>
      </p:sp>
      <p:sp>
        <p:nvSpPr>
          <p:cNvPr id="8" name="投影片編號版面配置區 7"/>
          <p:cNvSpPr>
            <a:spLocks noGrp="1"/>
          </p:cNvSpPr>
          <p:nvPr>
            <p:ph type="sldNum" sz="quarter" idx="4294967295"/>
          </p:nvPr>
        </p:nvSpPr>
        <p:spPr>
          <a:xfrm>
            <a:off x="6830888" y="6376243"/>
            <a:ext cx="2133600" cy="365125"/>
          </a:xfrm>
          <a:prstGeom prst="rect">
            <a:avLst/>
          </a:prstGeom>
        </p:spPr>
        <p:txBody>
          <a:bodyPr/>
          <a:lstStyle/>
          <a:p>
            <a:pPr algn="r"/>
            <a:fld id="{FB38DC22-E2C8-4860-938B-CEF6F87D8911}" type="slidenum">
              <a:rPr lang="zh-TW" altLang="en-US" sz="1200" smtClean="0">
                <a:latin typeface="微軟正黑體" panose="020B0604030504040204" pitchFamily="34" charset="-120"/>
                <a:ea typeface="微軟正黑體" panose="020B0604030504040204" pitchFamily="34" charset="-120"/>
              </a:rPr>
              <a:pPr algn="r"/>
              <a:t>58</a:t>
            </a:fld>
            <a:endParaRPr lang="zh-TW" altLang="en-US" sz="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7130248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附件</a:t>
            </a:r>
          </a:p>
        </p:txBody>
      </p:sp>
      <p:sp>
        <p:nvSpPr>
          <p:cNvPr id="4" name="投影片編號版面配置區 3"/>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59</a:t>
            </a:fld>
            <a:endParaRPr lang="zh-TW" altLang="en-US" dirty="0">
              <a:latin typeface="微軟正黑體" panose="020B0604030504040204" pitchFamily="34" charset="-120"/>
              <a:ea typeface="微軟正黑體" panose="020B0604030504040204" pitchFamily="34" charset="-120"/>
            </a:endParaRPr>
          </a:p>
        </p:txBody>
      </p:sp>
      <p:sp>
        <p:nvSpPr>
          <p:cNvPr id="6" name="文字方塊 1"/>
          <p:cNvSpPr txBox="1">
            <a:spLocks noChangeArrowheads="1"/>
          </p:cNvSpPr>
          <p:nvPr/>
        </p:nvSpPr>
        <p:spPr bwMode="auto">
          <a:xfrm>
            <a:off x="2339975" y="3255432"/>
            <a:ext cx="184731" cy="369332"/>
          </a:xfrm>
          <a:prstGeom prst="rect">
            <a:avLst/>
          </a:prstGeom>
          <a:noFill/>
          <a:ln w="9525">
            <a:noFill/>
            <a:miter lim="800000"/>
            <a:headEnd/>
            <a:tailEnd/>
          </a:ln>
        </p:spPr>
        <p:txBody>
          <a:bodyPr wrap="none">
            <a:spAutoFit/>
          </a:bodyPr>
          <a:lstStyle/>
          <a:p>
            <a:endParaRPr lang="zh-TW" altLang="en-US">
              <a:solidFill>
                <a:schemeClr val="tx1"/>
              </a:solidFill>
              <a:latin typeface="微軟正黑體" panose="020B0604030504040204" pitchFamily="34" charset="-120"/>
              <a:ea typeface="微軟正黑體" panose="020B0604030504040204" pitchFamily="34" charset="-120"/>
            </a:endParaRPr>
          </a:p>
        </p:txBody>
      </p:sp>
      <p:sp>
        <p:nvSpPr>
          <p:cNvPr id="7" name="文字方塊 1">
            <a:extLst>
              <a:ext uri="{FF2B5EF4-FFF2-40B4-BE49-F238E27FC236}">
                <a16:creationId xmlns:a16="http://schemas.microsoft.com/office/drawing/2014/main" xmlns="" id="{BE1B8CF2-237E-B14C-AA41-14ABA1BF7201}"/>
              </a:ext>
            </a:extLst>
          </p:cNvPr>
          <p:cNvSpPr txBox="1">
            <a:spLocks noChangeArrowheads="1"/>
          </p:cNvSpPr>
          <p:nvPr/>
        </p:nvSpPr>
        <p:spPr bwMode="auto">
          <a:xfrm>
            <a:off x="683568" y="1517323"/>
            <a:ext cx="8137200" cy="3857466"/>
          </a:xfrm>
          <a:prstGeom prst="rect">
            <a:avLst/>
          </a:prstGeom>
          <a:noFill/>
          <a:ln w="9525">
            <a:noFill/>
            <a:miter lim="800000"/>
            <a:headEnd/>
            <a:tailEnd/>
          </a:ln>
        </p:spPr>
        <p:txBody>
          <a:bodyPr wrap="square">
            <a:spAutoFit/>
          </a:bodyPr>
          <a:lstStyle>
            <a:defPPr>
              <a:defRPr lang="ko-KR"/>
            </a:defPPr>
            <a:lvl1pPr>
              <a:lnSpc>
                <a:spcPts val="2880"/>
              </a:lnSpc>
              <a:spcBef>
                <a:spcPct val="20000"/>
              </a:spcBef>
              <a:spcAft>
                <a:spcPts val="400"/>
              </a:spcAft>
              <a:buClr>
                <a:schemeClr val="accent1"/>
              </a:buClr>
              <a:defRPr kumimoji="0" sz="2000">
                <a:latin typeface="微軟正黑體" panose="020B0604030504040204" pitchFamily="34" charset="-120"/>
                <a:ea typeface="微軟正黑體" pitchFamily="34" charset="-120"/>
              </a:defRPr>
            </a:lvl1pPr>
          </a:lstStyle>
          <a:p>
            <a:r>
              <a:rPr lang="zh-TW" altLang="en-US" dirty="0"/>
              <a:t>附件</a:t>
            </a:r>
            <a:r>
              <a:rPr lang="en-US" altLang="zh-TW" dirty="0"/>
              <a:t>1</a:t>
            </a:r>
            <a:r>
              <a:rPr lang="zh-TW" altLang="en-US" dirty="0"/>
              <a:t>、經濟部及所屬機關</a:t>
            </a:r>
            <a:r>
              <a:rPr lang="en-US" altLang="zh-TW" dirty="0"/>
              <a:t>(</a:t>
            </a:r>
            <a:r>
              <a:rPr lang="zh-TW" altLang="en-US" dirty="0"/>
              <a:t>構</a:t>
            </a:r>
            <a:r>
              <a:rPr lang="en-US" altLang="zh-TW" dirty="0"/>
              <a:t>)</a:t>
            </a:r>
            <a:r>
              <a:rPr lang="zh-TW" altLang="en-US" dirty="0"/>
              <a:t>政府資料開放行動方案</a:t>
            </a:r>
            <a:r>
              <a:rPr lang="en-US" altLang="zh-TW" dirty="0"/>
              <a:t>(1081218</a:t>
            </a:r>
            <a:r>
              <a:rPr lang="zh-TW" altLang="en-US" dirty="0"/>
              <a:t>修訂</a:t>
            </a:r>
            <a:r>
              <a:rPr lang="en-US" altLang="zh-TW" dirty="0"/>
              <a:t>)</a:t>
            </a:r>
          </a:p>
          <a:p>
            <a:r>
              <a:rPr lang="zh-TW" altLang="en-US" dirty="0"/>
              <a:t>附件</a:t>
            </a:r>
            <a:r>
              <a:rPr lang="en-US" altLang="zh-TW" dirty="0"/>
              <a:t>2</a:t>
            </a:r>
            <a:r>
              <a:rPr lang="zh-TW" altLang="en-US" dirty="0"/>
              <a:t>、本部機關</a:t>
            </a:r>
            <a:r>
              <a:rPr lang="en-US" altLang="zh-TW" dirty="0"/>
              <a:t>(</a:t>
            </a:r>
            <a:r>
              <a:rPr lang="zh-TW" altLang="en-US" dirty="0"/>
              <a:t>構</a:t>
            </a:r>
            <a:r>
              <a:rPr lang="en-US" altLang="zh-TW" dirty="0"/>
              <a:t>)</a:t>
            </a:r>
            <a:r>
              <a:rPr lang="zh-TW" altLang="en-US" dirty="0"/>
              <a:t>主題式開放資料推動策略</a:t>
            </a:r>
            <a:r>
              <a:rPr lang="en-US" altLang="zh-TW" dirty="0"/>
              <a:t>(1101101</a:t>
            </a:r>
            <a:r>
              <a:rPr lang="zh-TW" altLang="en-US" dirty="0"/>
              <a:t>修訂</a:t>
            </a:r>
            <a:r>
              <a:rPr lang="en-US" altLang="zh-TW" dirty="0"/>
              <a:t>)</a:t>
            </a:r>
          </a:p>
          <a:p>
            <a:r>
              <a:rPr lang="zh-TW" altLang="en-US" dirty="0"/>
              <a:t>附件</a:t>
            </a:r>
            <a:r>
              <a:rPr lang="en-US" altLang="zh-TW" dirty="0"/>
              <a:t>3</a:t>
            </a:r>
            <a:r>
              <a:rPr lang="zh-TW" altLang="en-US" dirty="0"/>
              <a:t>、經濟部依申請提供資料</a:t>
            </a:r>
            <a:r>
              <a:rPr lang="en-US" altLang="zh-TW" dirty="0"/>
              <a:t>(</a:t>
            </a:r>
            <a:r>
              <a:rPr lang="zh-TW" altLang="en-US" dirty="0"/>
              <a:t>含各式法規收費之資料</a:t>
            </a:r>
            <a:r>
              <a:rPr lang="en-US" altLang="zh-TW" dirty="0"/>
              <a:t>)</a:t>
            </a:r>
            <a:r>
              <a:rPr lang="zh-TW" altLang="en-US" dirty="0"/>
              <a:t>盤點清單</a:t>
            </a:r>
          </a:p>
          <a:p>
            <a:r>
              <a:rPr lang="zh-TW" altLang="en-US" dirty="0"/>
              <a:t>附件</a:t>
            </a:r>
            <a:r>
              <a:rPr lang="en-US" altLang="zh-TW" dirty="0"/>
              <a:t>4</a:t>
            </a:r>
            <a:r>
              <a:rPr lang="zh-TW" altLang="en-US" dirty="0"/>
              <a:t>、政府資料開放及再利用作業要點草案精進重點</a:t>
            </a:r>
          </a:p>
          <a:p>
            <a:r>
              <a:rPr lang="zh-TW" altLang="en-US" dirty="0"/>
              <a:t>附件</a:t>
            </a:r>
            <a:r>
              <a:rPr lang="en-US" altLang="zh-TW" dirty="0"/>
              <a:t>5</a:t>
            </a:r>
            <a:r>
              <a:rPr lang="zh-TW" altLang="en-US" dirty="0" smtClean="0"/>
              <a:t>、</a:t>
            </a:r>
            <a:r>
              <a:rPr kumimoji="1" lang="zh-TW" altLang="en-US" dirty="0">
                <a:latin typeface="Microsoft JhengHei" panose="020B0604030504040204" pitchFamily="34" charset="-120"/>
                <a:ea typeface="Microsoft JhengHei" panose="020B0604030504040204" pitchFamily="34" charset="-120"/>
              </a:rPr>
              <a:t>數位發展</a:t>
            </a:r>
            <a:r>
              <a:rPr kumimoji="1" lang="zh-TW" altLang="en-US" dirty="0" smtClean="0">
                <a:latin typeface="Microsoft JhengHei" panose="020B0604030504040204" pitchFamily="34" charset="-120"/>
                <a:ea typeface="Microsoft JhengHei" panose="020B0604030504040204" pitchFamily="34" charset="-120"/>
              </a:rPr>
              <a:t>部高應用價值資料評估程序</a:t>
            </a:r>
            <a:r>
              <a:rPr lang="en-US" altLang="zh-TW" dirty="0" smtClean="0"/>
              <a:t>(</a:t>
            </a:r>
            <a:r>
              <a:rPr lang="zh-TW" altLang="en-US" dirty="0"/>
              <a:t>本簡報</a:t>
            </a:r>
            <a:r>
              <a:rPr lang="en" altLang="zh-TW" dirty="0" smtClean="0"/>
              <a:t>P5</a:t>
            </a:r>
            <a:r>
              <a:rPr lang="en-US" altLang="zh-TW" dirty="0" smtClean="0"/>
              <a:t>9</a:t>
            </a:r>
            <a:r>
              <a:rPr lang="en" altLang="zh-TW" dirty="0" smtClean="0"/>
              <a:t>-6</a:t>
            </a:r>
            <a:r>
              <a:rPr lang="en-US" altLang="zh-TW" dirty="0" smtClean="0"/>
              <a:t>4</a:t>
            </a:r>
            <a:r>
              <a:rPr lang="zh-TW" altLang="en-US" dirty="0" smtClean="0"/>
              <a:t>頁</a:t>
            </a:r>
            <a:r>
              <a:rPr lang="en-US" altLang="zh-TW" dirty="0" smtClean="0"/>
              <a:t>)</a:t>
            </a:r>
          </a:p>
          <a:p>
            <a:r>
              <a:rPr lang="zh-TW" altLang="en-US" dirty="0"/>
              <a:t>附件</a:t>
            </a:r>
            <a:r>
              <a:rPr lang="en-US" altLang="zh-TW" dirty="0"/>
              <a:t>6</a:t>
            </a:r>
            <a:r>
              <a:rPr lang="zh-TW" altLang="en-US" dirty="0" smtClean="0"/>
              <a:t>、</a:t>
            </a:r>
            <a:r>
              <a:rPr lang="zh-TW" altLang="en-US" dirty="0"/>
              <a:t>能源管理主題高應用價值資料已開放</a:t>
            </a:r>
            <a:r>
              <a:rPr lang="zh-TW" altLang="en-US" dirty="0" smtClean="0"/>
              <a:t>清單</a:t>
            </a:r>
            <a:endParaRPr lang="en-US" altLang="zh-TW" dirty="0" smtClean="0"/>
          </a:p>
          <a:p>
            <a:r>
              <a:rPr lang="zh-TW" altLang="en-US" dirty="0" smtClean="0"/>
              <a:t>附件</a:t>
            </a:r>
            <a:r>
              <a:rPr lang="en-US" altLang="zh-TW" dirty="0" smtClean="0"/>
              <a:t>7</a:t>
            </a:r>
            <a:r>
              <a:rPr lang="zh-TW" altLang="en-US" dirty="0"/>
              <a:t>、本部</a:t>
            </a:r>
            <a:r>
              <a:rPr lang="en-US" altLang="zh-TW" dirty="0"/>
              <a:t>111</a:t>
            </a:r>
            <a:r>
              <a:rPr lang="zh-TW" altLang="en-US" dirty="0"/>
              <a:t>年上半年已開放資料集一覽表</a:t>
            </a:r>
          </a:p>
          <a:p>
            <a:r>
              <a:rPr lang="zh-TW" altLang="en-US" dirty="0" smtClean="0"/>
              <a:t>附件</a:t>
            </a:r>
            <a:r>
              <a:rPr lang="en-US" altLang="zh-TW" dirty="0" smtClean="0"/>
              <a:t>8</a:t>
            </a:r>
            <a:r>
              <a:rPr lang="zh-TW" altLang="en-US" dirty="0" smtClean="0"/>
              <a:t>、本部</a:t>
            </a:r>
            <a:r>
              <a:rPr lang="en-US" altLang="zh-TW" dirty="0" smtClean="0"/>
              <a:t>111</a:t>
            </a:r>
            <a:r>
              <a:rPr lang="zh-TW" altLang="en-US" dirty="0" smtClean="0"/>
              <a:t>年下半年預計開放資料集一覽表</a:t>
            </a:r>
            <a:endParaRPr lang="zh-TW" altLang="en-US" dirty="0"/>
          </a:p>
        </p:txBody>
      </p:sp>
    </p:spTree>
    <p:extLst>
      <p:ext uri="{BB962C8B-B14F-4D97-AF65-F5344CB8AC3E}">
        <p14:creationId xmlns:p14="http://schemas.microsoft.com/office/powerpoint/2010/main" val="4173941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a:t>
            </a:fld>
            <a:endParaRPr lang="zh-TW" altLang="en-US" dirty="0"/>
          </a:p>
        </p:txBody>
      </p:sp>
      <p:grpSp>
        <p:nvGrpSpPr>
          <p:cNvPr id="3" name="群組 2"/>
          <p:cNvGrpSpPr/>
          <p:nvPr/>
        </p:nvGrpSpPr>
        <p:grpSpPr>
          <a:xfrm>
            <a:off x="389094" y="1143835"/>
            <a:ext cx="7440117" cy="5117791"/>
            <a:chOff x="389094" y="1143835"/>
            <a:chExt cx="7440117" cy="5117791"/>
          </a:xfrm>
        </p:grpSpPr>
        <p:sp>
          <p:nvSpPr>
            <p:cNvPr id="8" name="矩形 7"/>
            <p:cNvSpPr/>
            <p:nvPr/>
          </p:nvSpPr>
          <p:spPr bwMode="auto">
            <a:xfrm>
              <a:off x="1489725" y="1143835"/>
              <a:ext cx="6339486" cy="554351"/>
            </a:xfrm>
            <a:prstGeom prst="rect">
              <a:avLst/>
            </a:prstGeom>
            <a:solidFill>
              <a:schemeClr val="accent2">
                <a:lumMod val="40000"/>
                <a:lumOff val="60000"/>
              </a:schemeClr>
            </a:solidFill>
            <a:ln w="25400">
              <a:solidFill>
                <a:schemeClr val="tx1"/>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kumimoji="1" lang="zh-TW" altLang="en-US" sz="2400" b="1" dirty="0">
                  <a:solidFill>
                    <a:schemeClr val="tx1"/>
                  </a:solidFill>
                  <a:latin typeface="微軟正黑體" panose="020B0604030504040204" pitchFamily="34" charset="-120"/>
                  <a:ea typeface="微軟正黑體" panose="020B0604030504040204" pitchFamily="34" charset="-120"/>
                </a:rPr>
                <a:t>經濟部及所屬機關</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構</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政府資料開放行動方案</a:t>
              </a:r>
            </a:p>
          </p:txBody>
        </p:sp>
        <p:sp>
          <p:nvSpPr>
            <p:cNvPr id="11" name="圓角矩形 10"/>
            <p:cNvSpPr/>
            <p:nvPr/>
          </p:nvSpPr>
          <p:spPr bwMode="auto">
            <a:xfrm>
              <a:off x="1498891" y="2799633"/>
              <a:ext cx="1992989" cy="757288"/>
            </a:xfrm>
            <a:prstGeom prst="roundRect">
              <a:avLst/>
            </a:prstGeom>
            <a:solidFill>
              <a:srgbClr val="FFDC97"/>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latin typeface="微軟正黑體" panose="020B0604030504040204" pitchFamily="34" charset="-120"/>
                  <a:ea typeface="微軟正黑體" panose="020B0604030504040204" pitchFamily="34" charset="-120"/>
                </a:rPr>
                <a:t>運作諮詢小組</a:t>
              </a:r>
              <a:endParaRPr lang="en-US" altLang="zh-TW" b="1" dirty="0">
                <a:latin typeface="微軟正黑體" panose="020B0604030504040204" pitchFamily="34" charset="-120"/>
                <a:ea typeface="微軟正黑體" panose="020B0604030504040204" pitchFamily="34" charset="-120"/>
              </a:endParaRPr>
            </a:p>
            <a:p>
              <a:pPr algn="ctr"/>
              <a:r>
                <a:rPr lang="zh-TW" altLang="en-US" b="1" dirty="0">
                  <a:latin typeface="微軟正黑體" panose="020B0604030504040204" pitchFamily="34" charset="-120"/>
                  <a:ea typeface="微軟正黑體" panose="020B0604030504040204" pitchFamily="34" charset="-120"/>
                </a:rPr>
                <a:t>形成推動共識</a:t>
              </a:r>
            </a:p>
          </p:txBody>
        </p:sp>
        <p:sp>
          <p:nvSpPr>
            <p:cNvPr id="13" name="圓角矩形 12"/>
            <p:cNvSpPr/>
            <p:nvPr/>
          </p:nvSpPr>
          <p:spPr bwMode="auto">
            <a:xfrm>
              <a:off x="3654430" y="2802417"/>
              <a:ext cx="1994400" cy="754504"/>
            </a:xfrm>
            <a:prstGeom prst="roundRect">
              <a:avLst/>
            </a:prstGeom>
            <a:solidFill>
              <a:schemeClr val="accent5">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50800" algn="ctr"/>
              <a:r>
                <a:rPr lang="zh-TW" altLang="en-US" b="1" dirty="0">
                  <a:latin typeface="微軟正黑體" panose="020B0604030504040204" pitchFamily="34" charset="-120"/>
                  <a:ea typeface="微軟正黑體" panose="020B0604030504040204" pitchFamily="34" charset="-120"/>
                </a:rPr>
                <a:t>開放主題式資料</a:t>
              </a:r>
              <a:endParaRPr lang="en-US" altLang="zh-TW" b="1" dirty="0">
                <a:latin typeface="微軟正黑體" panose="020B0604030504040204" pitchFamily="34" charset="-120"/>
                <a:ea typeface="微軟正黑體" panose="020B0604030504040204" pitchFamily="34" charset="-120"/>
              </a:endParaRPr>
            </a:p>
            <a:p>
              <a:pPr indent="-50800" algn="ctr"/>
              <a:r>
                <a:rPr lang="zh-TW" altLang="en-US" b="1" dirty="0">
                  <a:latin typeface="微軟正黑體" panose="020B0604030504040204" pitchFamily="34" charset="-120"/>
                  <a:ea typeface="微軟正黑體" panose="020B0604030504040204" pitchFamily="34" charset="-120"/>
                </a:rPr>
                <a:t>精進品質作業</a:t>
              </a:r>
              <a:endParaRPr lang="en-US" altLang="zh-TW" b="1" dirty="0">
                <a:latin typeface="微軟正黑體" panose="020B0604030504040204" pitchFamily="34" charset="-120"/>
                <a:ea typeface="微軟正黑體" panose="020B0604030504040204" pitchFamily="34" charset="-120"/>
              </a:endParaRPr>
            </a:p>
          </p:txBody>
        </p:sp>
        <p:sp>
          <p:nvSpPr>
            <p:cNvPr id="15" name="圓角矩形 14"/>
            <p:cNvSpPr/>
            <p:nvPr/>
          </p:nvSpPr>
          <p:spPr bwMode="auto">
            <a:xfrm>
              <a:off x="5824700" y="2805328"/>
              <a:ext cx="1994400" cy="761354"/>
            </a:xfrm>
            <a:prstGeom prst="roundRect">
              <a:avLst/>
            </a:prstGeom>
            <a:solidFill>
              <a:schemeClr val="accent4">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latin typeface="微軟正黑體" panose="020B0604030504040204" pitchFamily="34" charset="-120"/>
                  <a:ea typeface="微軟正黑體" panose="020B0604030504040204" pitchFamily="34" charset="-120"/>
                </a:rPr>
                <a:t>強化推廣研討</a:t>
              </a:r>
              <a:endParaRPr lang="en-US" altLang="zh-TW" b="1" dirty="0">
                <a:latin typeface="微軟正黑體" panose="020B0604030504040204" pitchFamily="34" charset="-120"/>
                <a:ea typeface="微軟正黑體" panose="020B0604030504040204" pitchFamily="34" charset="-120"/>
              </a:endParaRPr>
            </a:p>
            <a:p>
              <a:pPr algn="ctr"/>
              <a:r>
                <a:rPr lang="zh-TW" altLang="en-US" b="1" dirty="0">
                  <a:latin typeface="微軟正黑體" panose="020B0604030504040204" pitchFamily="34" charset="-120"/>
                  <a:ea typeface="微軟正黑體" panose="020B0604030504040204" pitchFamily="34" charset="-120"/>
                </a:rPr>
                <a:t>推動應用服務</a:t>
              </a:r>
              <a:endParaRPr kumimoji="1" lang="zh-TW" altLang="en-US" b="1" i="1" dirty="0">
                <a:latin typeface="微軟正黑體" panose="020B0604030504040204" pitchFamily="34" charset="-120"/>
                <a:ea typeface="微軟正黑體" panose="020B0604030504040204" pitchFamily="34" charset="-120"/>
              </a:endParaRPr>
            </a:p>
          </p:txBody>
        </p:sp>
        <p:sp>
          <p:nvSpPr>
            <p:cNvPr id="17" name="圓角矩形 16"/>
            <p:cNvSpPr/>
            <p:nvPr/>
          </p:nvSpPr>
          <p:spPr bwMode="auto">
            <a:xfrm>
              <a:off x="1481887" y="1861749"/>
              <a:ext cx="6339486" cy="794487"/>
            </a:xfrm>
            <a:prstGeom prst="roundRect">
              <a:avLst/>
            </a:prstGeom>
            <a:solidFill>
              <a:srgbClr val="FECEB4"/>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zh-TW" altLang="en-US" sz="2200" b="1" dirty="0">
                  <a:latin typeface="微軟正黑體" panose="020B0604030504040204" pitchFamily="34" charset="-120"/>
                  <a:ea typeface="微軟正黑體" panose="020B0604030504040204" pitchFamily="34" charset="-120"/>
                  <a:cs typeface="HY헤드라인M"/>
                </a:rPr>
                <a:t>開放主題式資料、提升資料品質、促進公私應用</a:t>
              </a:r>
            </a:p>
          </p:txBody>
        </p:sp>
        <p:sp>
          <p:nvSpPr>
            <p:cNvPr id="20" name="文字方塊 19"/>
            <p:cNvSpPr txBox="1"/>
            <p:nvPr/>
          </p:nvSpPr>
          <p:spPr>
            <a:xfrm>
              <a:off x="389094" y="1946218"/>
              <a:ext cx="800219" cy="461665"/>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目標</a:t>
              </a:r>
            </a:p>
          </p:txBody>
        </p:sp>
        <p:sp>
          <p:nvSpPr>
            <p:cNvPr id="21" name="文字方塊 20"/>
            <p:cNvSpPr txBox="1"/>
            <p:nvPr/>
          </p:nvSpPr>
          <p:spPr>
            <a:xfrm>
              <a:off x="409661" y="2773917"/>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行動</a:t>
              </a:r>
              <a:endParaRPr lang="en-US" altLang="zh-TW" sz="2400" b="1" u="sng" dirty="0">
                <a:latin typeface="微軟正黑體" panose="020B0604030504040204" pitchFamily="34" charset="-120"/>
                <a:ea typeface="微軟正黑體" panose="020B0604030504040204" pitchFamily="34" charset="-120"/>
              </a:endParaRPr>
            </a:p>
            <a:p>
              <a:r>
                <a:rPr lang="zh-TW" altLang="en-US" sz="2400" b="1" u="sng" dirty="0">
                  <a:latin typeface="微軟正黑體" panose="020B0604030504040204" pitchFamily="34" charset="-120"/>
                  <a:ea typeface="微軟正黑體" panose="020B0604030504040204" pitchFamily="34" charset="-120"/>
                </a:rPr>
                <a:t>策略</a:t>
              </a:r>
            </a:p>
          </p:txBody>
        </p:sp>
        <p:sp>
          <p:nvSpPr>
            <p:cNvPr id="22" name="圓角矩形 21"/>
            <p:cNvSpPr/>
            <p:nvPr/>
          </p:nvSpPr>
          <p:spPr bwMode="auto">
            <a:xfrm>
              <a:off x="1489725" y="3738844"/>
              <a:ext cx="1994400" cy="2522782"/>
            </a:xfrm>
            <a:prstGeom prst="roundRect">
              <a:avLst/>
            </a:prstGeom>
            <a:solidFill>
              <a:srgbClr val="FFDC97"/>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運作資料開放推動組織</a:t>
              </a:r>
              <a:endParaRPr kumimoji="1" lang="en-US" altLang="zh-TW" sz="1400" dirty="0">
                <a:latin typeface="微軟正黑體" panose="020B0604030504040204" pitchFamily="34" charset="-120"/>
                <a:ea typeface="微軟正黑體" panose="020B0604030504040204" pitchFamily="34" charset="-120"/>
              </a:endParaRPr>
            </a:p>
          </p:txBody>
        </p:sp>
        <p:sp>
          <p:nvSpPr>
            <p:cNvPr id="23" name="圓角矩形 22"/>
            <p:cNvSpPr/>
            <p:nvPr/>
          </p:nvSpPr>
          <p:spPr bwMode="auto">
            <a:xfrm>
              <a:off x="3654430" y="3738844"/>
              <a:ext cx="1994400" cy="2522782"/>
            </a:xfrm>
            <a:prstGeom prst="roundRect">
              <a:avLst/>
            </a:prstGeom>
            <a:solidFill>
              <a:schemeClr val="accent5">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研議主題式開放資料推動策略</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深入盤點資料集，完善開放資料集初審、提報、複審及管理作業</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強化資料集品質檢核作業</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快速反應民眾意見回饋及資料集需求處理</a:t>
              </a:r>
            </a:p>
            <a:p>
              <a:pPr marL="285750" indent="-285750" fontAlgn="base">
                <a:spcBef>
                  <a:spcPct val="0"/>
                </a:spcBef>
                <a:spcAft>
                  <a:spcPct val="0"/>
                </a:spcAft>
                <a:buFont typeface="Arial" panose="020B0604020202020204" pitchFamily="34" charset="0"/>
                <a:buChar char="•"/>
              </a:pPr>
              <a:endParaRPr kumimoji="1" lang="zh-TW" altLang="en-US" sz="1400" dirty="0">
                <a:latin typeface="微軟正黑體" panose="020B0604030504040204" pitchFamily="34" charset="-120"/>
                <a:ea typeface="微軟正黑體" panose="020B0604030504040204" pitchFamily="34" charset="-120"/>
              </a:endParaRPr>
            </a:p>
          </p:txBody>
        </p:sp>
        <p:sp>
          <p:nvSpPr>
            <p:cNvPr id="25" name="圓角矩形 24"/>
            <p:cNvSpPr/>
            <p:nvPr/>
          </p:nvSpPr>
          <p:spPr bwMode="auto">
            <a:xfrm>
              <a:off x="5834811" y="3741971"/>
              <a:ext cx="1994400" cy="2518149"/>
            </a:xfrm>
            <a:prstGeom prst="roundRect">
              <a:avLst/>
            </a:prstGeom>
            <a:solidFill>
              <a:schemeClr val="accent4">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辦理資料開放應用研討活動</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推廣資料開放及民間交流</a:t>
              </a:r>
              <a:endParaRPr kumimoji="1" lang="en-US" altLang="zh-TW" sz="1400" dirty="0">
                <a:latin typeface="微軟正黑體" panose="020B0604030504040204" pitchFamily="34" charset="-120"/>
                <a:ea typeface="微軟正黑體" panose="020B0604030504040204" pitchFamily="34" charset="-120"/>
              </a:endParaRPr>
            </a:p>
          </p:txBody>
        </p:sp>
        <p:sp>
          <p:nvSpPr>
            <p:cNvPr id="27" name="文字方塊 26"/>
            <p:cNvSpPr txBox="1"/>
            <p:nvPr/>
          </p:nvSpPr>
          <p:spPr>
            <a:xfrm>
              <a:off x="409661" y="4221088"/>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推動</a:t>
              </a:r>
              <a:r>
                <a:rPr lang="en-US" altLang="zh-TW" sz="2400" b="1" u="sng" dirty="0">
                  <a:latin typeface="微軟正黑體" panose="020B0604030504040204" pitchFamily="34" charset="-120"/>
                  <a:ea typeface="微軟正黑體" panose="020B0604030504040204" pitchFamily="34" charset="-120"/>
                </a:rPr>
                <a:t/>
              </a:r>
              <a:br>
                <a:rPr lang="en-US" altLang="zh-TW" sz="2400" b="1" u="sng" dirty="0">
                  <a:latin typeface="微軟正黑體" panose="020B0604030504040204" pitchFamily="34" charset="-120"/>
                  <a:ea typeface="微軟正黑體" panose="020B0604030504040204" pitchFamily="34" charset="-120"/>
                </a:rPr>
              </a:br>
              <a:r>
                <a:rPr lang="zh-TW" altLang="en-US" sz="2400" b="1" u="sng" dirty="0">
                  <a:latin typeface="微軟正黑體" panose="020B0604030504040204" pitchFamily="34" charset="-120"/>
                  <a:ea typeface="微軟正黑體" panose="020B0604030504040204" pitchFamily="34" charset="-120"/>
                </a:rPr>
                <a:t>措施</a:t>
              </a:r>
              <a:endParaRPr lang="en-US" altLang="zh-TW" sz="2400" b="1" u="sng" dirty="0">
                <a:latin typeface="微軟正黑體" panose="020B0604030504040204" pitchFamily="34" charset="-120"/>
                <a:ea typeface="微軟正黑體" panose="020B0604030504040204" pitchFamily="34" charset="-120"/>
              </a:endParaRPr>
            </a:p>
          </p:txBody>
        </p:sp>
      </p:grpSp>
      <p:sp>
        <p:nvSpPr>
          <p:cNvPr id="16" name="標題 1">
            <a:extLst>
              <a:ext uri="{FF2B5EF4-FFF2-40B4-BE49-F238E27FC236}">
                <a16:creationId xmlns:a16="http://schemas.microsoft.com/office/drawing/2014/main" xmlns="" id="{618C8972-B630-514D-97AD-8F1BC70DEAC0}"/>
              </a:ext>
            </a:extLst>
          </p:cNvPr>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行動方案架構</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73161236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60</a:t>
            </a:fld>
            <a:endParaRPr lang="zh-TW" altLang="en-US" dirty="0"/>
          </a:p>
        </p:txBody>
      </p:sp>
      <p:pic>
        <p:nvPicPr>
          <p:cNvPr id="8"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79637" t="88308" r="5196" b="5846"/>
          <a:stretch/>
        </p:blipFill>
        <p:spPr bwMode="auto">
          <a:xfrm>
            <a:off x="30043" y="6533976"/>
            <a:ext cx="1506015" cy="351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90436" t="40360" r="8796" b="4163"/>
          <a:stretch/>
        </p:blipFill>
        <p:spPr bwMode="auto">
          <a:xfrm>
            <a:off x="0" y="2966648"/>
            <a:ext cx="76312" cy="3334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420888"/>
            <a:ext cx="8352928" cy="4372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矩形: 圓角 23">
            <a:extLst>
              <a:ext uri="{FF2B5EF4-FFF2-40B4-BE49-F238E27FC236}">
                <a16:creationId xmlns:a16="http://schemas.microsoft.com/office/drawing/2014/main" xmlns="" id="{F30DE596-581B-50D2-3404-0DB566E9C899}"/>
              </a:ext>
            </a:extLst>
          </p:cNvPr>
          <p:cNvSpPr/>
          <p:nvPr/>
        </p:nvSpPr>
        <p:spPr>
          <a:xfrm>
            <a:off x="-1" y="2060848"/>
            <a:ext cx="545477" cy="626298"/>
          </a:xfrm>
          <a:prstGeom prst="roundRect">
            <a:avLst/>
          </a:prstGeom>
          <a:solidFill>
            <a:schemeClr val="accent2"/>
          </a:solidFill>
          <a:ln w="19050">
            <a:noFill/>
            <a:prstDash val="sysDash"/>
          </a:ln>
        </p:spPr>
        <p:style>
          <a:lnRef idx="0">
            <a:scrgbClr r="0" g="0" b="0"/>
          </a:lnRef>
          <a:fillRef idx="0">
            <a:scrgbClr r="0" g="0" b="0"/>
          </a:fillRef>
          <a:effectRef idx="0">
            <a:scrgbClr r="0" g="0" b="0"/>
          </a:effectRef>
          <a:fontRef idx="minor">
            <a:schemeClr val="lt1"/>
          </a:fontRef>
        </p:style>
        <p:txBody>
          <a:bodyPr rtlCol="0" anchor="ctr"/>
          <a:lstStyle/>
          <a:p>
            <a:pPr algn="ctr"/>
            <a:r>
              <a:rPr lang="zh-TW" altLang="en-US" sz="1600" b="1" dirty="0">
                <a:solidFill>
                  <a:schemeClr val="bg1"/>
                </a:solidFill>
                <a:latin typeface="微軟正黑體" panose="020B0604030504040204" pitchFamily="34" charset="-120"/>
                <a:ea typeface="微軟正黑體" panose="020B0604030504040204" pitchFamily="34" charset="-120"/>
              </a:rPr>
              <a:t>定</a:t>
            </a:r>
            <a:endParaRPr lang="en-US" altLang="zh-TW" sz="1600" b="1" dirty="0">
              <a:solidFill>
                <a:schemeClr val="bg1"/>
              </a:solidFill>
              <a:latin typeface="微軟正黑體" panose="020B0604030504040204" pitchFamily="34" charset="-120"/>
              <a:ea typeface="微軟正黑體" panose="020B0604030504040204" pitchFamily="34" charset="-120"/>
            </a:endParaRPr>
          </a:p>
          <a:p>
            <a:pPr algn="ctr"/>
            <a:r>
              <a:rPr lang="zh-TW" altLang="en-US" sz="1600" b="1" dirty="0">
                <a:solidFill>
                  <a:schemeClr val="bg1"/>
                </a:solidFill>
                <a:latin typeface="微軟正黑體" panose="020B0604030504040204" pitchFamily="34" charset="-120"/>
                <a:ea typeface="微軟正黑體" panose="020B0604030504040204" pitchFamily="34" charset="-120"/>
              </a:rPr>
              <a:t>義</a:t>
            </a:r>
            <a:endParaRPr lang="en-US" altLang="zh-TW" sz="1600" b="1" dirty="0">
              <a:solidFill>
                <a:schemeClr val="bg1"/>
              </a:solidFill>
              <a:latin typeface="微軟正黑體" panose="020B0604030504040204" pitchFamily="34" charset="-120"/>
              <a:ea typeface="微軟正黑體" panose="020B0604030504040204" pitchFamily="34" charset="-120"/>
            </a:endParaRPr>
          </a:p>
        </p:txBody>
      </p:sp>
      <p:sp>
        <p:nvSpPr>
          <p:cNvPr id="12" name="矩形 11">
            <a:extLst>
              <a:ext uri="{FF2B5EF4-FFF2-40B4-BE49-F238E27FC236}">
                <a16:creationId xmlns:a16="http://schemas.microsoft.com/office/drawing/2014/main" xmlns="" id="{B1B4B1D8-2CC8-DDDA-F62D-4DE343C747A7}"/>
              </a:ext>
            </a:extLst>
          </p:cNvPr>
          <p:cNvSpPr/>
          <p:nvPr/>
        </p:nvSpPr>
        <p:spPr>
          <a:xfrm>
            <a:off x="545476" y="2052137"/>
            <a:ext cx="8598524" cy="584775"/>
          </a:xfrm>
          <a:prstGeom prst="rect">
            <a:avLst/>
          </a:prstGeom>
        </p:spPr>
        <p:txBody>
          <a:bodyPr wrap="square">
            <a:spAutoFit/>
          </a:bodyPr>
          <a:lstStyle/>
          <a:p>
            <a:pPr fontAlgn="base">
              <a:spcBef>
                <a:spcPct val="0"/>
              </a:spcBef>
              <a:spcAft>
                <a:spcPct val="0"/>
              </a:spcAft>
            </a:pPr>
            <a:r>
              <a:rPr lang="zh-TW" altLang="en-US" sz="1600" b="1" dirty="0">
                <a:solidFill>
                  <a:prstClr val="black">
                    <a:lumMod val="75000"/>
                    <a:lumOff val="25000"/>
                  </a:prstClr>
                </a:solidFill>
                <a:latin typeface="微軟正黑體" panose="020B0604030504040204" pitchFamily="34" charset="-120"/>
                <a:ea typeface="微軟正黑體" panose="020B0604030504040204" pitchFamily="34" charset="-120"/>
              </a:rPr>
              <a:t>高應用價值資料為可促進</a:t>
            </a:r>
            <a:r>
              <a:rPr lang="zh-TW" altLang="en-US" sz="1600"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公共利益</a:t>
            </a:r>
            <a:r>
              <a:rPr lang="zh-TW" altLang="en-US" sz="1600"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sz="1600"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社會進步</a:t>
            </a:r>
            <a:r>
              <a:rPr lang="zh-TW" altLang="en-US" sz="1600"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sz="1600"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經濟發展</a:t>
            </a:r>
            <a:r>
              <a:rPr lang="zh-TW" altLang="en-US" sz="1600" b="1" dirty="0">
                <a:solidFill>
                  <a:prstClr val="black">
                    <a:lumMod val="75000"/>
                    <a:lumOff val="25000"/>
                  </a:prstClr>
                </a:solidFill>
                <a:latin typeface="微軟正黑體" panose="020B0604030504040204" pitchFamily="34" charset="-120"/>
                <a:ea typeface="微軟正黑體" panose="020B0604030504040204" pitchFamily="34" charset="-120"/>
              </a:rPr>
              <a:t>、</a:t>
            </a:r>
            <a:r>
              <a:rPr lang="zh-TW" altLang="en-US" sz="1600" b="1" dirty="0">
                <a:solidFill>
                  <a:prstClr val="black">
                    <a:lumMod val="75000"/>
                    <a:lumOff val="25000"/>
                  </a:prstClr>
                </a:solidFill>
                <a:highlight>
                  <a:srgbClr val="FFFF00"/>
                </a:highlight>
                <a:latin typeface="微軟正黑體" panose="020B0604030504040204" pitchFamily="34" charset="-120"/>
                <a:ea typeface="微軟正黑體" panose="020B0604030504040204" pitchFamily="34" charset="-120"/>
              </a:rPr>
              <a:t>政府透明</a:t>
            </a:r>
            <a:r>
              <a:rPr lang="zh-TW" altLang="en-US" sz="1600" b="1" dirty="0">
                <a:solidFill>
                  <a:prstClr val="black">
                    <a:lumMod val="75000"/>
                    <a:lumOff val="25000"/>
                  </a:prstClr>
                </a:solidFill>
                <a:latin typeface="微軟正黑體" panose="020B0604030504040204" pitchFamily="34" charset="-120"/>
                <a:ea typeface="微軟正黑體" panose="020B0604030504040204" pitchFamily="34" charset="-120"/>
              </a:rPr>
              <a:t>等具應用價值之資料，以滿足民眾生活應用需求，同步改善社會與經濟課題</a:t>
            </a: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463" y="998643"/>
            <a:ext cx="8521716" cy="1081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矩形 21">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(1/6)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261705880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61</a:t>
            </a:fld>
            <a:endParaRPr lang="zh-TW" altLang="en-US" dirty="0"/>
          </a:p>
        </p:txBody>
      </p:sp>
      <p:pic>
        <p:nvPicPr>
          <p:cNvPr id="7"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055" y="1052736"/>
            <a:ext cx="8940906" cy="1134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(2/6)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grpSp>
        <p:nvGrpSpPr>
          <p:cNvPr id="9" name="群組 8">
            <a:extLst>
              <a:ext uri="{FF2B5EF4-FFF2-40B4-BE49-F238E27FC236}">
                <a16:creationId xmlns:a16="http://schemas.microsoft.com/office/drawing/2014/main" xmlns="" id="{C12A12E7-F71D-4212-BAA9-2190F39F0D04}"/>
              </a:ext>
            </a:extLst>
          </p:cNvPr>
          <p:cNvGrpSpPr/>
          <p:nvPr/>
        </p:nvGrpSpPr>
        <p:grpSpPr>
          <a:xfrm>
            <a:off x="323529" y="2295702"/>
            <a:ext cx="8496943" cy="917274"/>
            <a:chOff x="774290" y="862571"/>
            <a:chExt cx="10392697" cy="1493544"/>
          </a:xfrm>
        </p:grpSpPr>
        <p:sp>
          <p:nvSpPr>
            <p:cNvPr id="10" name="圓角矩形 15">
              <a:extLst>
                <a:ext uri="{FF2B5EF4-FFF2-40B4-BE49-F238E27FC236}">
                  <a16:creationId xmlns:a16="http://schemas.microsoft.com/office/drawing/2014/main" xmlns="" id="{795B0DA9-F52F-11B2-215E-8C143F30B063}"/>
                </a:ext>
              </a:extLst>
            </p:cNvPr>
            <p:cNvSpPr/>
            <p:nvPr/>
          </p:nvSpPr>
          <p:spPr>
            <a:xfrm>
              <a:off x="774290" y="862571"/>
              <a:ext cx="10392697" cy="1493544"/>
            </a:xfrm>
            <a:prstGeom prst="roundRect">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ctr" fontAlgn="base">
                <a:spcBef>
                  <a:spcPct val="0"/>
                </a:spcBef>
                <a:spcAft>
                  <a:spcPct val="0"/>
                </a:spcAft>
                <a:defRPr/>
              </a:pPr>
              <a:endParaRPr lang="zh-TW" altLang="en-US" sz="1050" b="1" kern="0">
                <a:solidFill>
                  <a:prstClr val="black"/>
                </a:solidFill>
                <a:latin typeface="Microsoft YaHei"/>
                <a:ea typeface="Microsoft YaHei"/>
              </a:endParaRPr>
            </a:p>
          </p:txBody>
        </p:sp>
        <p:sp>
          <p:nvSpPr>
            <p:cNvPr id="11" name="矩形 10">
              <a:extLst>
                <a:ext uri="{FF2B5EF4-FFF2-40B4-BE49-F238E27FC236}">
                  <a16:creationId xmlns:a16="http://schemas.microsoft.com/office/drawing/2014/main" xmlns="" id="{EF536F62-1FD7-6419-843D-D51CF47D0E0C}"/>
                </a:ext>
              </a:extLst>
            </p:cNvPr>
            <p:cNvSpPr/>
            <p:nvPr/>
          </p:nvSpPr>
          <p:spPr>
            <a:xfrm>
              <a:off x="973224" y="1066402"/>
              <a:ext cx="10069457" cy="1152610"/>
            </a:xfrm>
            <a:prstGeom prst="rect">
              <a:avLst/>
            </a:prstGeom>
          </p:spPr>
          <p:txBody>
            <a:bodyPr wrap="square" anchor="ctr">
              <a:spAutoFit/>
            </a:bodyPr>
            <a:lstStyle/>
            <a:p>
              <a:pPr algn="just" fontAlgn="base">
                <a:spcBef>
                  <a:spcPct val="0"/>
                </a:spcBef>
                <a:spcAft>
                  <a:spcPct val="0"/>
                </a:spcAft>
                <a:defRPr/>
              </a:pP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數位部初擬</a:t>
              </a:r>
              <a:r>
                <a:rPr lang="en-US" altLang="zh-TW" sz="2000" b="1" dirty="0">
                  <a:solidFill>
                    <a:srgbClr val="C00000"/>
                  </a:solidFill>
                  <a:latin typeface="微軟正黑體" panose="020B0604030504040204" pitchFamily="34" charset="-120"/>
                  <a:ea typeface="微軟正黑體" panose="020B0604030504040204" pitchFamily="34" charset="-120"/>
                </a:rPr>
                <a:t>6</a:t>
              </a:r>
              <a:r>
                <a:rPr lang="zh-TW" altLang="en-US" sz="2000" b="1" dirty="0">
                  <a:solidFill>
                    <a:srgbClr val="C00000"/>
                  </a:solidFill>
                  <a:latin typeface="微軟正黑體" panose="020B0604030504040204" pitchFamily="34" charset="-120"/>
                  <a:ea typeface="微軟正黑體" panose="020B0604030504040204" pitchFamily="34" charset="-120"/>
                </a:rPr>
                <a:t>項</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高應用價值資料</a:t>
              </a:r>
              <a:r>
                <a:rPr lang="zh-TW" altLang="en-US" sz="2000" b="1" dirty="0">
                  <a:solidFill>
                    <a:srgbClr val="C00000"/>
                  </a:solidFill>
                  <a:latin typeface="微軟正黑體" panose="020B0604030504040204" pitchFamily="34" charset="-120"/>
                  <a:ea typeface="微軟正黑體" panose="020B0604030504040204" pitchFamily="34" charset="-120"/>
                </a:rPr>
                <a:t>主題及子類別</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，業於</a:t>
              </a:r>
              <a:r>
                <a:rPr lang="zh-TW" altLang="en-US" sz="2000" b="1" dirty="0">
                  <a:solidFill>
                    <a:srgbClr val="C00000"/>
                  </a:solidFill>
                  <a:latin typeface="微軟正黑體" panose="020B0604030504040204" pitchFamily="34" charset="-120"/>
                  <a:ea typeface="微軟正黑體" panose="020B0604030504040204" pitchFamily="34" charset="-120"/>
                </a:rPr>
                <a:t>本年</a:t>
              </a:r>
              <a:r>
                <a:rPr lang="en-US" altLang="zh-TW" sz="2000" b="1" dirty="0">
                  <a:solidFill>
                    <a:srgbClr val="C00000"/>
                  </a:solidFill>
                  <a:latin typeface="微軟正黑體" panose="020B0604030504040204" pitchFamily="34" charset="-120"/>
                  <a:ea typeface="微軟正黑體" panose="020B0604030504040204" pitchFamily="34" charset="-120"/>
                </a:rPr>
                <a:t>6</a:t>
              </a:r>
              <a:r>
                <a:rPr lang="zh-TW" altLang="en-US" sz="2000" b="1" dirty="0">
                  <a:solidFill>
                    <a:srgbClr val="C00000"/>
                  </a:solidFill>
                  <a:latin typeface="微軟正黑體" panose="020B0604030504040204" pitchFamily="34" charset="-120"/>
                  <a:ea typeface="微軟正黑體" panose="020B0604030504040204" pitchFamily="34" charset="-120"/>
                </a:rPr>
                <a:t>月</a:t>
              </a:r>
              <a:r>
                <a:rPr lang="en-US" altLang="zh-TW" sz="2000" b="1" dirty="0">
                  <a:solidFill>
                    <a:srgbClr val="C00000"/>
                  </a:solidFill>
                  <a:latin typeface="微軟正黑體" panose="020B0604030504040204" pitchFamily="34" charset="-120"/>
                  <a:ea typeface="微軟正黑體" panose="020B0604030504040204" pitchFamily="34" charset="-120"/>
                </a:rPr>
                <a:t>27</a:t>
              </a:r>
              <a:r>
                <a:rPr lang="zh-TW" altLang="en-US" sz="2000" b="1" dirty="0">
                  <a:solidFill>
                    <a:srgbClr val="C00000"/>
                  </a:solidFill>
                  <a:latin typeface="微軟正黑體" panose="020B0604030504040204" pitchFamily="34" charset="-120"/>
                  <a:ea typeface="微軟正黑體" panose="020B0604030504040204" pitchFamily="34" charset="-120"/>
                </a:rPr>
                <a:t>日</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提報行政院政府資料開放諮詢小組達成共識。</a:t>
              </a:r>
              <a:endParaRPr lang="zh-TW" altLang="en-US" sz="2000" b="1" dirty="0">
                <a:solidFill>
                  <a:prstClr val="black">
                    <a:lumMod val="65000"/>
                    <a:lumOff val="35000"/>
                  </a:prstClr>
                </a:solidFill>
                <a:latin typeface="微軟正黑體" panose="020B0604030504040204" pitchFamily="34" charset="-120"/>
                <a:ea typeface="微軟正黑體" panose="020B0604030504040204" pitchFamily="34" charset="-120"/>
              </a:endParaRPr>
            </a:p>
          </p:txBody>
        </p:sp>
      </p:gr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06" y="3356992"/>
            <a:ext cx="8583613" cy="330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751815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62</a:t>
            </a:fld>
            <a:endParaRPr lang="zh-TW" altLang="en-US" dirty="0"/>
          </a:p>
        </p:txBody>
      </p:sp>
      <p:sp>
        <p:nvSpPr>
          <p:cNvPr id="7" name="矩形 6">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(3/6)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2" y="1124743"/>
            <a:ext cx="9053587" cy="1148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圓角矩形 15">
            <a:extLst>
              <a:ext uri="{FF2B5EF4-FFF2-40B4-BE49-F238E27FC236}">
                <a16:creationId xmlns:a16="http://schemas.microsoft.com/office/drawing/2014/main" xmlns="" id="{7B095448-AB07-FDF2-7D7D-4E6E11316342}"/>
              </a:ext>
            </a:extLst>
          </p:cNvPr>
          <p:cNvSpPr/>
          <p:nvPr/>
        </p:nvSpPr>
        <p:spPr>
          <a:xfrm>
            <a:off x="142021" y="2252423"/>
            <a:ext cx="8803008" cy="900639"/>
          </a:xfrm>
          <a:prstGeom prst="roundRect">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algn="just" fontAlgn="base">
              <a:spcBef>
                <a:spcPct val="0"/>
              </a:spcBef>
              <a:spcAft>
                <a:spcPct val="0"/>
              </a:spcAft>
              <a:defRPr/>
            </a:pP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透過</a:t>
            </a:r>
            <a:r>
              <a:rPr lang="zh-TW" altLang="en-US" sz="2000" b="1" dirty="0">
                <a:latin typeface="微軟正黑體" panose="020B0604030504040204" pitchFamily="34" charset="-120"/>
                <a:ea typeface="微軟正黑體" panose="020B0604030504040204" pitchFamily="34" charset="-120"/>
              </a:rPr>
              <a:t>公共政策網路參與平台</a:t>
            </a:r>
            <a:r>
              <a:rPr lang="zh-TW" altLang="en-US" sz="2000" b="1" dirty="0">
                <a:solidFill>
                  <a:srgbClr val="C00000"/>
                </a:solidFill>
                <a:latin typeface="微軟正黑體" panose="020B0604030504040204" pitchFamily="34" charset="-120"/>
                <a:ea typeface="微軟正黑體" panose="020B0604030504040204" pitchFamily="34" charset="-120"/>
              </a:rPr>
              <a:t>「眾開講」，</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徵集公眾對</a:t>
            </a:r>
            <a:r>
              <a:rPr lang="en-US" altLang="zh-TW" sz="2000" b="1" dirty="0">
                <a:solidFill>
                  <a:srgbClr val="C00000"/>
                </a:solidFill>
                <a:latin typeface="微軟正黑體" panose="020B0604030504040204" pitchFamily="34" charset="-120"/>
                <a:ea typeface="微軟正黑體" panose="020B0604030504040204" pitchFamily="34" charset="-120"/>
              </a:rPr>
              <a:t>6</a:t>
            </a:r>
            <a:r>
              <a:rPr lang="zh-TW" altLang="en-US" sz="2000" b="1" dirty="0">
                <a:solidFill>
                  <a:srgbClr val="C00000"/>
                </a:solidFill>
                <a:latin typeface="微軟正黑體" panose="020B0604030504040204" pitchFamily="34" charset="-120"/>
                <a:ea typeface="微軟正黑體" panose="020B0604030504040204" pitchFamily="34" charset="-120"/>
              </a:rPr>
              <a:t>項</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高應用價值資料</a:t>
            </a:r>
            <a:r>
              <a:rPr lang="zh-TW" altLang="en-US" sz="2000" b="1" dirty="0">
                <a:solidFill>
                  <a:srgbClr val="C00000"/>
                </a:solidFill>
                <a:latin typeface="微軟正黑體" panose="020B0604030504040204" pitchFamily="34" charset="-120"/>
                <a:ea typeface="微軟正黑體" panose="020B0604030504040204" pitchFamily="34" charset="-120"/>
              </a:rPr>
              <a:t>主題、子類別及資料集</a:t>
            </a:r>
            <a:r>
              <a:rPr lang="zh-TW" altLang="en-US" sz="2000" b="1" dirty="0">
                <a:solidFill>
                  <a:prstClr val="black">
                    <a:lumMod val="85000"/>
                    <a:lumOff val="15000"/>
                  </a:prstClr>
                </a:solidFill>
                <a:latin typeface="微軟正黑體" panose="020B0604030504040204" pitchFamily="34" charset="-120"/>
                <a:ea typeface="微軟正黑體" panose="020B0604030504040204" pitchFamily="34" charset="-120"/>
              </a:rPr>
              <a:t>之建議。</a:t>
            </a:r>
          </a:p>
        </p:txBody>
      </p:sp>
      <p:pic>
        <p:nvPicPr>
          <p:cNvPr id="10" name="圖片 9">
            <a:extLst>
              <a:ext uri="{FF2B5EF4-FFF2-40B4-BE49-F238E27FC236}">
                <a16:creationId xmlns:a16="http://schemas.microsoft.com/office/drawing/2014/main" xmlns="" id="{D911D7AD-23FB-03F8-1D39-C2427E94A269}"/>
              </a:ext>
            </a:extLst>
          </p:cNvPr>
          <p:cNvPicPr>
            <a:picLocks noChangeAspect="1"/>
          </p:cNvPicPr>
          <p:nvPr/>
        </p:nvPicPr>
        <p:blipFill rotWithShape="1">
          <a:blip r:embed="rId3">
            <a:extLst>
              <a:ext uri="{28A0092B-C50C-407E-A947-70E740481C1C}">
                <a14:useLocalDpi xmlns:a14="http://schemas.microsoft.com/office/drawing/2010/main" val="0"/>
              </a:ext>
            </a:extLst>
          </a:blip>
          <a:srcRect l="7254" r="8137" b="3434"/>
          <a:stretch/>
        </p:blipFill>
        <p:spPr>
          <a:xfrm>
            <a:off x="102060" y="3356992"/>
            <a:ext cx="4135093" cy="2905809"/>
          </a:xfrm>
          <a:prstGeom prst="rect">
            <a:avLst/>
          </a:prstGeom>
          <a:ln>
            <a:noFill/>
          </a:ln>
          <a:effectLst>
            <a:outerShdw blurRad="292100" dist="139700" dir="2700000" algn="tl" rotWithShape="0">
              <a:srgbClr val="333333">
                <a:alpha val="65000"/>
              </a:srgbClr>
            </a:outerShdw>
          </a:effectLst>
        </p:spPr>
      </p:pic>
      <p:sp>
        <p:nvSpPr>
          <p:cNvPr id="11" name="圓角矩形 15">
            <a:extLst>
              <a:ext uri="{FF2B5EF4-FFF2-40B4-BE49-F238E27FC236}">
                <a16:creationId xmlns:a16="http://schemas.microsoft.com/office/drawing/2014/main" xmlns="" id="{B883A598-4957-4DAE-BBCB-0F3A3633FF91}"/>
              </a:ext>
            </a:extLst>
          </p:cNvPr>
          <p:cNvSpPr/>
          <p:nvPr/>
        </p:nvSpPr>
        <p:spPr>
          <a:xfrm>
            <a:off x="4385793" y="5643473"/>
            <a:ext cx="4398959" cy="883305"/>
          </a:xfrm>
          <a:prstGeom prst="roundRect">
            <a:avLst/>
          </a:prstGeom>
          <a:solidFill>
            <a:schemeClr val="accent3">
              <a:lumMod val="20000"/>
              <a:lumOff val="80000"/>
            </a:schemeClr>
          </a:solidFill>
          <a:ln w="28575" cap="flat" cmpd="sng" algn="ctr">
            <a:solidFill>
              <a:schemeClr val="accent3">
                <a:lumMod val="40000"/>
                <a:lumOff val="60000"/>
              </a:schemeClr>
            </a:solidFill>
            <a:prstDash val="sysDot"/>
            <a:miter lim="800000"/>
          </a:ln>
          <a:effectLst/>
        </p:spPr>
        <p:txBody>
          <a:bodyPr rtlCol="0" anchor="ctr"/>
          <a:lstStyle/>
          <a:p>
            <a:pPr fontAlgn="base">
              <a:spcBef>
                <a:spcPct val="0"/>
              </a:spcBef>
              <a:spcAft>
                <a:spcPct val="0"/>
              </a:spcAft>
              <a:defRPr/>
            </a:pPr>
            <a:r>
              <a:rPr lang="zh-TW" altLang="en-US" b="1" dirty="0">
                <a:solidFill>
                  <a:prstClr val="black">
                    <a:lumMod val="85000"/>
                    <a:lumOff val="15000"/>
                  </a:prstClr>
                </a:solidFill>
                <a:latin typeface="微軟正黑體" panose="020B0604030504040204" pitchFamily="34" charset="-120"/>
                <a:ea typeface="微軟正黑體" panose="020B0604030504040204" pitchFamily="34" charset="-120"/>
              </a:rPr>
              <a:t>請各主題之主辦部會綜整協辦機關意見，以回應</a:t>
            </a:r>
            <a:r>
              <a:rPr lang="zh-TW" altLang="en-US" b="1" dirty="0">
                <a:solidFill>
                  <a:srgbClr val="C00000"/>
                </a:solidFill>
                <a:latin typeface="微軟正黑體" panose="020B0604030504040204" pitchFamily="34" charset="-120"/>
                <a:ea typeface="微軟正黑體" panose="020B0604030504040204" pitchFamily="34" charset="-120"/>
              </a:rPr>
              <a:t>眾開講</a:t>
            </a:r>
            <a:r>
              <a:rPr lang="zh-TW" altLang="en-US" b="1" dirty="0">
                <a:solidFill>
                  <a:prstClr val="black">
                    <a:lumMod val="85000"/>
                    <a:lumOff val="15000"/>
                  </a:prstClr>
                </a:solidFill>
                <a:latin typeface="微軟正黑體" panose="020B0604030504040204" pitchFamily="34" charset="-120"/>
                <a:ea typeface="微軟正黑體" panose="020B0604030504040204" pitchFamily="34" charset="-120"/>
              </a:rPr>
              <a:t>之建議</a:t>
            </a:r>
          </a:p>
        </p:txBody>
      </p:sp>
      <p:graphicFrame>
        <p:nvGraphicFramePr>
          <p:cNvPr id="12" name="表格 5">
            <a:extLst>
              <a:ext uri="{FF2B5EF4-FFF2-40B4-BE49-F238E27FC236}">
                <a16:creationId xmlns:a16="http://schemas.microsoft.com/office/drawing/2014/main" xmlns="" id="{7C214595-1CFA-C222-B274-CD08D02A3A3D}"/>
              </a:ext>
            </a:extLst>
          </p:cNvPr>
          <p:cNvGraphicFramePr>
            <a:graphicFrameLocks noGrp="1"/>
          </p:cNvGraphicFramePr>
          <p:nvPr/>
        </p:nvGraphicFramePr>
        <p:xfrm>
          <a:off x="4355977" y="3212976"/>
          <a:ext cx="4176463" cy="1772920"/>
        </p:xfrm>
        <a:graphic>
          <a:graphicData uri="http://schemas.openxmlformats.org/drawingml/2006/table">
            <a:tbl>
              <a:tblPr firstRow="1" bandRow="1">
                <a:tableStyleId>{69CF1AB2-1976-4502-BF36-3FF5EA218861}</a:tableStyleId>
              </a:tblPr>
              <a:tblGrid>
                <a:gridCol w="1008111">
                  <a:extLst>
                    <a:ext uri="{9D8B030D-6E8A-4147-A177-3AD203B41FA5}">
                      <a16:colId xmlns:a16="http://schemas.microsoft.com/office/drawing/2014/main" xmlns="" val="2077787191"/>
                    </a:ext>
                  </a:extLst>
                </a:gridCol>
                <a:gridCol w="3168352">
                  <a:extLst>
                    <a:ext uri="{9D8B030D-6E8A-4147-A177-3AD203B41FA5}">
                      <a16:colId xmlns:a16="http://schemas.microsoft.com/office/drawing/2014/main" xmlns="" val="922557076"/>
                    </a:ext>
                  </a:extLst>
                </a:gridCol>
              </a:tblGrid>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TW" altLang="en-US" sz="1600" b="1" u="none" dirty="0">
                          <a:solidFill>
                            <a:schemeClr val="bg1"/>
                          </a:solidFill>
                          <a:latin typeface="微軟正黑體" panose="020B0604030504040204" pitchFamily="34" charset="-120"/>
                          <a:ea typeface="微軟正黑體" panose="020B0604030504040204" pitchFamily="34" charset="-120"/>
                        </a:rPr>
                        <a:t>文案整備</a:t>
                      </a:r>
                      <a:endParaRPr lang="en-US" altLang="zh-TW" sz="1600" b="1" u="none" dirty="0">
                        <a:solidFill>
                          <a:schemeClr val="bg1"/>
                        </a:solidFill>
                        <a:latin typeface="微軟正黑體" panose="020B0604030504040204" pitchFamily="34" charset="-120"/>
                        <a:ea typeface="微軟正黑體" panose="020B0604030504040204" pitchFamily="34" charset="-120"/>
                      </a:endParaRPr>
                    </a:p>
                  </a:txBody>
                  <a:tcP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a:txBody>
                    <a:bodyPr/>
                    <a:lstStyle/>
                    <a:p>
                      <a:pPr marL="342900" indent="-342900" eaLnBrk="0" fontAlgn="base" hangingPunct="0">
                        <a:spcBef>
                          <a:spcPts val="600"/>
                        </a:spcBef>
                        <a:spcAft>
                          <a:spcPts val="0"/>
                        </a:spcAft>
                        <a:buFont typeface="+mj-lt"/>
                        <a:buAutoNum type="arabicPeriod"/>
                      </a:pPr>
                      <a:r>
                        <a:rPr lang="zh-TW" altLang="en-US" sz="1600" b="1" dirty="0">
                          <a:solidFill>
                            <a:schemeClr val="tx1"/>
                          </a:solidFill>
                          <a:latin typeface="微軟正黑體" panose="020B0604030504040204" pitchFamily="34" charset="-120"/>
                          <a:ea typeface="微軟正黑體" panose="020B0604030504040204" pitchFamily="34" charset="-120"/>
                        </a:rPr>
                        <a:t>政策背景</a:t>
                      </a:r>
                      <a:endParaRPr lang="en-US" altLang="zh-TW" sz="1600" b="1" dirty="0">
                        <a:solidFill>
                          <a:schemeClr val="tx1"/>
                        </a:solidFill>
                        <a:latin typeface="微軟正黑體" panose="020B0604030504040204" pitchFamily="34" charset="-120"/>
                        <a:ea typeface="微軟正黑體" panose="020B0604030504040204" pitchFamily="34" charset="-120"/>
                      </a:endParaRPr>
                    </a:p>
                    <a:p>
                      <a:pPr marL="342900" indent="-342900" eaLnBrk="0" fontAlgn="base" hangingPunct="0">
                        <a:spcBef>
                          <a:spcPts val="0"/>
                        </a:spcBef>
                        <a:spcAft>
                          <a:spcPts val="0"/>
                        </a:spcAft>
                        <a:buFont typeface="+mj-lt"/>
                        <a:buAutoNum type="arabicPeriod"/>
                      </a:pPr>
                      <a:r>
                        <a:rPr lang="zh-TW" altLang="en-US" sz="1600" b="1" dirty="0">
                          <a:solidFill>
                            <a:schemeClr val="tx1"/>
                          </a:solidFill>
                          <a:latin typeface="微軟正黑體" panose="020B0604030504040204" pitchFamily="34" charset="-120"/>
                          <a:ea typeface="微軟正黑體" panose="020B0604030504040204" pitchFamily="34" charset="-120"/>
                        </a:rPr>
                        <a:t>說明高應用價值資料定義</a:t>
                      </a:r>
                      <a:endParaRPr lang="en-US" altLang="zh-TW" sz="1600" b="1" dirty="0">
                        <a:solidFill>
                          <a:schemeClr val="tx1"/>
                        </a:solidFill>
                        <a:latin typeface="微軟正黑體" panose="020B0604030504040204" pitchFamily="34" charset="-120"/>
                        <a:ea typeface="微軟正黑體" panose="020B0604030504040204" pitchFamily="34" charset="-120"/>
                      </a:endParaRPr>
                    </a:p>
                    <a:p>
                      <a:pPr marL="342900" indent="-342900" eaLnBrk="0" fontAlgn="base" hangingPunct="0">
                        <a:spcBef>
                          <a:spcPts val="0"/>
                        </a:spcBef>
                        <a:spcAft>
                          <a:spcPct val="0"/>
                        </a:spcAft>
                        <a:buFont typeface="+mj-lt"/>
                        <a:buAutoNum type="arabicPeriod"/>
                      </a:pPr>
                      <a:r>
                        <a:rPr lang="zh-TW" altLang="en-US" sz="1600" b="1" dirty="0">
                          <a:solidFill>
                            <a:schemeClr val="tx1"/>
                          </a:solidFill>
                          <a:latin typeface="微軟正黑體" panose="020B0604030504040204" pitchFamily="34" charset="-120"/>
                          <a:ea typeface="微軟正黑體" panose="020B0604030504040204" pitchFamily="34" charset="-120"/>
                        </a:rPr>
                        <a:t>主題、子類別及資料集</a:t>
                      </a:r>
                      <a:endParaRPr lang="en-US" altLang="zh-TW" sz="1600" b="1" dirty="0">
                        <a:solidFill>
                          <a:schemeClr val="tx1"/>
                        </a:solidFill>
                        <a:latin typeface="微軟正黑體" panose="020B0604030504040204" pitchFamily="34" charset="-120"/>
                        <a:ea typeface="微軟正黑體" panose="020B0604030504040204" pitchFamily="34" charset="-120"/>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332348474"/>
                  </a:ext>
                </a:extLst>
              </a:tr>
              <a:tr h="370840">
                <a:tc>
                  <a:txBody>
                    <a:bodyPr/>
                    <a:lstStyle/>
                    <a:p>
                      <a:pPr algn="ctr"/>
                      <a:r>
                        <a:rPr lang="zh-TW" altLang="en-US" sz="1600" b="1" u="none" dirty="0">
                          <a:solidFill>
                            <a:schemeClr val="bg1"/>
                          </a:solidFill>
                          <a:latin typeface="微軟正黑體" panose="020B0604030504040204" pitchFamily="34" charset="-120"/>
                          <a:ea typeface="微軟正黑體" panose="020B0604030504040204" pitchFamily="34" charset="-120"/>
                        </a:rPr>
                        <a:t>發布期程</a:t>
                      </a:r>
                      <a:endParaRPr lang="zh-TW" altLang="en-US" sz="1600" u="none" dirty="0">
                        <a:solidFill>
                          <a:schemeClr val="bg1"/>
                        </a:solidFill>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solidFill>
                  </a:tcPr>
                </a:tc>
                <a:tc>
                  <a:txBody>
                    <a:bodyPr/>
                    <a:lstStyle/>
                    <a:p>
                      <a:r>
                        <a:rPr lang="en-US" altLang="zh-TW" sz="1600" b="1" dirty="0">
                          <a:solidFill>
                            <a:srgbClr val="C00000"/>
                          </a:solidFill>
                          <a:latin typeface="微軟正黑體" panose="020B0604030504040204" pitchFamily="34" charset="-120"/>
                          <a:ea typeface="微軟正黑體" panose="020B0604030504040204" pitchFamily="34" charset="-120"/>
                        </a:rPr>
                        <a:t>111/10</a:t>
                      </a:r>
                      <a:r>
                        <a:rPr lang="zh-TW" altLang="en-US" sz="1600" b="1" dirty="0">
                          <a:solidFill>
                            <a:srgbClr val="C00000"/>
                          </a:solidFill>
                          <a:latin typeface="微軟正黑體" panose="020B0604030504040204" pitchFamily="34" charset="-120"/>
                          <a:ea typeface="微軟正黑體" panose="020B0604030504040204" pitchFamily="34" charset="-120"/>
                        </a:rPr>
                        <a:t>月中</a:t>
                      </a:r>
                      <a:r>
                        <a:rPr lang="zh-TW" altLang="en-US" sz="1600" b="1" dirty="0">
                          <a:solidFill>
                            <a:schemeClr val="tx1"/>
                          </a:solidFill>
                          <a:latin typeface="微軟正黑體" panose="020B0604030504040204" pitchFamily="34" charset="-120"/>
                          <a:ea typeface="微軟正黑體" panose="020B0604030504040204" pitchFamily="34" charset="-120"/>
                        </a:rPr>
                        <a:t>，發布</a:t>
                      </a:r>
                      <a:r>
                        <a:rPr lang="en-US" altLang="zh-TW" sz="1600" b="1" dirty="0">
                          <a:solidFill>
                            <a:schemeClr val="tx1"/>
                          </a:solidFill>
                          <a:latin typeface="微軟正黑體" panose="020B0604030504040204" pitchFamily="34" charset="-120"/>
                          <a:ea typeface="微軟正黑體" panose="020B0604030504040204" pitchFamily="34" charset="-120"/>
                        </a:rPr>
                        <a:t>2</a:t>
                      </a:r>
                      <a:r>
                        <a:rPr lang="zh-TW" altLang="en-US" sz="1600" b="1" dirty="0">
                          <a:solidFill>
                            <a:schemeClr val="tx1"/>
                          </a:solidFill>
                          <a:latin typeface="微軟正黑體" panose="020B0604030504040204" pitchFamily="34" charset="-120"/>
                          <a:ea typeface="微軟正黑體" panose="020B0604030504040204" pitchFamily="34" charset="-120"/>
                        </a:rPr>
                        <a:t>週</a:t>
                      </a:r>
                      <a:endParaRPr lang="zh-TW" altLang="en-US" sz="1600" b="1" dirty="0">
                        <a:solidFill>
                          <a:schemeClr val="tx1"/>
                        </a:solidFill>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extLst>
                  <a:ext uri="{0D108BD9-81ED-4DB2-BD59-A6C34878D82A}">
                    <a16:rowId xmlns:a16="http://schemas.microsoft.com/office/drawing/2014/main" xmlns="" val="1141969692"/>
                  </a:ext>
                </a:extLst>
              </a:tr>
              <a:tr h="370840">
                <a:tc>
                  <a:txBody>
                    <a:bodyPr/>
                    <a:lstStyle/>
                    <a:p>
                      <a:pPr algn="ctr"/>
                      <a:r>
                        <a:rPr lang="zh-TW" altLang="en-US" sz="1600" b="1" u="none" dirty="0">
                          <a:solidFill>
                            <a:schemeClr val="bg1"/>
                          </a:solidFill>
                          <a:latin typeface="微軟正黑體" panose="020B0604030504040204" pitchFamily="34" charset="-120"/>
                          <a:ea typeface="微軟正黑體" panose="020B0604030504040204" pitchFamily="34" charset="-120"/>
                        </a:rPr>
                        <a:t>邀請方式</a:t>
                      </a:r>
                      <a:endParaRPr lang="zh-TW" altLang="en-US" sz="1600" u="none" dirty="0">
                        <a:solidFill>
                          <a:schemeClr val="bg1"/>
                        </a:solidFill>
                      </a:endParaRPr>
                    </a:p>
                  </a:txBody>
                  <a:tcP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a:txBody>
                    <a:bodyPr/>
                    <a:lstStyle/>
                    <a:p>
                      <a:pPr marL="0" indent="0">
                        <a:spcAft>
                          <a:spcPts val="600"/>
                        </a:spcAft>
                        <a:buFont typeface="+mj-lt"/>
                        <a:buNone/>
                      </a:pPr>
                      <a:r>
                        <a:rPr lang="zh-TW" altLang="en-US" sz="1600" b="1" kern="1200" dirty="0">
                          <a:solidFill>
                            <a:schemeClr val="tx1"/>
                          </a:solidFill>
                          <a:latin typeface="微軟正黑體" panose="020B0604030504040204" pitchFamily="34" charset="-120"/>
                          <a:ea typeface="微軟正黑體" panose="020B0604030504040204" pitchFamily="34" charset="-120"/>
                          <a:cs typeface="+mn-cs"/>
                        </a:rPr>
                        <a:t>請主協辦機關透過對外溝通機制，邀請外界上「眾開講」提供建議。</a:t>
                      </a:r>
                      <a:endParaRPr lang="en-US" altLang="zh-TW" sz="1600" b="1" kern="1200" dirty="0">
                        <a:solidFill>
                          <a:schemeClr val="tx1"/>
                        </a:solidFill>
                        <a:latin typeface="微軟正黑體" panose="020B0604030504040204" pitchFamily="34" charset="-120"/>
                        <a:ea typeface="微軟正黑體" panose="020B0604030504040204" pitchFamily="34" charset="-120"/>
                        <a:cs typeface="+mn-cs"/>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lumMod val="20000"/>
                        <a:lumOff val="80000"/>
                      </a:schemeClr>
                    </a:solidFill>
                  </a:tcPr>
                </a:tc>
                <a:extLst>
                  <a:ext uri="{0D108BD9-81ED-4DB2-BD59-A6C34878D82A}">
                    <a16:rowId xmlns:a16="http://schemas.microsoft.com/office/drawing/2014/main" xmlns="" val="277038914"/>
                  </a:ext>
                </a:extLst>
              </a:tr>
            </a:tbl>
          </a:graphicData>
        </a:graphic>
      </p:graphicFrame>
      <p:sp>
        <p:nvSpPr>
          <p:cNvPr id="13" name="箭號: 向下 5">
            <a:extLst>
              <a:ext uri="{FF2B5EF4-FFF2-40B4-BE49-F238E27FC236}">
                <a16:creationId xmlns:a16="http://schemas.microsoft.com/office/drawing/2014/main" xmlns="" id="{6FC95119-DBAD-E148-149E-0F0457A0E830}"/>
              </a:ext>
            </a:extLst>
          </p:cNvPr>
          <p:cNvSpPr/>
          <p:nvPr/>
        </p:nvSpPr>
        <p:spPr>
          <a:xfrm>
            <a:off x="5796136" y="5086141"/>
            <a:ext cx="1469205" cy="557332"/>
          </a:xfrm>
          <a:prstGeom prst="downArrow">
            <a:avLst/>
          </a:prstGeom>
          <a:solidFill>
            <a:schemeClr val="accent5">
              <a:lumMod val="20000"/>
              <a:lumOff val="80000"/>
            </a:schemeClr>
          </a:solid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Tree>
    <p:extLst>
      <p:ext uri="{BB962C8B-B14F-4D97-AF65-F5344CB8AC3E}">
        <p14:creationId xmlns:p14="http://schemas.microsoft.com/office/powerpoint/2010/main" val="29618144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63</a:t>
            </a:fld>
            <a:endParaRPr lang="zh-TW" altLang="en-US" dirty="0"/>
          </a:p>
        </p:txBody>
      </p:sp>
      <p:sp>
        <p:nvSpPr>
          <p:cNvPr id="5" name="矩形 4">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(4/6)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132" y="1052736"/>
            <a:ext cx="8834388" cy="1121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61" y="2276872"/>
            <a:ext cx="9039929" cy="3698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54550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64</a:t>
            </a:fld>
            <a:endParaRPr lang="zh-TW" altLang="en-US" dirty="0"/>
          </a:p>
        </p:txBody>
      </p:sp>
      <p:sp>
        <p:nvSpPr>
          <p:cNvPr id="5" name="矩形 4">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(5/6)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366" y="1030002"/>
            <a:ext cx="8892287" cy="1128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2276872"/>
            <a:ext cx="8051214" cy="3528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71647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65</a:t>
            </a:fld>
            <a:endParaRPr lang="zh-TW" altLang="en-US" dirty="0"/>
          </a:p>
        </p:txBody>
      </p:sp>
      <p:sp>
        <p:nvSpPr>
          <p:cNvPr id="5" name="矩形 4">
            <a:extLst>
              <a:ext uri="{FF2B5EF4-FFF2-40B4-BE49-F238E27FC236}">
                <a16:creationId xmlns:a16="http://schemas.microsoft.com/office/drawing/2014/main" xmlns="" id="{55AA6513-7E83-88A3-E17D-939C806D3A28}"/>
              </a:ext>
            </a:extLst>
          </p:cNvPr>
          <p:cNvSpPr/>
          <p:nvPr/>
        </p:nvSpPr>
        <p:spPr>
          <a:xfrm>
            <a:off x="1455034" y="576250"/>
            <a:ext cx="6563015" cy="590931"/>
          </a:xfrm>
          <a:prstGeom prst="rect">
            <a:avLst/>
          </a:prstGeom>
        </p:spPr>
        <p:txBody>
          <a:bodyPr wrap="none">
            <a:spAutoFit/>
          </a:bodyPr>
          <a:lstStyle/>
          <a:p>
            <a:pPr algn="ctr" defTabSz="844078">
              <a:lnSpc>
                <a:spcPct val="90000"/>
              </a:lnSpc>
              <a:spcBef>
                <a:spcPct val="0"/>
              </a:spcBef>
              <a:defRPr/>
            </a:pPr>
            <a:r>
              <a:rPr lang="zh-TW" altLang="en-US" sz="3600" b="1" dirty="0">
                <a:solidFill>
                  <a:srgbClr val="002060"/>
                </a:solidFill>
                <a:latin typeface="微軟正黑體" panose="020B0604030504040204" pitchFamily="34" charset="-120"/>
                <a:ea typeface="微軟正黑體" panose="020B0604030504040204" pitchFamily="34" charset="-120"/>
              </a:rPr>
              <a:t>高應用價值資料之評估程序</a:t>
            </a:r>
            <a:r>
              <a:rPr lang="en-US" altLang="zh-TW" sz="2800" b="1" dirty="0">
                <a:solidFill>
                  <a:srgbClr val="002060"/>
                </a:solidFill>
                <a:latin typeface="微軟正黑體" panose="020B0604030504040204" pitchFamily="34" charset="-120"/>
                <a:ea typeface="微軟正黑體" panose="020B0604030504040204" pitchFamily="34" charset="-120"/>
              </a:rPr>
              <a:t>(6/6)</a:t>
            </a:r>
            <a:endParaRPr lang="zh-TW" altLang="en-US" sz="4000" b="1" dirty="0">
              <a:solidFill>
                <a:srgbClr val="002060"/>
              </a:solidFill>
              <a:latin typeface="微軟正黑體" panose="020B0604030504040204" pitchFamily="34" charset="-120"/>
              <a:ea typeface="微軟正黑體" panose="020B0604030504040204" pitchFamily="34" charset="-12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071104"/>
            <a:ext cx="9058965" cy="1155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420888"/>
            <a:ext cx="8350275" cy="3711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55920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7</a:t>
            </a:fld>
            <a:endParaRPr lang="zh-TW" altLang="en-US" dirty="0"/>
          </a:p>
        </p:txBody>
      </p:sp>
      <p:grpSp>
        <p:nvGrpSpPr>
          <p:cNvPr id="3" name="群組 2"/>
          <p:cNvGrpSpPr/>
          <p:nvPr/>
        </p:nvGrpSpPr>
        <p:grpSpPr>
          <a:xfrm>
            <a:off x="389094" y="1143835"/>
            <a:ext cx="7440117" cy="5117791"/>
            <a:chOff x="389094" y="1143835"/>
            <a:chExt cx="7440117" cy="5117791"/>
          </a:xfrm>
        </p:grpSpPr>
        <p:sp>
          <p:nvSpPr>
            <p:cNvPr id="8" name="矩形 7"/>
            <p:cNvSpPr/>
            <p:nvPr/>
          </p:nvSpPr>
          <p:spPr bwMode="auto">
            <a:xfrm>
              <a:off x="1489725" y="1143835"/>
              <a:ext cx="6339486" cy="554351"/>
            </a:xfrm>
            <a:prstGeom prst="rect">
              <a:avLst/>
            </a:prstGeom>
            <a:solidFill>
              <a:schemeClr val="accent2">
                <a:lumMod val="40000"/>
                <a:lumOff val="60000"/>
              </a:schemeClr>
            </a:solidFill>
            <a:ln w="25400">
              <a:solidFill>
                <a:schemeClr val="tx1"/>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kumimoji="1" lang="zh-TW" altLang="en-US" sz="2400" b="1" dirty="0">
                  <a:solidFill>
                    <a:schemeClr val="tx1"/>
                  </a:solidFill>
                  <a:latin typeface="微軟正黑體" panose="020B0604030504040204" pitchFamily="34" charset="-120"/>
                  <a:ea typeface="微軟正黑體" panose="020B0604030504040204" pitchFamily="34" charset="-120"/>
                </a:rPr>
                <a:t>經濟部及所屬機關</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構</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政府資料開放行動方案</a:t>
              </a:r>
            </a:p>
          </p:txBody>
        </p:sp>
        <p:sp>
          <p:nvSpPr>
            <p:cNvPr id="11" name="圓角矩形 10"/>
            <p:cNvSpPr/>
            <p:nvPr/>
          </p:nvSpPr>
          <p:spPr bwMode="auto">
            <a:xfrm>
              <a:off x="1498891" y="2799633"/>
              <a:ext cx="1992989" cy="757288"/>
            </a:xfrm>
            <a:prstGeom prst="roundRect">
              <a:avLst/>
            </a:prstGeom>
            <a:solidFill>
              <a:srgbClr val="FFDC97"/>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latin typeface="微軟正黑體" panose="020B0604030504040204" pitchFamily="34" charset="-120"/>
                  <a:ea typeface="微軟正黑體" panose="020B0604030504040204" pitchFamily="34" charset="-120"/>
                </a:rPr>
                <a:t>運作諮詢小組</a:t>
              </a:r>
              <a:endParaRPr lang="en-US" altLang="zh-TW" b="1" dirty="0">
                <a:latin typeface="微軟正黑體" panose="020B0604030504040204" pitchFamily="34" charset="-120"/>
                <a:ea typeface="微軟正黑體" panose="020B0604030504040204" pitchFamily="34" charset="-120"/>
              </a:endParaRPr>
            </a:p>
            <a:p>
              <a:pPr algn="ctr"/>
              <a:r>
                <a:rPr lang="zh-TW" altLang="en-US" b="1" dirty="0">
                  <a:latin typeface="微軟正黑體" panose="020B0604030504040204" pitchFamily="34" charset="-120"/>
                  <a:ea typeface="微軟正黑體" panose="020B0604030504040204" pitchFamily="34" charset="-120"/>
                </a:rPr>
                <a:t>形成推動共識</a:t>
              </a:r>
            </a:p>
          </p:txBody>
        </p:sp>
        <p:sp>
          <p:nvSpPr>
            <p:cNvPr id="13" name="圓角矩形 12"/>
            <p:cNvSpPr/>
            <p:nvPr/>
          </p:nvSpPr>
          <p:spPr bwMode="auto">
            <a:xfrm>
              <a:off x="3654430" y="2802417"/>
              <a:ext cx="1994400" cy="754504"/>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50800"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開放主題式資料</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indent="-50800"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精進品質作業</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15" name="圓角矩形 14"/>
            <p:cNvSpPr/>
            <p:nvPr/>
          </p:nvSpPr>
          <p:spPr bwMode="auto">
            <a:xfrm>
              <a:off x="5824700" y="2805328"/>
              <a:ext cx="1994400" cy="761354"/>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強化推廣研討</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推動應用服務</a:t>
              </a:r>
              <a:endParaRPr kumimoji="1" lang="zh-TW" altLang="en-US" b="1" i="1"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17" name="圓角矩形 16"/>
            <p:cNvSpPr/>
            <p:nvPr/>
          </p:nvSpPr>
          <p:spPr bwMode="auto">
            <a:xfrm>
              <a:off x="1481887" y="1861749"/>
              <a:ext cx="6339486" cy="794487"/>
            </a:xfrm>
            <a:prstGeom prst="roundRect">
              <a:avLst/>
            </a:prstGeom>
            <a:solidFill>
              <a:srgbClr val="FECEB4"/>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zh-TW" altLang="en-US" sz="2200" b="1" dirty="0">
                  <a:latin typeface="微軟正黑體" panose="020B0604030504040204" pitchFamily="34" charset="-120"/>
                  <a:ea typeface="微軟正黑體" panose="020B0604030504040204" pitchFamily="34" charset="-120"/>
                  <a:cs typeface="HY헤드라인M"/>
                </a:rPr>
                <a:t>開放主題式資料、提升資料品質、促進公私應用</a:t>
              </a:r>
            </a:p>
          </p:txBody>
        </p:sp>
        <p:sp>
          <p:nvSpPr>
            <p:cNvPr id="20" name="文字方塊 19"/>
            <p:cNvSpPr txBox="1"/>
            <p:nvPr/>
          </p:nvSpPr>
          <p:spPr>
            <a:xfrm>
              <a:off x="389094" y="1946218"/>
              <a:ext cx="800219" cy="461665"/>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目標</a:t>
              </a:r>
            </a:p>
          </p:txBody>
        </p:sp>
        <p:sp>
          <p:nvSpPr>
            <p:cNvPr id="21" name="文字方塊 20"/>
            <p:cNvSpPr txBox="1"/>
            <p:nvPr/>
          </p:nvSpPr>
          <p:spPr>
            <a:xfrm>
              <a:off x="409661" y="2773917"/>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行動</a:t>
              </a:r>
              <a:endParaRPr lang="en-US" altLang="zh-TW" sz="2400" b="1" u="sng" dirty="0">
                <a:latin typeface="微軟正黑體" panose="020B0604030504040204" pitchFamily="34" charset="-120"/>
                <a:ea typeface="微軟正黑體" panose="020B0604030504040204" pitchFamily="34" charset="-120"/>
              </a:endParaRPr>
            </a:p>
            <a:p>
              <a:r>
                <a:rPr lang="zh-TW" altLang="en-US" sz="2400" b="1" u="sng" dirty="0">
                  <a:latin typeface="微軟正黑體" panose="020B0604030504040204" pitchFamily="34" charset="-120"/>
                  <a:ea typeface="微軟正黑體" panose="020B0604030504040204" pitchFamily="34" charset="-120"/>
                </a:rPr>
                <a:t>策略</a:t>
              </a:r>
            </a:p>
          </p:txBody>
        </p:sp>
        <p:sp>
          <p:nvSpPr>
            <p:cNvPr id="22" name="圓角矩形 21"/>
            <p:cNvSpPr/>
            <p:nvPr/>
          </p:nvSpPr>
          <p:spPr bwMode="auto">
            <a:xfrm>
              <a:off x="1489725" y="3738844"/>
              <a:ext cx="1994400" cy="2522782"/>
            </a:xfrm>
            <a:prstGeom prst="roundRect">
              <a:avLst/>
            </a:prstGeom>
            <a:solidFill>
              <a:srgbClr val="FFDC97"/>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運作資料開放推動組織</a:t>
              </a:r>
              <a:endParaRPr kumimoji="1" lang="en-US" altLang="zh-TW" sz="1400" dirty="0">
                <a:latin typeface="微軟正黑體" panose="020B0604030504040204" pitchFamily="34" charset="-120"/>
                <a:ea typeface="微軟正黑體" panose="020B0604030504040204" pitchFamily="34" charset="-120"/>
              </a:endParaRPr>
            </a:p>
          </p:txBody>
        </p:sp>
        <p:sp>
          <p:nvSpPr>
            <p:cNvPr id="23" name="圓角矩形 22"/>
            <p:cNvSpPr/>
            <p:nvPr/>
          </p:nvSpPr>
          <p:spPr bwMode="auto">
            <a:xfrm>
              <a:off x="3654430" y="3738844"/>
              <a:ext cx="1994400" cy="2522782"/>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研議主題式開放資料推動策略</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深入盤點資料集，完善開放資料集初審、提報、複審及管理作業</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強化資料集品質檢核作業</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快速反應民眾意見回饋及資料集需求處理</a:t>
              </a:r>
            </a:p>
            <a:p>
              <a:pPr marL="285750" indent="-285750" fontAlgn="base">
                <a:spcBef>
                  <a:spcPct val="0"/>
                </a:spcBef>
                <a:spcAft>
                  <a:spcPct val="0"/>
                </a:spcAft>
                <a:buFont typeface="Arial" panose="020B0604020202020204" pitchFamily="34" charset="0"/>
                <a:buChar char="•"/>
              </a:pPr>
              <a:endPar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5" name="圓角矩形 24"/>
            <p:cNvSpPr/>
            <p:nvPr/>
          </p:nvSpPr>
          <p:spPr bwMode="auto">
            <a:xfrm>
              <a:off x="5834811" y="3741971"/>
              <a:ext cx="1994400" cy="2518149"/>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辦理資料開放應用研討活動</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推廣資料開放及民間交流</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7" name="文字方塊 26"/>
            <p:cNvSpPr txBox="1"/>
            <p:nvPr/>
          </p:nvSpPr>
          <p:spPr>
            <a:xfrm>
              <a:off x="409661" y="4221088"/>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推動</a:t>
              </a:r>
              <a:r>
                <a:rPr lang="en-US" altLang="zh-TW" sz="2400" b="1" u="sng" dirty="0">
                  <a:latin typeface="微軟正黑體" panose="020B0604030504040204" pitchFamily="34" charset="-120"/>
                  <a:ea typeface="微軟正黑體" panose="020B0604030504040204" pitchFamily="34" charset="-120"/>
                </a:rPr>
                <a:t/>
              </a:r>
              <a:br>
                <a:rPr lang="en-US" altLang="zh-TW" sz="2400" b="1" u="sng" dirty="0">
                  <a:latin typeface="微軟正黑體" panose="020B0604030504040204" pitchFamily="34" charset="-120"/>
                  <a:ea typeface="微軟正黑體" panose="020B0604030504040204" pitchFamily="34" charset="-120"/>
                </a:rPr>
              </a:br>
              <a:r>
                <a:rPr lang="zh-TW" altLang="en-US" sz="2400" b="1" u="sng" dirty="0">
                  <a:latin typeface="微軟正黑體" panose="020B0604030504040204" pitchFamily="34" charset="-120"/>
                  <a:ea typeface="微軟正黑體" panose="020B0604030504040204" pitchFamily="34" charset="-120"/>
                </a:rPr>
                <a:t>措施</a:t>
              </a:r>
              <a:endParaRPr lang="en-US" altLang="zh-TW" sz="2400" b="1" u="sng"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733782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a:extLst>
              <a:ext uri="{FF2B5EF4-FFF2-40B4-BE49-F238E27FC236}">
                <a16:creationId xmlns:a16="http://schemas.microsoft.com/office/drawing/2014/main" xmlns="" id="{3B7614BF-8E37-4833-BCC5-130312EC6085}"/>
              </a:ext>
            </a:extLst>
          </p:cNvPr>
          <p:cNvSpPr>
            <a:spLocks noGrp="1"/>
          </p:cNvSpPr>
          <p:nvPr>
            <p:ph type="sldNum" sz="quarter" idx="4"/>
          </p:nvPr>
        </p:nvSpPr>
        <p:spPr/>
        <p:txBody>
          <a:bodyPr/>
          <a:lstStyle/>
          <a:p>
            <a:fld id="{FB38DC22-E2C8-4860-938B-CEF6F87D8911}" type="slidenum">
              <a:rPr lang="zh-TW" altLang="en-US" smtClean="0">
                <a:latin typeface="微軟正黑體" panose="020B0604030504040204" pitchFamily="34" charset="-120"/>
                <a:ea typeface="微軟正黑體" panose="020B0604030504040204" pitchFamily="34" charset="-120"/>
              </a:rPr>
              <a:pPr/>
              <a:t>8</a:t>
            </a:fld>
            <a:endParaRPr lang="zh-TW" altLang="en-US" dirty="0">
              <a:latin typeface="微軟正黑體" panose="020B0604030504040204" pitchFamily="34" charset="-120"/>
              <a:ea typeface="微軟正黑體" panose="020B0604030504040204" pitchFamily="34" charset="-120"/>
            </a:endParaRPr>
          </a:p>
        </p:txBody>
      </p:sp>
      <p:sp>
        <p:nvSpPr>
          <p:cNvPr id="6" name="AutoShape 7">
            <a:extLst>
              <a:ext uri="{FF2B5EF4-FFF2-40B4-BE49-F238E27FC236}">
                <a16:creationId xmlns:a16="http://schemas.microsoft.com/office/drawing/2014/main" xmlns="" id="{01837C3F-9CC3-402D-AA16-BC1016FC30E6}"/>
              </a:ext>
            </a:extLst>
          </p:cNvPr>
          <p:cNvSpPr>
            <a:spLocks noChangeArrowheads="1"/>
          </p:cNvSpPr>
          <p:nvPr/>
        </p:nvSpPr>
        <p:spPr bwMode="auto">
          <a:xfrm>
            <a:off x="683567" y="1988840"/>
            <a:ext cx="7632849" cy="2950740"/>
          </a:xfrm>
          <a:prstGeom prst="roundRect">
            <a:avLst>
              <a:gd name="adj" fmla="val 7542"/>
            </a:avLst>
          </a:prstGeom>
          <a:noFill/>
          <a:ln w="38100" algn="ctr">
            <a:noFill/>
            <a:round/>
            <a:headEnd/>
            <a:tailEnd/>
          </a:ln>
        </p:spPr>
        <p:txBody>
          <a:bodyPr tIns="180000"/>
          <a:lstStyle>
            <a:lvl1pPr marL="457200" indent="-457200">
              <a:spcBef>
                <a:spcPct val="20000"/>
              </a:spcBef>
              <a:buClr>
                <a:schemeClr val="accent1"/>
              </a:buClr>
              <a:buFont typeface="Arial" charset="0"/>
              <a:buChar char="•"/>
              <a:defRPr sz="2200">
                <a:solidFill>
                  <a:schemeClr val="tx1"/>
                </a:solidFill>
                <a:latin typeface="Calibri" pitchFamily="34" charset="0"/>
                <a:ea typeface="新細明體" charset="-120"/>
              </a:defRPr>
            </a:lvl1pPr>
            <a:lvl2pPr marL="636588" indent="-179388">
              <a:spcBef>
                <a:spcPct val="20000"/>
              </a:spcBef>
              <a:buClr>
                <a:schemeClr val="accent2"/>
              </a:buClr>
              <a:buFont typeface="Arial" charset="0"/>
              <a:buChar char="•"/>
              <a:defRPr sz="2000">
                <a:solidFill>
                  <a:schemeClr val="tx1"/>
                </a:solidFill>
                <a:latin typeface="Calibri" pitchFamily="34" charset="0"/>
                <a:ea typeface="新細明體" charset="-120"/>
              </a:defRPr>
            </a:lvl2pPr>
            <a:lvl3pPr marL="1143000" indent="-228600">
              <a:spcBef>
                <a:spcPct val="20000"/>
              </a:spcBef>
              <a:buClr>
                <a:srgbClr val="526DB0"/>
              </a:buClr>
              <a:buFont typeface="Arial" charset="0"/>
              <a:buChar char="•"/>
              <a:defRPr>
                <a:solidFill>
                  <a:schemeClr val="tx1"/>
                </a:solidFill>
                <a:latin typeface="Calibri" pitchFamily="34" charset="0"/>
                <a:ea typeface="新細明體" charset="-120"/>
              </a:defRPr>
            </a:lvl3pPr>
            <a:lvl4pPr marL="1600200" indent="-228600">
              <a:spcBef>
                <a:spcPct val="20000"/>
              </a:spcBef>
              <a:buClr>
                <a:srgbClr val="989AAC"/>
              </a:buClr>
              <a:buFont typeface="Arial" charset="0"/>
              <a:buChar char="•"/>
              <a:defRPr sz="1600">
                <a:solidFill>
                  <a:schemeClr val="tx1"/>
                </a:solidFill>
                <a:latin typeface="Calibri" pitchFamily="34" charset="0"/>
                <a:ea typeface="新細明體" charset="-120"/>
              </a:defRPr>
            </a:lvl4pPr>
            <a:lvl5pPr marL="2057400" indent="-228600">
              <a:spcBef>
                <a:spcPct val="20000"/>
              </a:spcBef>
              <a:buClr>
                <a:srgbClr val="DC5924"/>
              </a:buClr>
              <a:buFont typeface="Arial" charset="0"/>
              <a:buChar char="•"/>
              <a:defRPr sz="1400">
                <a:solidFill>
                  <a:schemeClr val="tx1"/>
                </a:solidFill>
                <a:latin typeface="Calibri" pitchFamily="34" charset="0"/>
                <a:ea typeface="新細明體" charset="-120"/>
              </a:defRPr>
            </a:lvl5pPr>
            <a:lvl6pPr marL="25146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6pPr>
            <a:lvl7pPr marL="29718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7pPr>
            <a:lvl8pPr marL="34290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8pPr>
            <a:lvl9pPr marL="3886200" indent="-228600" eaLnBrk="0" fontAlgn="base" hangingPunct="0">
              <a:spcBef>
                <a:spcPct val="20000"/>
              </a:spcBef>
              <a:spcAft>
                <a:spcPct val="0"/>
              </a:spcAft>
              <a:buClr>
                <a:srgbClr val="DC5924"/>
              </a:buClr>
              <a:buFont typeface="Arial" charset="0"/>
              <a:buChar char="•"/>
              <a:defRPr sz="1400">
                <a:solidFill>
                  <a:schemeClr val="tx1"/>
                </a:solidFill>
                <a:latin typeface="Calibri" pitchFamily="34" charset="0"/>
                <a:ea typeface="新細明體" charset="-120"/>
              </a:defRPr>
            </a:lvl9pPr>
          </a:lstStyle>
          <a:p>
            <a:pPr marL="266700" lvl="0" indent="-266700">
              <a:lnSpc>
                <a:spcPts val="2600"/>
              </a:lnSpc>
              <a:spcBef>
                <a:spcPts val="0"/>
              </a:spcBef>
              <a:buNone/>
            </a:pPr>
            <a:r>
              <a:rPr lang="zh-TW" altLang="en-US" sz="2000" b="1" dirty="0">
                <a:latin typeface="微軟正黑體" panose="020B0604030504040204" pitchFamily="34" charset="-120"/>
                <a:ea typeface="微軟正黑體" panose="020B0604030504040204" pitchFamily="34" charset="-120"/>
              </a:rPr>
              <a:t>重點任務：</a:t>
            </a:r>
            <a:endParaRPr lang="en-US" altLang="zh-TW" sz="2000" b="1" dirty="0">
              <a:latin typeface="微軟正黑體" panose="020B0604030504040204" pitchFamily="34" charset="-120"/>
              <a:ea typeface="微軟正黑體" panose="020B0604030504040204" pitchFamily="34" charset="-120"/>
            </a:endParaRPr>
          </a:p>
          <a:p>
            <a:pPr marL="266700" lvl="0" indent="-266700">
              <a:lnSpc>
                <a:spcPts val="2800"/>
              </a:lnSpc>
              <a:buFont typeface="Wingdings" panose="05000000000000000000" pitchFamily="2" charset="2"/>
              <a:buChar char="Ø"/>
            </a:pPr>
            <a:r>
              <a:rPr lang="zh-TW" altLang="zh-TW" sz="2000" b="1" dirty="0">
                <a:latin typeface="微軟正黑體" panose="020B0604030504040204" pitchFamily="34" charset="-120"/>
                <a:ea typeface="微軟正黑體" panose="020B0604030504040204" pitchFamily="34" charset="-120"/>
              </a:rPr>
              <a:t>擬訂資料開放行動策略，強化政府資料開放質與量、建立推廣及績效管理機制。</a:t>
            </a:r>
          </a:p>
          <a:p>
            <a:pPr marL="266700" lvl="0" indent="-266700">
              <a:lnSpc>
                <a:spcPts val="2800"/>
              </a:lnSpc>
              <a:buFont typeface="Wingdings" panose="05000000000000000000" pitchFamily="2" charset="2"/>
              <a:buChar char="Ø"/>
            </a:pPr>
            <a:r>
              <a:rPr lang="zh-TW" altLang="zh-TW" sz="2000" b="1" dirty="0">
                <a:latin typeface="微軟正黑體" panose="020B0604030504040204" pitchFamily="34" charset="-120"/>
                <a:ea typeface="微軟正黑體" panose="020B0604030504040204" pitchFamily="34" charset="-120"/>
              </a:rPr>
              <a:t>規劃指導所屬機關資料開放，推動資料集分級、收費疑義之諮詢及協調。</a:t>
            </a:r>
          </a:p>
          <a:p>
            <a:pPr marL="266700" lvl="0" indent="-266700">
              <a:lnSpc>
                <a:spcPts val="2800"/>
              </a:lnSpc>
              <a:buFont typeface="Wingdings" panose="05000000000000000000" pitchFamily="2" charset="2"/>
              <a:buChar char="Ø"/>
            </a:pPr>
            <a:r>
              <a:rPr lang="zh-TW" altLang="zh-TW" sz="2000" b="1" dirty="0">
                <a:solidFill>
                  <a:srgbClr val="FF0000"/>
                </a:solidFill>
                <a:latin typeface="微軟正黑體" panose="020B0604030504040204" pitchFamily="34" charset="-120"/>
                <a:ea typeface="微軟正黑體" panose="020B0604030504040204" pitchFamily="34" charset="-120"/>
              </a:rPr>
              <a:t>建立政府與民間溝通管道</a:t>
            </a:r>
            <a:r>
              <a:rPr lang="zh-TW" altLang="zh-TW" sz="2000" b="1" dirty="0">
                <a:latin typeface="微軟正黑體" panose="020B0604030504040204" pitchFamily="34" charset="-120"/>
                <a:ea typeface="微軟正黑體" panose="020B0604030504040204" pitchFamily="34" charset="-120"/>
              </a:rPr>
              <a:t>，促進多元領域代表參與諮詢及協調，共商解決方案。</a:t>
            </a:r>
          </a:p>
        </p:txBody>
      </p:sp>
      <p:sp>
        <p:nvSpPr>
          <p:cNvPr id="7" name="AutoShape 11">
            <a:extLst>
              <a:ext uri="{FF2B5EF4-FFF2-40B4-BE49-F238E27FC236}">
                <a16:creationId xmlns:a16="http://schemas.microsoft.com/office/drawing/2014/main" xmlns="" id="{8531FB4C-75F7-4A3A-8303-8760E4D662C9}"/>
              </a:ext>
            </a:extLst>
          </p:cNvPr>
          <p:cNvSpPr>
            <a:spLocks noChangeArrowheads="1"/>
          </p:cNvSpPr>
          <p:nvPr/>
        </p:nvSpPr>
        <p:spPr bwMode="auto">
          <a:xfrm>
            <a:off x="2051720" y="1340768"/>
            <a:ext cx="4721225" cy="648072"/>
          </a:xfrm>
          <a:prstGeom prst="roundRect">
            <a:avLst>
              <a:gd name="adj" fmla="val 50000"/>
            </a:avLst>
          </a:prstGeom>
          <a:solidFill>
            <a:schemeClr val="accent6">
              <a:lumMod val="40000"/>
              <a:lumOff val="60000"/>
            </a:schemeClr>
          </a:solidFill>
          <a:ln>
            <a:noFill/>
          </a:ln>
          <a:effectLst>
            <a:outerShdw dist="35921" dir="2700000" algn="ctr" rotWithShape="0">
              <a:schemeClr val="bg2"/>
            </a:outerShdw>
          </a:effectLst>
        </p:spPr>
        <p:txBody>
          <a:bodyPr wrap="none" anchor="ctr"/>
          <a:lstStyle>
            <a:lvl1pPr eaLnBrk="0" fontAlgn="base" hangingPunct="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eaLnBrk="0" fontAlgn="base" hangingPunct="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eaLnBrk="0" fontAlgn="base" hangingPunct="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eaLnBrk="0" fontAlgn="base" hangingPunct="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lvl="0" algn="ctr" fontAlgn="ctr">
              <a:buNone/>
            </a:pPr>
            <a:r>
              <a:rPr lang="zh-TW" altLang="en-US" sz="2000" b="1" dirty="0">
                <a:latin typeface="微軟正黑體" panose="020B0604030504040204" pitchFamily="34" charset="-120"/>
                <a:ea typeface="微軟正黑體" panose="020B0604030504040204" pitchFamily="34" charset="-120"/>
              </a:rPr>
              <a:t>運作資料開放推動組織</a:t>
            </a:r>
            <a:endParaRPr lang="en-US" altLang="zh-TW" sz="2000" b="1" dirty="0">
              <a:latin typeface="微軟正黑體" panose="020B0604030504040204" pitchFamily="34" charset="-120"/>
              <a:ea typeface="微軟正黑體" panose="020B0604030504040204" pitchFamily="34" charset="-120"/>
            </a:endParaRPr>
          </a:p>
          <a:p>
            <a:pPr lvl="0" algn="ctr" fontAlgn="ctr">
              <a:buNone/>
            </a:pPr>
            <a:r>
              <a:rPr lang="en-US" altLang="zh-TW" sz="2000" b="1" dirty="0">
                <a:latin typeface="微軟正黑體" panose="020B0604030504040204" pitchFamily="34" charset="-120"/>
                <a:ea typeface="微軟正黑體" panose="020B0604030504040204" pitchFamily="34" charset="-120"/>
              </a:rPr>
              <a:t>【</a:t>
            </a:r>
            <a:r>
              <a:rPr lang="zh-TW" altLang="en-US" sz="2000" b="1" dirty="0">
                <a:latin typeface="微軟正黑體" panose="020B0604030504040204" pitchFamily="34" charset="-120"/>
                <a:ea typeface="微軟正黑體" panose="020B0604030504040204" pitchFamily="34" charset="-120"/>
              </a:rPr>
              <a:t>經濟部政府資料開放諮詢小組</a:t>
            </a:r>
            <a:r>
              <a:rPr lang="en-US" altLang="zh-TW" sz="2000" b="1" dirty="0">
                <a:latin typeface="微軟正黑體" panose="020B0604030504040204" pitchFamily="34" charset="-120"/>
                <a:ea typeface="微軟正黑體" panose="020B0604030504040204" pitchFamily="34" charset="-120"/>
              </a:rPr>
              <a:t>】</a:t>
            </a:r>
            <a:endParaRPr lang="zh-TW" altLang="en-US" sz="2000" b="1" dirty="0">
              <a:latin typeface="微軟正黑體" panose="020B0604030504040204" pitchFamily="34" charset="-120"/>
              <a:ea typeface="微軟正黑體" panose="020B0604030504040204" pitchFamily="34" charset="-120"/>
            </a:endParaRPr>
          </a:p>
        </p:txBody>
      </p:sp>
      <p:sp>
        <p:nvSpPr>
          <p:cNvPr id="10" name="標題 1"/>
          <p:cNvSpPr>
            <a:spLocks noGrp="1"/>
          </p:cNvSpPr>
          <p:nvPr>
            <p:ph type="title"/>
          </p:nvPr>
        </p:nvSpPr>
        <p:spPr>
          <a:xfrm>
            <a:off x="457200" y="274638"/>
            <a:ext cx="8229600" cy="778098"/>
          </a:xfrm>
        </p:spPr>
        <p:txBody>
          <a:bodyPr/>
          <a:lstStyle/>
          <a:p>
            <a:r>
              <a:rPr kumimoji="0" lang="zh-TW" altLang="en-US" dirty="0">
                <a:solidFill>
                  <a:srgbClr val="002060"/>
                </a:solidFill>
                <a:latin typeface="微軟正黑體" panose="020B0604030504040204" pitchFamily="34" charset="-120"/>
                <a:ea typeface="微軟正黑體" panose="020B0604030504040204" pitchFamily="34" charset="-120"/>
              </a:rPr>
              <a:t>推動措施及成果</a:t>
            </a:r>
            <a:endParaRPr lang="zh-TW" altLang="en-US" dirty="0">
              <a:solidFill>
                <a:srgbClr val="002060"/>
              </a:solidFill>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40819094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4"/>
          </p:nvPr>
        </p:nvSpPr>
        <p:spPr/>
        <p:txBody>
          <a:bodyPr/>
          <a:lstStyle/>
          <a:p>
            <a:fld id="{FB38DC22-E2C8-4860-938B-CEF6F87D8911}" type="slidenum">
              <a:rPr lang="zh-TW" altLang="en-US" smtClean="0"/>
              <a:pPr/>
              <a:t>9</a:t>
            </a:fld>
            <a:endParaRPr lang="zh-TW" altLang="en-US" dirty="0"/>
          </a:p>
        </p:txBody>
      </p:sp>
      <p:grpSp>
        <p:nvGrpSpPr>
          <p:cNvPr id="3" name="群組 2"/>
          <p:cNvGrpSpPr/>
          <p:nvPr/>
        </p:nvGrpSpPr>
        <p:grpSpPr>
          <a:xfrm>
            <a:off x="389094" y="1143835"/>
            <a:ext cx="7440117" cy="5117791"/>
            <a:chOff x="389094" y="1143835"/>
            <a:chExt cx="7440117" cy="5117791"/>
          </a:xfrm>
        </p:grpSpPr>
        <p:sp>
          <p:nvSpPr>
            <p:cNvPr id="8" name="矩形 7"/>
            <p:cNvSpPr/>
            <p:nvPr/>
          </p:nvSpPr>
          <p:spPr bwMode="auto">
            <a:xfrm>
              <a:off x="1489725" y="1143835"/>
              <a:ext cx="6339486" cy="554351"/>
            </a:xfrm>
            <a:prstGeom prst="rect">
              <a:avLst/>
            </a:prstGeom>
            <a:solidFill>
              <a:schemeClr val="accent2">
                <a:lumMod val="40000"/>
                <a:lumOff val="60000"/>
              </a:schemeClr>
            </a:solidFill>
            <a:ln w="25400">
              <a:solidFill>
                <a:schemeClr val="tx1"/>
              </a:solidFill>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kumimoji="1" lang="zh-TW" altLang="en-US" sz="2400" b="1" dirty="0">
                  <a:solidFill>
                    <a:schemeClr val="tx1"/>
                  </a:solidFill>
                  <a:latin typeface="微軟正黑體" panose="020B0604030504040204" pitchFamily="34" charset="-120"/>
                  <a:ea typeface="微軟正黑體" panose="020B0604030504040204" pitchFamily="34" charset="-120"/>
                </a:rPr>
                <a:t>經濟部及所屬機關</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構</a:t>
              </a:r>
              <a:r>
                <a:rPr kumimoji="1" lang="en-US" altLang="zh-TW" sz="2400" b="1" dirty="0">
                  <a:solidFill>
                    <a:schemeClr val="tx1"/>
                  </a:solidFill>
                  <a:latin typeface="微軟正黑體" panose="020B0604030504040204" pitchFamily="34" charset="-120"/>
                  <a:ea typeface="微軟正黑體" panose="020B0604030504040204" pitchFamily="34" charset="-120"/>
                </a:rPr>
                <a:t>)</a:t>
              </a:r>
              <a:r>
                <a:rPr kumimoji="1" lang="zh-TW" altLang="en-US" sz="2400" b="1" dirty="0">
                  <a:solidFill>
                    <a:schemeClr val="tx1"/>
                  </a:solidFill>
                  <a:latin typeface="微軟正黑體" panose="020B0604030504040204" pitchFamily="34" charset="-120"/>
                  <a:ea typeface="微軟正黑體" panose="020B0604030504040204" pitchFamily="34" charset="-120"/>
                </a:rPr>
                <a:t>政府資料開放行動方案</a:t>
              </a:r>
            </a:p>
          </p:txBody>
        </p:sp>
        <p:sp>
          <p:nvSpPr>
            <p:cNvPr id="11" name="圓角矩形 10"/>
            <p:cNvSpPr/>
            <p:nvPr/>
          </p:nvSpPr>
          <p:spPr bwMode="auto">
            <a:xfrm>
              <a:off x="1498891" y="2799633"/>
              <a:ext cx="1992989" cy="757288"/>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運作諮詢小組</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形成推動共識</a:t>
              </a:r>
            </a:p>
          </p:txBody>
        </p:sp>
        <p:sp>
          <p:nvSpPr>
            <p:cNvPr id="13" name="圓角矩形 12"/>
            <p:cNvSpPr/>
            <p:nvPr/>
          </p:nvSpPr>
          <p:spPr bwMode="auto">
            <a:xfrm>
              <a:off x="3654430" y="2802417"/>
              <a:ext cx="1994400" cy="754504"/>
            </a:xfrm>
            <a:prstGeom prst="roundRect">
              <a:avLst/>
            </a:prstGeom>
            <a:solidFill>
              <a:schemeClr val="accent5">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indent="-50800" algn="ctr"/>
              <a:r>
                <a:rPr lang="zh-TW" altLang="en-US" b="1" dirty="0">
                  <a:latin typeface="微軟正黑體" panose="020B0604030504040204" pitchFamily="34" charset="-120"/>
                  <a:ea typeface="微軟正黑體" panose="020B0604030504040204" pitchFamily="34" charset="-120"/>
                </a:rPr>
                <a:t>開放主題式資料</a:t>
              </a:r>
              <a:endParaRPr lang="en-US" altLang="zh-TW" b="1" dirty="0">
                <a:latin typeface="微軟正黑體" panose="020B0604030504040204" pitchFamily="34" charset="-120"/>
                <a:ea typeface="微軟正黑體" panose="020B0604030504040204" pitchFamily="34" charset="-120"/>
              </a:endParaRPr>
            </a:p>
            <a:p>
              <a:pPr indent="-50800" algn="ctr"/>
              <a:r>
                <a:rPr lang="zh-TW" altLang="en-US" b="1" dirty="0">
                  <a:latin typeface="微軟正黑體" panose="020B0604030504040204" pitchFamily="34" charset="-120"/>
                  <a:ea typeface="微軟正黑體" panose="020B0604030504040204" pitchFamily="34" charset="-120"/>
                </a:rPr>
                <a:t>精進品質作業</a:t>
              </a:r>
              <a:endParaRPr lang="en-US" altLang="zh-TW" b="1" dirty="0">
                <a:latin typeface="微軟正黑體" panose="020B0604030504040204" pitchFamily="34" charset="-120"/>
                <a:ea typeface="微軟正黑體" panose="020B0604030504040204" pitchFamily="34" charset="-120"/>
              </a:endParaRPr>
            </a:p>
          </p:txBody>
        </p:sp>
        <p:sp>
          <p:nvSpPr>
            <p:cNvPr id="15" name="圓角矩形 14"/>
            <p:cNvSpPr/>
            <p:nvPr/>
          </p:nvSpPr>
          <p:spPr bwMode="auto">
            <a:xfrm>
              <a:off x="5824700" y="2805328"/>
              <a:ext cx="1994400" cy="761354"/>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強化推廣研討</a:t>
              </a:r>
              <a:endParaRPr lang="en-US" altLang="zh-TW" b="1" dirty="0">
                <a:solidFill>
                  <a:schemeClr val="bg1">
                    <a:lumMod val="75000"/>
                  </a:schemeClr>
                </a:solidFill>
                <a:latin typeface="微軟正黑體" panose="020B0604030504040204" pitchFamily="34" charset="-120"/>
                <a:ea typeface="微軟正黑體" panose="020B0604030504040204" pitchFamily="34" charset="-120"/>
              </a:endParaRPr>
            </a:p>
            <a:p>
              <a:pPr algn="ctr"/>
              <a:r>
                <a:rPr lang="zh-TW" altLang="en-US" b="1" dirty="0">
                  <a:solidFill>
                    <a:schemeClr val="bg1">
                      <a:lumMod val="75000"/>
                    </a:schemeClr>
                  </a:solidFill>
                  <a:latin typeface="微軟正黑體" panose="020B0604030504040204" pitchFamily="34" charset="-120"/>
                  <a:ea typeface="微軟正黑體" panose="020B0604030504040204" pitchFamily="34" charset="-120"/>
                </a:rPr>
                <a:t>推動應用服務</a:t>
              </a:r>
              <a:endParaRPr kumimoji="1" lang="zh-TW" altLang="en-US" b="1" i="1"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17" name="圓角矩形 16"/>
            <p:cNvSpPr/>
            <p:nvPr/>
          </p:nvSpPr>
          <p:spPr bwMode="auto">
            <a:xfrm>
              <a:off x="1481887" y="1861749"/>
              <a:ext cx="6339486" cy="794487"/>
            </a:xfrm>
            <a:prstGeom prst="roundRect">
              <a:avLst/>
            </a:prstGeom>
            <a:solidFill>
              <a:srgbClr val="FECEB4"/>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Bef>
                  <a:spcPct val="0"/>
                </a:spcBef>
                <a:spcAft>
                  <a:spcPct val="0"/>
                </a:spcAft>
              </a:pPr>
              <a:r>
                <a:rPr lang="zh-TW" altLang="en-US" sz="2200" b="1" dirty="0">
                  <a:latin typeface="微軟正黑體" panose="020B0604030504040204" pitchFamily="34" charset="-120"/>
                  <a:ea typeface="微軟正黑體" panose="020B0604030504040204" pitchFamily="34" charset="-120"/>
                  <a:cs typeface="HY헤드라인M"/>
                </a:rPr>
                <a:t>開放主題式資料、提升資料品質、促進公私應用</a:t>
              </a:r>
            </a:p>
          </p:txBody>
        </p:sp>
        <p:sp>
          <p:nvSpPr>
            <p:cNvPr id="20" name="文字方塊 19"/>
            <p:cNvSpPr txBox="1"/>
            <p:nvPr/>
          </p:nvSpPr>
          <p:spPr>
            <a:xfrm>
              <a:off x="389094" y="1946218"/>
              <a:ext cx="800219" cy="461665"/>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目標</a:t>
              </a:r>
            </a:p>
          </p:txBody>
        </p:sp>
        <p:sp>
          <p:nvSpPr>
            <p:cNvPr id="21" name="文字方塊 20"/>
            <p:cNvSpPr txBox="1"/>
            <p:nvPr/>
          </p:nvSpPr>
          <p:spPr>
            <a:xfrm>
              <a:off x="409661" y="2773917"/>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行動</a:t>
              </a:r>
              <a:endParaRPr lang="en-US" altLang="zh-TW" sz="2400" b="1" u="sng" dirty="0">
                <a:latin typeface="微軟正黑體" panose="020B0604030504040204" pitchFamily="34" charset="-120"/>
                <a:ea typeface="微軟正黑體" panose="020B0604030504040204" pitchFamily="34" charset="-120"/>
              </a:endParaRPr>
            </a:p>
            <a:p>
              <a:r>
                <a:rPr lang="zh-TW" altLang="en-US" sz="2400" b="1" u="sng" dirty="0">
                  <a:latin typeface="微軟正黑體" panose="020B0604030504040204" pitchFamily="34" charset="-120"/>
                  <a:ea typeface="微軟正黑體" panose="020B0604030504040204" pitchFamily="34" charset="-120"/>
                </a:rPr>
                <a:t>策略</a:t>
              </a:r>
            </a:p>
          </p:txBody>
        </p:sp>
        <p:sp>
          <p:nvSpPr>
            <p:cNvPr id="22" name="圓角矩形 21"/>
            <p:cNvSpPr/>
            <p:nvPr/>
          </p:nvSpPr>
          <p:spPr bwMode="auto">
            <a:xfrm>
              <a:off x="1489725" y="3738844"/>
              <a:ext cx="1994400" cy="2522782"/>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運作資料開放推動組織</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3" name="圓角矩形 22"/>
            <p:cNvSpPr/>
            <p:nvPr/>
          </p:nvSpPr>
          <p:spPr bwMode="auto">
            <a:xfrm>
              <a:off x="3654430" y="3738844"/>
              <a:ext cx="1994400" cy="2522782"/>
            </a:xfrm>
            <a:prstGeom prst="roundRect">
              <a:avLst/>
            </a:prstGeom>
            <a:solidFill>
              <a:schemeClr val="accent5">
                <a:lumMod val="20000"/>
                <a:lumOff val="80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研議主題式開放資料推動策略</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深入盤點資料集，完善開放資料集初審、提報、複審及管理作業</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強化資料集品質檢核作業</a:t>
              </a:r>
              <a:endParaRPr kumimoji="1" lang="en-US" altLang="zh-TW" sz="1400" dirty="0">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latin typeface="微軟正黑體" panose="020B0604030504040204" pitchFamily="34" charset="-120"/>
                  <a:ea typeface="微軟正黑體" panose="020B0604030504040204" pitchFamily="34" charset="-120"/>
                </a:rPr>
                <a:t>快速反應民眾意見回饋及資料集需求處理</a:t>
              </a:r>
            </a:p>
            <a:p>
              <a:pPr marL="285750" indent="-285750" fontAlgn="base">
                <a:spcBef>
                  <a:spcPct val="0"/>
                </a:spcBef>
                <a:spcAft>
                  <a:spcPct val="0"/>
                </a:spcAft>
                <a:buFont typeface="Arial" panose="020B0604020202020204" pitchFamily="34" charset="0"/>
                <a:buChar char="•"/>
              </a:pPr>
              <a:endParaRPr kumimoji="1" lang="zh-TW" altLang="en-US" sz="1400" dirty="0">
                <a:latin typeface="微軟正黑體" panose="020B0604030504040204" pitchFamily="34" charset="-120"/>
                <a:ea typeface="微軟正黑體" panose="020B0604030504040204" pitchFamily="34" charset="-120"/>
              </a:endParaRPr>
            </a:p>
          </p:txBody>
        </p:sp>
        <p:sp>
          <p:nvSpPr>
            <p:cNvPr id="25" name="圓角矩形 24"/>
            <p:cNvSpPr/>
            <p:nvPr/>
          </p:nvSpPr>
          <p:spPr bwMode="auto">
            <a:xfrm>
              <a:off x="5834811" y="3741971"/>
              <a:ext cx="1994400" cy="2518149"/>
            </a:xfrm>
            <a:prstGeom prst="roundRect">
              <a:avLst/>
            </a:prstGeom>
            <a:solidFill>
              <a:schemeClr val="bg1">
                <a:lumMod val="95000"/>
              </a:schemeClr>
            </a:solidFill>
            <a:ln w="254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辦理資料開放應用研討活動</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a:p>
              <a:pPr marL="285750" indent="-285750" fontAlgn="base">
                <a:spcBef>
                  <a:spcPct val="0"/>
                </a:spcBef>
                <a:spcAft>
                  <a:spcPct val="0"/>
                </a:spcAft>
                <a:buFont typeface="Arial" panose="020B0604020202020204" pitchFamily="34" charset="0"/>
                <a:buChar char="•"/>
              </a:pPr>
              <a:r>
                <a:rPr kumimoji="1" lang="zh-TW" altLang="en-US" sz="1400" dirty="0">
                  <a:solidFill>
                    <a:schemeClr val="bg1">
                      <a:lumMod val="75000"/>
                    </a:schemeClr>
                  </a:solidFill>
                  <a:latin typeface="微軟正黑體" panose="020B0604030504040204" pitchFamily="34" charset="-120"/>
                  <a:ea typeface="微軟正黑體" panose="020B0604030504040204" pitchFamily="34" charset="-120"/>
                </a:rPr>
                <a:t>推廣資料開放及民間交流</a:t>
              </a:r>
              <a:endParaRPr kumimoji="1" lang="en-US" altLang="zh-TW" sz="1400" dirty="0">
                <a:solidFill>
                  <a:schemeClr val="bg1">
                    <a:lumMod val="75000"/>
                  </a:schemeClr>
                </a:solidFill>
                <a:latin typeface="微軟正黑體" panose="020B0604030504040204" pitchFamily="34" charset="-120"/>
                <a:ea typeface="微軟正黑體" panose="020B0604030504040204" pitchFamily="34" charset="-120"/>
              </a:endParaRPr>
            </a:p>
          </p:txBody>
        </p:sp>
        <p:sp>
          <p:nvSpPr>
            <p:cNvPr id="27" name="文字方塊 26"/>
            <p:cNvSpPr txBox="1"/>
            <p:nvPr/>
          </p:nvSpPr>
          <p:spPr>
            <a:xfrm>
              <a:off x="409661" y="4221088"/>
              <a:ext cx="800219" cy="830997"/>
            </a:xfrm>
            <a:prstGeom prst="rect">
              <a:avLst/>
            </a:prstGeom>
            <a:noFill/>
          </p:spPr>
          <p:txBody>
            <a:bodyPr wrap="none" rtlCol="0">
              <a:spAutoFit/>
            </a:bodyPr>
            <a:lstStyle/>
            <a:p>
              <a:r>
                <a:rPr lang="zh-TW" altLang="en-US" sz="2400" b="1" u="sng" dirty="0">
                  <a:latin typeface="微軟正黑體" panose="020B0604030504040204" pitchFamily="34" charset="-120"/>
                  <a:ea typeface="微軟正黑體" panose="020B0604030504040204" pitchFamily="34" charset="-120"/>
                </a:rPr>
                <a:t>推動</a:t>
              </a:r>
              <a:r>
                <a:rPr lang="en-US" altLang="zh-TW" sz="2400" b="1" u="sng" dirty="0">
                  <a:latin typeface="微軟正黑體" panose="020B0604030504040204" pitchFamily="34" charset="-120"/>
                  <a:ea typeface="微軟正黑體" panose="020B0604030504040204" pitchFamily="34" charset="-120"/>
                </a:rPr>
                <a:t/>
              </a:r>
              <a:br>
                <a:rPr lang="en-US" altLang="zh-TW" sz="2400" b="1" u="sng" dirty="0">
                  <a:latin typeface="微軟正黑體" panose="020B0604030504040204" pitchFamily="34" charset="-120"/>
                  <a:ea typeface="微軟正黑體" panose="020B0604030504040204" pitchFamily="34" charset="-120"/>
                </a:rPr>
              </a:br>
              <a:r>
                <a:rPr lang="zh-TW" altLang="en-US" sz="2400" b="1" u="sng" dirty="0">
                  <a:latin typeface="微軟正黑體" panose="020B0604030504040204" pitchFamily="34" charset="-120"/>
                  <a:ea typeface="微軟正黑體" panose="020B0604030504040204" pitchFamily="34" charset="-120"/>
                </a:rPr>
                <a:t>措施</a:t>
              </a:r>
              <a:endParaRPr lang="en-US" altLang="zh-TW" sz="2400" b="1" u="sng" dirty="0">
                <a:latin typeface="微軟正黑體" panose="020B0604030504040204" pitchFamily="34" charset="-120"/>
                <a:ea typeface="微軟正黑體" panose="020B0604030504040204" pitchFamily="34" charset="-120"/>
              </a:endParaRPr>
            </a:p>
          </p:txBody>
        </p:sp>
      </p:grpSp>
    </p:spTree>
    <p:extLst>
      <p:ext uri="{BB962C8B-B14F-4D97-AF65-F5344CB8AC3E}">
        <p14:creationId xmlns:p14="http://schemas.microsoft.com/office/powerpoint/2010/main" val="857775154"/>
      </p:ext>
    </p:extLst>
  </p:cSld>
  <p:clrMapOvr>
    <a:masterClrMapping/>
  </p:clrMapOvr>
</p:sld>
</file>

<file path=ppt/theme/theme1.xml><?xml version="1.0" encoding="utf-8"?>
<a:theme xmlns:a="http://schemas.openxmlformats.org/drawingml/2006/main" name="1_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alpha val="30196"/>
          </a:srgbClr>
        </a:solidFill>
        <a:ln>
          <a:solidFill>
            <a:schemeClr val="bg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自訂設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a:defPPr>
      </a:lstStyle>
    </a:txDef>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7344</Words>
  <Application>Microsoft Office PowerPoint</Application>
  <PresentationFormat>如螢幕大小 (4:3)</PresentationFormat>
  <Paragraphs>1093</Paragraphs>
  <Slides>65</Slides>
  <Notes>1</Notes>
  <HiddenSlides>0</HiddenSlides>
  <MMClips>0</MMClips>
  <ScaleCrop>false</ScaleCrop>
  <HeadingPairs>
    <vt:vector size="4" baseType="variant">
      <vt:variant>
        <vt:lpstr>佈景主題</vt:lpstr>
      </vt:variant>
      <vt:variant>
        <vt:i4>2</vt:i4>
      </vt:variant>
      <vt:variant>
        <vt:lpstr>投影片標題</vt:lpstr>
      </vt:variant>
      <vt:variant>
        <vt:i4>65</vt:i4>
      </vt:variant>
    </vt:vector>
  </HeadingPairs>
  <TitlesOfParts>
    <vt:vector size="67" baseType="lpstr">
      <vt:lpstr>1_自訂設計</vt:lpstr>
      <vt:lpstr>自訂設計</vt:lpstr>
      <vt:lpstr>經濟部政府資料開放 諮詢小組第8屆第1次會議</vt:lpstr>
      <vt:lpstr>會議議程</vt:lpstr>
      <vt:lpstr>經濟部政府資料開放諮詢小組 第8屆委員介紹</vt:lpstr>
      <vt:lpstr>PowerPoint 簡報</vt:lpstr>
      <vt:lpstr>依據</vt:lpstr>
      <vt:lpstr>行動方案架構</vt:lpstr>
      <vt:lpstr>PowerPoint 簡報</vt:lpstr>
      <vt:lpstr>推動措施及成果</vt:lpstr>
      <vt:lpstr>PowerPoint 簡報</vt:lpstr>
      <vt:lpstr>推動措施及成果</vt:lpstr>
      <vt:lpstr>推動措施及成果</vt:lpstr>
      <vt:lpstr>推動措施及成果</vt:lpstr>
      <vt:lpstr>推動措施及成果</vt:lpstr>
      <vt:lpstr>推動措施及成果</vt:lpstr>
      <vt:lpstr>推動措施及成果</vt:lpstr>
      <vt:lpstr>推動措施及成果</vt:lpstr>
      <vt:lpstr>PowerPoint 簡報</vt:lpstr>
      <vt:lpstr>推動措施及成果</vt:lpstr>
      <vt:lpstr>推動措施及成果</vt:lpstr>
      <vt:lpstr>PowerPoint 簡報</vt:lpstr>
      <vt:lpstr>PowerPoint 簡報</vt:lpstr>
      <vt:lpstr>經濟部資料開放諮詢小組歷次會議結論 追蹤報告</vt:lpstr>
      <vt:lpstr>經濟部資料開放諮詢小組歷次會議結論 追蹤報告</vt:lpstr>
      <vt:lpstr>PowerPoint 簡報</vt:lpstr>
      <vt:lpstr>PowerPoint 簡報</vt:lpstr>
      <vt:lpstr>行政院開放資料配合事項</vt:lpstr>
      <vt:lpstr>PowerPoint 簡報</vt:lpstr>
      <vt:lpstr>PowerPoint 簡報</vt:lpstr>
      <vt:lpstr>PowerPoint 簡報</vt:lpstr>
      <vt:lpstr>本部高應用價值資料推動規劃</vt:lpstr>
      <vt:lpstr>本部高應用價值資料推動規劃</vt:lpstr>
      <vt:lpstr>本部高應用價值資料推動規劃</vt:lpstr>
      <vt:lpstr>本部高應用價值資料推動規劃</vt:lpstr>
      <vt:lpstr>本部高應用價值資料推動規劃</vt:lpstr>
      <vt:lpstr>PowerPoint 簡報</vt:lpstr>
      <vt:lpstr>本部高應用價值資料推動規劃</vt:lpstr>
      <vt:lpstr>PowerPoint 簡報</vt:lpstr>
      <vt:lpstr>PowerPoint 簡報</vt:lpstr>
      <vt:lpstr>111年上半年已開放資料</vt:lpstr>
      <vt:lpstr>111年下半年預計開放資料</vt:lpstr>
      <vt:lpstr>PowerPoint 簡報</vt:lpstr>
      <vt:lpstr>PowerPoint 簡報</vt:lpstr>
      <vt:lpstr>本部開放資料民間需求回應說明</vt:lpstr>
      <vt:lpstr>本部開放資料民間需求回應說明</vt:lpstr>
      <vt:lpstr>本部開放資料民間需求回應說明</vt:lpstr>
      <vt:lpstr>本部開放資料民間需求回應說明</vt:lpstr>
      <vt:lpstr>本部開放資料民間需求回應說明</vt:lpstr>
      <vt:lpstr>本部開放資料民間需求回應說明</vt:lpstr>
      <vt:lpstr>本部開放資料民間需求回應說明</vt:lpstr>
      <vt:lpstr>PowerPoint 簡報</vt:lpstr>
      <vt:lpstr>PowerPoint 簡報</vt:lpstr>
      <vt:lpstr>後續資料開放作業規劃</vt:lpstr>
      <vt:lpstr>後續資料開放作業規劃</vt:lpstr>
      <vt:lpstr>後續資料開放作業規劃</vt:lpstr>
      <vt:lpstr>後續資料開放作業規劃</vt:lpstr>
      <vt:lpstr>後續資料開放作業規劃</vt:lpstr>
      <vt:lpstr>PowerPoint 簡報</vt:lpstr>
      <vt:lpstr>PowerPoint 簡報</vt:lpstr>
      <vt:lpstr>附件</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2020-11-16T00:31:29Z</dcterms:created>
  <dcterms:modified xsi:type="dcterms:W3CDTF">2022-11-28T02:51:05Z</dcterms:modified>
</cp:coreProperties>
</file>